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15"/>
  </p:notesMasterIdLst>
  <p:sldIdLst>
    <p:sldId id="284" r:id="rId2"/>
    <p:sldId id="318" r:id="rId3"/>
    <p:sldId id="346" r:id="rId4"/>
    <p:sldId id="347" r:id="rId5"/>
    <p:sldId id="348" r:id="rId6"/>
    <p:sldId id="349" r:id="rId7"/>
    <p:sldId id="350" r:id="rId8"/>
    <p:sldId id="354" r:id="rId9"/>
    <p:sldId id="356" r:id="rId10"/>
    <p:sldId id="359" r:id="rId11"/>
    <p:sldId id="357" r:id="rId12"/>
    <p:sldId id="352" r:id="rId13"/>
    <p:sldId id="35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9269" autoAdjust="0"/>
  </p:normalViewPr>
  <p:slideViewPr>
    <p:cSldViewPr snapToGrid="0">
      <p:cViewPr varScale="1">
        <p:scale>
          <a:sx n="87" d="100"/>
          <a:sy n="87" d="100"/>
        </p:scale>
        <p:origin x="95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C8E37-9E9C-4940-8656-8FFEFE65CF13}"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29B76-0F1B-4445-A785-BD3B2CCC6C9B}" type="slidenum">
              <a:rPr lang="en-US" smtClean="0"/>
              <a:t>‹#›</a:t>
            </a:fld>
            <a:endParaRPr lang="en-US"/>
          </a:p>
        </p:txBody>
      </p:sp>
    </p:spTree>
    <p:extLst>
      <p:ext uri="{BB962C8B-B14F-4D97-AF65-F5344CB8AC3E}">
        <p14:creationId xmlns:p14="http://schemas.microsoft.com/office/powerpoint/2010/main" val="396469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29B76-0F1B-4445-A785-BD3B2CCC6C9B}" type="slidenum">
              <a:rPr lang="en-US" smtClean="0"/>
              <a:t>1</a:t>
            </a:fld>
            <a:endParaRPr lang="en-US"/>
          </a:p>
        </p:txBody>
      </p:sp>
    </p:spTree>
    <p:extLst>
      <p:ext uri="{BB962C8B-B14F-4D97-AF65-F5344CB8AC3E}">
        <p14:creationId xmlns:p14="http://schemas.microsoft.com/office/powerpoint/2010/main" val="99042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Sleep Well! adapted the above strategies based on qualitative input from caregivers and clinicians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Peripheral adaptations (intervention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Core adaptations (intervention strategies)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They eliminated explicit references to an “early” bedtime before 9:00 PM based on qualitative feedback that altering bedtime was challenging for caregivers with rotating/shift work schedules or competing child care demands.26 Instead, we emphasized education about the importance of total (24-hour) sleep duration and sleep time regularity across weekdays and weekends.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10</a:t>
            </a:fld>
            <a:endParaRPr lang="en-US"/>
          </a:p>
        </p:txBody>
      </p:sp>
    </p:spTree>
    <p:extLst>
      <p:ext uri="{BB962C8B-B14F-4D97-AF65-F5344CB8AC3E}">
        <p14:creationId xmlns:p14="http://schemas.microsoft.com/office/powerpoint/2010/main" val="818238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11</a:t>
            </a:fld>
            <a:endParaRPr lang="en-US"/>
          </a:p>
        </p:txBody>
      </p:sp>
    </p:spTree>
    <p:extLst>
      <p:ext uri="{BB962C8B-B14F-4D97-AF65-F5344CB8AC3E}">
        <p14:creationId xmlns:p14="http://schemas.microsoft.com/office/powerpoint/2010/main" val="37309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285750" lvl="0" indent="-285750" algn="l">
              <a:buFont typeface="Arial" panose="020B0604020202020204" pitchFamily="34" charset="0"/>
              <a:buChar char="•"/>
            </a:pPr>
            <a:r>
              <a:rPr lang="en-US" sz="1800" b="0" i="0" u="none" strike="noStrike" baseline="0" dirty="0">
                <a:latin typeface="MinionPro-Regular"/>
              </a:rPr>
              <a:t>Acceptability</a:t>
            </a:r>
          </a:p>
          <a:p>
            <a:pPr marL="742950" lvl="1" indent="-285750" algn="l">
              <a:buFont typeface="Arial" panose="020B0604020202020204" pitchFamily="34" charset="0"/>
              <a:buChar char="•"/>
            </a:pPr>
            <a:r>
              <a:rPr lang="en-US" sz="1800" b="0" i="0" u="none" strike="noStrike" baseline="0" dirty="0">
                <a:latin typeface="MinionPro-Regular"/>
              </a:rPr>
              <a:t>All (100%) caregivers agreed or strongly agreed that the intervention was acceptable and that they liked the strategies, would use them in the future, and felt positively about the strategies overall. No families reported feeling uncomfortable with the strategies, and most agreed or strongly agreed that the strategies would result in permanent change (83.0%) and were effective (91.0%).</a:t>
            </a:r>
          </a:p>
          <a:p>
            <a:pPr marL="285750" lvl="0" indent="-285750" algn="l">
              <a:buFont typeface="Arial" panose="020B0604020202020204" pitchFamily="34" charset="0"/>
              <a:buChar char="•"/>
            </a:pPr>
            <a:r>
              <a:rPr lang="en-US" sz="1800" b="0" i="0" u="none" strike="noStrike" baseline="0" dirty="0">
                <a:latin typeface="MinionPro-Regular"/>
              </a:rPr>
              <a:t>Cultural humility</a:t>
            </a:r>
          </a:p>
          <a:p>
            <a:pPr marL="742950" lvl="1" indent="-285750" algn="l">
              <a:buFont typeface="Arial" panose="020B0604020202020204" pitchFamily="34" charset="0"/>
              <a:buChar char="•"/>
            </a:pPr>
            <a:r>
              <a:rPr lang="en-US" sz="1800" b="0" i="0" u="none" strike="noStrike" baseline="0" dirty="0">
                <a:latin typeface="MinionPro-Regular"/>
              </a:rPr>
              <a:t>(100%) caregivers agreed or strongly agreed that they were treated respectfully, that their family’s values and beliefs were accepted, that there was openness to the caregiver’s point of view, and that there was appreciation of the caregiver’s expertise. Most (90.0%) agreed or strongly that their family’s culture and background were understood.</a:t>
            </a:r>
          </a:p>
          <a:p>
            <a:pPr marL="285750" lvl="0" indent="-285750" algn="l">
              <a:buFont typeface="Arial" panose="020B0604020202020204" pitchFamily="34" charset="0"/>
              <a:buChar char="•"/>
            </a:pPr>
            <a:r>
              <a:rPr lang="en-US" sz="1800" b="0" i="0" u="none" strike="noStrike" baseline="0" dirty="0">
                <a:latin typeface="MinionPro-Regular"/>
              </a:rPr>
              <a:t>Few participation barriers</a:t>
            </a:r>
          </a:p>
          <a:p>
            <a:pPr marL="742950" lvl="1" indent="-285750" algn="l">
              <a:buFont typeface="Arial" panose="020B0604020202020204" pitchFamily="34" charset="0"/>
              <a:buChar char="•"/>
            </a:pPr>
            <a:r>
              <a:rPr lang="en-US" sz="1800" b="0" i="0" u="none" strike="noStrike" baseline="0" dirty="0">
                <a:latin typeface="MinionPro-Regular"/>
              </a:rPr>
              <a:t>Because of overnight or inflexible caregiver work schedules or multiple sleep environments (e.g., different caregiver homes, babysitter’s home)</a:t>
            </a: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12</a:t>
            </a:fld>
            <a:endParaRPr lang="en-US"/>
          </a:p>
        </p:txBody>
      </p:sp>
    </p:spTree>
    <p:extLst>
      <p:ext uri="{BB962C8B-B14F-4D97-AF65-F5344CB8AC3E}">
        <p14:creationId xmlns:p14="http://schemas.microsoft.com/office/powerpoint/2010/main" val="1876315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13</a:t>
            </a:fld>
            <a:endParaRPr lang="en-US"/>
          </a:p>
        </p:txBody>
      </p:sp>
    </p:spTree>
    <p:extLst>
      <p:ext uri="{BB962C8B-B14F-4D97-AF65-F5344CB8AC3E}">
        <p14:creationId xmlns:p14="http://schemas.microsoft.com/office/powerpoint/2010/main" val="72617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sleep issues (bedtime problems, insomnia, and night waking)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2</a:t>
            </a:fld>
            <a:endParaRPr lang="en-US"/>
          </a:p>
        </p:txBody>
      </p:sp>
    </p:spTree>
    <p:extLst>
      <p:ext uri="{BB962C8B-B14F-4D97-AF65-F5344CB8AC3E}">
        <p14:creationId xmlns:p14="http://schemas.microsoft.com/office/powerpoint/2010/main" val="401039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3</a:t>
            </a:fld>
            <a:endParaRPr lang="en-US"/>
          </a:p>
        </p:txBody>
      </p:sp>
    </p:spTree>
    <p:extLst>
      <p:ext uri="{BB962C8B-B14F-4D97-AF65-F5344CB8AC3E}">
        <p14:creationId xmlns:p14="http://schemas.microsoft.com/office/powerpoint/2010/main" val="367333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285750" lvl="0" indent="-285750" algn="l">
              <a:buFont typeface="Arial" panose="020B0604020202020204" pitchFamily="34" charset="0"/>
              <a:buChar char="•"/>
            </a:pPr>
            <a:r>
              <a:rPr lang="en-US" sz="1800" b="0" i="0" u="none" strike="noStrike" baseline="0" dirty="0">
                <a:latin typeface="MinionPro-Regular"/>
              </a:rPr>
              <a:t>Medication knowledge - many providers did not know whether Clonidine or Trazadone were effective, and approved treatments for insomnia in children.</a:t>
            </a: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4</a:t>
            </a:fld>
            <a:endParaRPr lang="en-US"/>
          </a:p>
        </p:txBody>
      </p:sp>
    </p:spTree>
    <p:extLst>
      <p:ext uri="{BB962C8B-B14F-4D97-AF65-F5344CB8AC3E}">
        <p14:creationId xmlns:p14="http://schemas.microsoft.com/office/powerpoint/2010/main" val="215187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5</a:t>
            </a:fld>
            <a:endParaRPr lang="en-US"/>
          </a:p>
        </p:txBody>
      </p:sp>
    </p:spTree>
    <p:extLst>
      <p:ext uri="{BB962C8B-B14F-4D97-AF65-F5344CB8AC3E}">
        <p14:creationId xmlns:p14="http://schemas.microsoft.com/office/powerpoint/2010/main" val="80035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29B76-0F1B-4445-A785-BD3B2CCC6C9B}" type="slidenum">
              <a:rPr lang="en-US" smtClean="0"/>
              <a:t>6</a:t>
            </a:fld>
            <a:endParaRPr lang="en-US"/>
          </a:p>
        </p:txBody>
      </p:sp>
    </p:spTree>
    <p:extLst>
      <p:ext uri="{BB962C8B-B14F-4D97-AF65-F5344CB8AC3E}">
        <p14:creationId xmlns:p14="http://schemas.microsoft.com/office/powerpoint/2010/main" val="378102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7</a:t>
            </a:fld>
            <a:endParaRPr lang="en-US"/>
          </a:p>
        </p:txBody>
      </p:sp>
    </p:spTree>
    <p:extLst>
      <p:ext uri="{BB962C8B-B14F-4D97-AF65-F5344CB8AC3E}">
        <p14:creationId xmlns:p14="http://schemas.microsoft.com/office/powerpoint/2010/main" val="51307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Most participating caregivers were Black (80.0%) mothers (92.3%) with a young child aged 3.00 years, on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The majority of the children were Black (86.7%) girls (73.3%).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Half (53.3%) of the families were living at or below 125% of the US poverty level.</a:t>
            </a: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8</a:t>
            </a:fld>
            <a:endParaRPr lang="en-US"/>
          </a:p>
        </p:txBody>
      </p:sp>
    </p:spTree>
    <p:extLst>
      <p:ext uri="{BB962C8B-B14F-4D97-AF65-F5344CB8AC3E}">
        <p14:creationId xmlns:p14="http://schemas.microsoft.com/office/powerpoint/2010/main" val="251825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9</a:t>
            </a:fld>
            <a:endParaRPr lang="en-US"/>
          </a:p>
        </p:txBody>
      </p:sp>
    </p:spTree>
    <p:extLst>
      <p:ext uri="{BB962C8B-B14F-4D97-AF65-F5344CB8AC3E}">
        <p14:creationId xmlns:p14="http://schemas.microsoft.com/office/powerpoint/2010/main" val="289541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96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92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346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639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7778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644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464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46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27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07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17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361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259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70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3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726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434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6/3/2024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338778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3B3FF-62B3-2C26-74CB-53A0F532074F}"/>
              </a:ext>
            </a:extLst>
          </p:cNvPr>
          <p:cNvSpPr>
            <a:spLocks noGrp="1"/>
          </p:cNvSpPr>
          <p:nvPr>
            <p:ph idx="1"/>
          </p:nvPr>
        </p:nvSpPr>
        <p:spPr>
          <a:xfrm>
            <a:off x="4395537" y="1432975"/>
            <a:ext cx="7307179" cy="3243933"/>
          </a:xfrm>
        </p:spPr>
        <p:txBody>
          <a:bodyPr anchor="ctr">
            <a:normAutofit/>
          </a:bodyPr>
          <a:lstStyle/>
          <a:p>
            <a:pPr marL="0" indent="-457200" algn="ctr">
              <a:lnSpc>
                <a:spcPct val="100000"/>
              </a:lnSpc>
              <a:spcBef>
                <a:spcPts val="0"/>
              </a:spcBef>
              <a:spcAft>
                <a:spcPts val="0"/>
              </a:spcAft>
              <a:buNone/>
            </a:pPr>
            <a:r>
              <a:rPr lang="en-US" sz="3200" dirty="0">
                <a:solidFill>
                  <a:schemeClr val="tx1"/>
                </a:solidFill>
                <a:latin typeface="Times New Roman" panose="02020603050405020304" pitchFamily="18" charset="0"/>
                <a:cs typeface="Times New Roman" panose="02020603050405020304" pitchFamily="18" charset="0"/>
              </a:rPr>
              <a:t>Primary Care </a:t>
            </a:r>
            <a:r>
              <a:rPr lang="en-US" sz="3200" dirty="0">
                <a:latin typeface="Times New Roman" panose="02020603050405020304" pitchFamily="18" charset="0"/>
                <a:cs typeface="Times New Roman" panose="02020603050405020304" pitchFamily="18" charset="0"/>
              </a:rPr>
              <a:t>P</a:t>
            </a:r>
            <a:r>
              <a:rPr lang="en-US" sz="3200" dirty="0">
                <a:solidFill>
                  <a:schemeClr val="tx1"/>
                </a:solidFill>
                <a:latin typeface="Times New Roman" panose="02020603050405020304" pitchFamily="18" charset="0"/>
                <a:cs typeface="Times New Roman" panose="02020603050405020304" pitchFamily="18" charset="0"/>
              </a:rPr>
              <a:t>roviders’</a:t>
            </a:r>
          </a:p>
          <a:p>
            <a:pPr marL="0" indent="-457200" algn="ctr">
              <a:lnSpc>
                <a:spcPct val="100000"/>
              </a:lnSpc>
              <a:spcBef>
                <a:spcPts val="0"/>
              </a:spcBef>
              <a:spcAft>
                <a:spcPts val="0"/>
              </a:spcAft>
              <a:buNone/>
            </a:pPr>
            <a:r>
              <a:rPr lang="en-US" sz="3200" dirty="0">
                <a:solidFill>
                  <a:schemeClr val="tx1"/>
                </a:solidFill>
                <a:latin typeface="Times New Roman" panose="02020603050405020304" pitchFamily="18" charset="0"/>
                <a:cs typeface="Times New Roman" panose="02020603050405020304" pitchFamily="18" charset="0"/>
              </a:rPr>
              <a:t> Practices Regarding Patient Sleep: </a:t>
            </a:r>
          </a:p>
          <a:p>
            <a:pPr marL="0" indent="-457200" algn="ctr">
              <a:lnSpc>
                <a:spcPct val="100000"/>
              </a:lnSpc>
              <a:spcBef>
                <a:spcPts val="0"/>
              </a:spcBef>
              <a:spcAft>
                <a:spcPts val="0"/>
              </a:spcAft>
              <a:buNone/>
            </a:pPr>
            <a:r>
              <a:rPr lang="en-US" sz="3200" dirty="0">
                <a:solidFill>
                  <a:schemeClr val="tx1"/>
                </a:solidFill>
                <a:latin typeface="Times New Roman" panose="02020603050405020304" pitchFamily="18" charset="0"/>
                <a:cs typeface="Times New Roman" panose="02020603050405020304" pitchFamily="18" charset="0"/>
              </a:rPr>
              <a:t>Impact of Integrated </a:t>
            </a:r>
            <a:r>
              <a:rPr lang="en-US" sz="3200" dirty="0">
                <a:latin typeface="Times New Roman" panose="02020603050405020304" pitchFamily="18" charset="0"/>
                <a:cs typeface="Times New Roman" panose="02020603050405020304" pitchFamily="18" charset="0"/>
              </a:rPr>
              <a:t>B</a:t>
            </a:r>
            <a:r>
              <a:rPr lang="en-US" sz="3200" dirty="0">
                <a:solidFill>
                  <a:schemeClr val="tx1"/>
                </a:solidFill>
                <a:latin typeface="Times New Roman" panose="02020603050405020304" pitchFamily="18" charset="0"/>
                <a:cs typeface="Times New Roman" panose="02020603050405020304" pitchFamily="18" charset="0"/>
              </a:rPr>
              <a:t>ehavioral </a:t>
            </a:r>
            <a:r>
              <a:rPr lang="en-US" sz="3200" dirty="0">
                <a:latin typeface="Times New Roman" panose="02020603050405020304" pitchFamily="18" charset="0"/>
                <a:cs typeface="Times New Roman" panose="02020603050405020304" pitchFamily="18" charset="0"/>
              </a:rPr>
              <a:t>H</a:t>
            </a:r>
            <a:r>
              <a:rPr lang="en-US" sz="3200" dirty="0">
                <a:solidFill>
                  <a:schemeClr val="tx1"/>
                </a:solidFill>
                <a:latin typeface="Times New Roman" panose="02020603050405020304" pitchFamily="18" charset="0"/>
                <a:cs typeface="Times New Roman" panose="02020603050405020304" pitchFamily="18" charset="0"/>
              </a:rPr>
              <a:t>ealth</a:t>
            </a:r>
          </a:p>
        </p:txBody>
      </p:sp>
      <p:sp>
        <p:nvSpPr>
          <p:cNvPr id="6" name="TextBox 5">
            <a:extLst>
              <a:ext uri="{FF2B5EF4-FFF2-40B4-BE49-F238E27FC236}">
                <a16:creationId xmlns:a16="http://schemas.microsoft.com/office/drawing/2014/main" id="{222AE07A-856C-353A-AA3C-8C866EC15602}"/>
              </a:ext>
            </a:extLst>
          </p:cNvPr>
          <p:cNvSpPr txBox="1"/>
          <p:nvPr/>
        </p:nvSpPr>
        <p:spPr>
          <a:xfrm>
            <a:off x="267893" y="1659285"/>
            <a:ext cx="4243939" cy="3416320"/>
          </a:xfrm>
          <a:prstGeom prst="rect">
            <a:avLst/>
          </a:prstGeom>
          <a:noFill/>
        </p:spPr>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Research Corner</a:t>
            </a:r>
          </a:p>
          <a:p>
            <a:pPr algn="ctr"/>
            <a:r>
              <a:rPr lang="en-US" sz="2400" dirty="0">
                <a:latin typeface="Times New Roman" panose="02020603050405020304" pitchFamily="18" charset="0"/>
                <a:cs typeface="Times New Roman" panose="02020603050405020304" pitchFamily="18" charset="0"/>
              </a:rPr>
              <a:t>6/3/2024</a:t>
            </a:r>
          </a:p>
        </p:txBody>
      </p:sp>
      <p:pic>
        <p:nvPicPr>
          <p:cNvPr id="2050" name="x_imageSelected0">
            <a:extLst>
              <a:ext uri="{FF2B5EF4-FFF2-40B4-BE49-F238E27FC236}">
                <a16:creationId xmlns:a16="http://schemas.microsoft.com/office/drawing/2014/main" id="{16440E7C-1913-7C53-A49A-4B8C1F490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389" y="2085173"/>
            <a:ext cx="1939539" cy="193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595FD30-87E7-9C73-A913-94C5EC198C19}"/>
              </a:ext>
            </a:extLst>
          </p:cNvPr>
          <p:cNvSpPr txBox="1"/>
          <p:nvPr/>
        </p:nvSpPr>
        <p:spPr>
          <a:xfrm>
            <a:off x="5903495" y="6064176"/>
            <a:ext cx="6288505" cy="646331"/>
          </a:xfrm>
          <a:prstGeom prst="rect">
            <a:avLst/>
          </a:prstGeom>
          <a:noFill/>
        </p:spPr>
        <p:txBody>
          <a:bodyPr wrap="square" rtlCol="0">
            <a:spAutoFit/>
          </a:bodyPr>
          <a:lstStyle/>
          <a:p>
            <a:pPr indent="-457200"/>
            <a:r>
              <a:rPr lang="en-US" sz="1200" b="0" i="0" dirty="0">
                <a:effectLst/>
                <a:latin typeface="Times New Roman" panose="02020603050405020304" pitchFamily="18" charset="0"/>
                <a:cs typeface="Times New Roman" panose="02020603050405020304" pitchFamily="18" charset="0"/>
              </a:rPr>
              <a:t>Golden, M. E., </a:t>
            </a:r>
            <a:r>
              <a:rPr lang="en-US" sz="1200" b="0" i="0" dirty="0" err="1">
                <a:effectLst/>
                <a:latin typeface="Times New Roman" panose="02020603050405020304" pitchFamily="18" charset="0"/>
                <a:cs typeface="Times New Roman" panose="02020603050405020304" pitchFamily="18" charset="0"/>
              </a:rPr>
              <a:t>Cosottile</a:t>
            </a:r>
            <a:r>
              <a:rPr lang="en-US" sz="1200" b="0" i="0" dirty="0">
                <a:effectLst/>
                <a:latin typeface="Times New Roman" panose="02020603050405020304" pitchFamily="18" charset="0"/>
                <a:cs typeface="Times New Roman" panose="02020603050405020304" pitchFamily="18" charset="0"/>
              </a:rPr>
              <a:t>, M., Meadows, T., Parikh, M. R., &amp; O'Dell, S. M. (2023). Primary care  </a:t>
            </a:r>
          </a:p>
          <a:p>
            <a:pPr indent="-457200"/>
            <a:r>
              <a:rPr lang="en-US" sz="1200" dirty="0">
                <a:latin typeface="Times New Roman" panose="02020603050405020304" pitchFamily="18" charset="0"/>
                <a:cs typeface="Times New Roman" panose="02020603050405020304" pitchFamily="18" charset="0"/>
              </a:rPr>
              <a:t>     </a:t>
            </a:r>
            <a:r>
              <a:rPr lang="en-US" sz="1200" b="0" i="0" dirty="0">
                <a:effectLst/>
                <a:latin typeface="Times New Roman" panose="02020603050405020304" pitchFamily="18" charset="0"/>
                <a:cs typeface="Times New Roman" panose="02020603050405020304" pitchFamily="18" charset="0"/>
              </a:rPr>
              <a:t>providers’ practices regarding patient sleep: Impact of integrated behavioral health. </a:t>
            </a:r>
            <a:r>
              <a:rPr lang="en-US" sz="1200" b="0" i="1" dirty="0">
                <a:effectLst/>
                <a:latin typeface="Times New Roman" panose="02020603050405020304" pitchFamily="18" charset="0"/>
                <a:cs typeface="Times New Roman" panose="02020603050405020304" pitchFamily="18" charset="0"/>
              </a:rPr>
              <a:t>Families, </a:t>
            </a:r>
          </a:p>
          <a:p>
            <a:pPr indent="-457200"/>
            <a:r>
              <a:rPr lang="en-US" sz="1200" i="1" dirty="0">
                <a:latin typeface="Times New Roman" panose="02020603050405020304" pitchFamily="18" charset="0"/>
                <a:cs typeface="Times New Roman" panose="02020603050405020304" pitchFamily="18" charset="0"/>
              </a:rPr>
              <a:t>     </a:t>
            </a:r>
            <a:r>
              <a:rPr lang="en-US" sz="1200" b="0" i="1" dirty="0">
                <a:effectLst/>
                <a:latin typeface="Times New Roman" panose="02020603050405020304" pitchFamily="18" charset="0"/>
                <a:cs typeface="Times New Roman" panose="02020603050405020304" pitchFamily="18" charset="0"/>
              </a:rPr>
              <a:t>Systems, &amp; Health</a:t>
            </a:r>
            <a:r>
              <a:rPr lang="en-US" sz="1200" b="0" i="0" dirty="0">
                <a:effectLst/>
                <a:latin typeface="Times New Roman" panose="02020603050405020304" pitchFamily="18" charset="0"/>
                <a:cs typeface="Times New Roman" panose="02020603050405020304" pitchFamily="18" charset="0"/>
              </a:rPr>
              <a:t>, </a:t>
            </a:r>
            <a:r>
              <a:rPr lang="en-US" sz="1200" b="0" i="1" dirty="0">
                <a:effectLst/>
                <a:latin typeface="Times New Roman" panose="02020603050405020304" pitchFamily="18" charset="0"/>
                <a:cs typeface="Times New Roman" panose="02020603050405020304" pitchFamily="18" charset="0"/>
              </a:rPr>
              <a:t>41</a:t>
            </a:r>
            <a:r>
              <a:rPr lang="en-US" sz="1200" b="0" i="0" dirty="0">
                <a:effectLst/>
                <a:latin typeface="Times New Roman" panose="02020603050405020304" pitchFamily="18" charset="0"/>
                <a:cs typeface="Times New Roman" panose="02020603050405020304" pitchFamily="18" charset="0"/>
              </a:rPr>
              <a:t>(2), 192–200. https://doi.org/10.1037/fsh0000695</a:t>
            </a:r>
          </a:p>
        </p:txBody>
      </p:sp>
    </p:spTree>
    <p:extLst>
      <p:ext uri="{BB962C8B-B14F-4D97-AF65-F5344CB8AC3E}">
        <p14:creationId xmlns:p14="http://schemas.microsoft.com/office/powerpoint/2010/main" val="189916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Method</a:t>
            </a:r>
          </a:p>
        </p:txBody>
      </p:sp>
      <p:pic>
        <p:nvPicPr>
          <p:cNvPr id="9" name="Picture 8" descr="A screenshot of a document&#10;&#10;Description automatically generated">
            <a:extLst>
              <a:ext uri="{FF2B5EF4-FFF2-40B4-BE49-F238E27FC236}">
                <a16:creationId xmlns:a16="http://schemas.microsoft.com/office/drawing/2014/main" id="{6F64EA76-8882-2BB8-02DA-53DB86A7B546}"/>
              </a:ext>
            </a:extLst>
          </p:cNvPr>
          <p:cNvPicPr>
            <a:picLocks noChangeAspect="1"/>
          </p:cNvPicPr>
          <p:nvPr/>
        </p:nvPicPr>
        <p:blipFill>
          <a:blip r:embed="rId3"/>
          <a:stretch>
            <a:fillRect/>
          </a:stretch>
        </p:blipFill>
        <p:spPr>
          <a:xfrm>
            <a:off x="1899627" y="1095374"/>
            <a:ext cx="8392746" cy="5648325"/>
          </a:xfrm>
          <a:prstGeom prst="rect">
            <a:avLst/>
          </a:prstGeom>
        </p:spPr>
      </p:pic>
    </p:spTree>
    <p:extLst>
      <p:ext uri="{BB962C8B-B14F-4D97-AF65-F5344CB8AC3E}">
        <p14:creationId xmlns:p14="http://schemas.microsoft.com/office/powerpoint/2010/main" val="66205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894058" y="948614"/>
            <a:ext cx="10403883" cy="5816517"/>
          </a:xfrm>
        </p:spPr>
        <p:txBody>
          <a:bodyPr anchor="t">
            <a:normAutofit fontScale="85000" lnSpcReduction="20000"/>
          </a:bodyPr>
          <a:lstStyle/>
          <a:p>
            <a:r>
              <a:rPr lang="en-US" sz="2400" dirty="0">
                <a:latin typeface="Times New Roman" panose="02020603050405020304" pitchFamily="18" charset="0"/>
                <a:cs typeface="Times New Roman" panose="02020603050405020304" pitchFamily="18" charset="0"/>
              </a:rPr>
              <a:t>Feasibility</a:t>
            </a:r>
          </a:p>
          <a:p>
            <a:pPr lvl="1"/>
            <a:r>
              <a:rPr lang="en-US" sz="2100" dirty="0">
                <a:latin typeface="Times New Roman" panose="02020603050405020304" pitchFamily="18" charset="0"/>
                <a:cs typeface="Times New Roman" panose="02020603050405020304" pitchFamily="18" charset="0"/>
              </a:rPr>
              <a:t>Retention and family engagement</a:t>
            </a:r>
          </a:p>
          <a:p>
            <a:r>
              <a:rPr lang="en-US" sz="2400" dirty="0">
                <a:latin typeface="Times New Roman" panose="02020603050405020304" pitchFamily="18" charset="0"/>
                <a:cs typeface="Times New Roman" panose="02020603050405020304" pitchFamily="18" charset="0"/>
              </a:rPr>
              <a:t>Acceptability</a:t>
            </a:r>
          </a:p>
          <a:p>
            <a:pPr lvl="1"/>
            <a:r>
              <a:rPr lang="en-US" sz="2100" dirty="0">
                <a:latin typeface="Times New Roman" panose="02020603050405020304" pitchFamily="18" charset="0"/>
                <a:cs typeface="Times New Roman" panose="02020603050405020304" pitchFamily="18" charset="0"/>
              </a:rPr>
              <a:t>Treatment Evaluation Inventory- Short Form, adapted for </a:t>
            </a:r>
            <a:r>
              <a:rPr lang="en-US" sz="2100" i="1" dirty="0">
                <a:latin typeface="Times New Roman" panose="02020603050405020304" pitchFamily="18" charset="0"/>
                <a:cs typeface="Times New Roman" panose="02020603050405020304" pitchFamily="18" charset="0"/>
              </a:rPr>
              <a:t>Sleep Well!</a:t>
            </a:r>
          </a:p>
          <a:p>
            <a:pPr lvl="2"/>
            <a:r>
              <a:rPr lang="en-US" sz="2100" dirty="0">
                <a:latin typeface="Times New Roman" panose="02020603050405020304" pitchFamily="18" charset="0"/>
                <a:cs typeface="Times New Roman" panose="02020603050405020304" pitchFamily="18" charset="0"/>
              </a:rPr>
              <a:t>“I found the sleep intervention strategies to be acceptable.”</a:t>
            </a:r>
          </a:p>
          <a:p>
            <a:r>
              <a:rPr lang="en-US" sz="2400" dirty="0">
                <a:latin typeface="Times New Roman" panose="02020603050405020304" pitchFamily="18" charset="0"/>
                <a:cs typeface="Times New Roman" panose="02020603050405020304" pitchFamily="18" charset="0"/>
              </a:rPr>
              <a:t>Cultural humility</a:t>
            </a:r>
          </a:p>
          <a:p>
            <a:pPr lvl="1"/>
            <a:r>
              <a:rPr lang="en-US" sz="2100" dirty="0">
                <a:latin typeface="Times New Roman" panose="02020603050405020304" pitchFamily="18" charset="0"/>
                <a:cs typeface="Times New Roman" panose="02020603050405020304" pitchFamily="18" charset="0"/>
              </a:rPr>
              <a:t>Multicultural Therapy Competency Inventory-Client Version</a:t>
            </a:r>
          </a:p>
          <a:p>
            <a:pPr lvl="2"/>
            <a:r>
              <a:rPr lang="en-US" sz="2100" dirty="0">
                <a:latin typeface="Times New Roman" panose="02020603050405020304" pitchFamily="18" charset="0"/>
                <a:cs typeface="Times New Roman" panose="02020603050405020304" pitchFamily="18" charset="0"/>
              </a:rPr>
              <a:t>Included questions about whether the caregivers felt they were treated with respect and the extent to which the interventionist was open to and understanding of the caregivers’ beliefs.</a:t>
            </a:r>
          </a:p>
          <a:p>
            <a:r>
              <a:rPr lang="en-US" sz="2400" dirty="0">
                <a:latin typeface="Times New Roman" panose="02020603050405020304" pitchFamily="18" charset="0"/>
                <a:cs typeface="Times New Roman" panose="02020603050405020304" pitchFamily="18" charset="0"/>
              </a:rPr>
              <a:t>Child sleep</a:t>
            </a:r>
          </a:p>
          <a:p>
            <a:pPr lvl="1"/>
            <a:r>
              <a:rPr lang="en-US" sz="2100" dirty="0">
                <a:latin typeface="Times New Roman" panose="02020603050405020304" pitchFamily="18" charset="0"/>
                <a:cs typeface="Times New Roman" panose="02020603050405020304" pitchFamily="18" charset="0"/>
              </a:rPr>
              <a:t>Brief Child Sleep Questionnaire</a:t>
            </a:r>
          </a:p>
          <a:p>
            <a:pPr lvl="2"/>
            <a:r>
              <a:rPr lang="en-US" sz="2100" dirty="0">
                <a:latin typeface="Times New Roman" panose="02020603050405020304" pitchFamily="18" charset="0"/>
                <a:cs typeface="Times New Roman" panose="02020603050405020304" pitchFamily="18" charset="0"/>
              </a:rPr>
              <a:t>Early childhood sleep patterns (bed- and wake times, sleep onset latency, nighttime and daytime sleep durations), problems (difficulty falling asleep, bedtime resistance), and aspects of the sleep environment (use of a bedtime routine, sleep arrangements/locations).</a:t>
            </a:r>
          </a:p>
          <a:p>
            <a:r>
              <a:rPr lang="en-US" sz="2400" dirty="0">
                <a:latin typeface="Times New Roman" panose="02020603050405020304" pitchFamily="18" charset="0"/>
                <a:cs typeface="Times New Roman" panose="02020603050405020304" pitchFamily="18" charset="0"/>
              </a:rPr>
              <a:t>Postintervention caregiver interview</a:t>
            </a:r>
          </a:p>
          <a:p>
            <a:pPr lvl="1"/>
            <a:r>
              <a:rPr lang="en-US" sz="2100" dirty="0">
                <a:latin typeface="Times New Roman" panose="02020603050405020304" pitchFamily="18" charset="0"/>
                <a:cs typeface="Times New Roman" panose="02020603050405020304" pitchFamily="18" charset="0"/>
              </a:rPr>
              <a:t>Caregivers participated in a 30-minute </a:t>
            </a:r>
            <a:r>
              <a:rPr lang="en-US" sz="2100" dirty="0" err="1">
                <a:latin typeface="Times New Roman" panose="02020603050405020304" pitchFamily="18" charset="0"/>
                <a:cs typeface="Times New Roman" panose="02020603050405020304" pitchFamily="18" charset="0"/>
              </a:rPr>
              <a:t>semistructured</a:t>
            </a:r>
            <a:r>
              <a:rPr lang="en-US" sz="2100" dirty="0">
                <a:latin typeface="Times New Roman" panose="02020603050405020304" pitchFamily="18" charset="0"/>
                <a:cs typeface="Times New Roman" panose="02020603050405020304" pitchFamily="18" charset="0"/>
              </a:rPr>
              <a:t> postintervention interview</a:t>
            </a:r>
          </a:p>
          <a:p>
            <a:pPr lvl="1"/>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Method</a:t>
            </a:r>
          </a:p>
        </p:txBody>
      </p:sp>
    </p:spTree>
    <p:extLst>
      <p:ext uri="{BB962C8B-B14F-4D97-AF65-F5344CB8AC3E}">
        <p14:creationId xmlns:p14="http://schemas.microsoft.com/office/powerpoint/2010/main" val="68011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947289" y="1490800"/>
            <a:ext cx="10297419" cy="4892040"/>
          </a:xfrm>
        </p:spPr>
        <p:txBody>
          <a:bodyPr anchor="t">
            <a:normAutofit lnSpcReduction="10000"/>
          </a:bodyPr>
          <a:lstStyle/>
          <a:p>
            <a:r>
              <a:rPr lang="en-US" dirty="0">
                <a:latin typeface="Times New Roman" panose="02020603050405020304" pitchFamily="18" charset="0"/>
                <a:cs typeface="Times New Roman" panose="02020603050405020304" pitchFamily="18" charset="0"/>
              </a:rPr>
              <a:t>Feasibility</a:t>
            </a:r>
          </a:p>
          <a:p>
            <a:pPr lvl="1"/>
            <a:r>
              <a:rPr lang="en-US" dirty="0">
                <a:latin typeface="Times New Roman" panose="02020603050405020304" pitchFamily="18" charset="0"/>
                <a:cs typeface="Times New Roman" panose="02020603050405020304" pitchFamily="18" charset="0"/>
              </a:rPr>
              <a:t>13 of the 15 families (86.6%) completed all intervention components of </a:t>
            </a:r>
            <a:r>
              <a:rPr lang="en-US" i="1" dirty="0">
                <a:latin typeface="Times New Roman" panose="02020603050405020304" pitchFamily="18" charset="0"/>
                <a:cs typeface="Times New Roman" panose="02020603050405020304" pitchFamily="18" charset="0"/>
              </a:rPr>
              <a:t>Sleep Well! </a:t>
            </a:r>
          </a:p>
          <a:p>
            <a:r>
              <a:rPr lang="en-US" dirty="0">
                <a:latin typeface="Times New Roman" panose="02020603050405020304" pitchFamily="18" charset="0"/>
                <a:cs typeface="Times New Roman" panose="02020603050405020304" pitchFamily="18" charset="0"/>
              </a:rPr>
              <a:t>Acceptability</a:t>
            </a:r>
          </a:p>
          <a:p>
            <a:pPr lvl="1"/>
            <a:r>
              <a:rPr lang="en-US" dirty="0">
                <a:latin typeface="Times New Roman" panose="02020603050405020304" pitchFamily="18" charset="0"/>
                <a:cs typeface="Times New Roman" panose="02020603050405020304" pitchFamily="18" charset="0"/>
              </a:rPr>
              <a:t>Strong </a:t>
            </a:r>
          </a:p>
          <a:p>
            <a:r>
              <a:rPr lang="en-US" dirty="0">
                <a:latin typeface="Times New Roman" panose="02020603050405020304" pitchFamily="18" charset="0"/>
                <a:cs typeface="Times New Roman" panose="02020603050405020304" pitchFamily="18" charset="0"/>
              </a:rPr>
              <a:t>Cultural humility</a:t>
            </a:r>
          </a:p>
          <a:p>
            <a:pPr lvl="1"/>
            <a:r>
              <a:rPr lang="en-US" dirty="0">
                <a:latin typeface="Times New Roman" panose="02020603050405020304" pitchFamily="18" charset="0"/>
                <a:cs typeface="Times New Roman" panose="02020603050405020304" pitchFamily="18" charset="0"/>
              </a:rPr>
              <a:t>Strong</a:t>
            </a:r>
          </a:p>
          <a:p>
            <a:r>
              <a:rPr lang="en-US" dirty="0">
                <a:latin typeface="Times New Roman" panose="02020603050405020304" pitchFamily="18" charset="0"/>
                <a:cs typeface="Times New Roman" panose="02020603050405020304" pitchFamily="18" charset="0"/>
              </a:rPr>
              <a:t>Child sleep</a:t>
            </a:r>
          </a:p>
          <a:p>
            <a:pPr lvl="1"/>
            <a:r>
              <a:rPr lang="en-US" dirty="0">
                <a:latin typeface="Times New Roman" panose="02020603050405020304" pitchFamily="18" charset="0"/>
                <a:cs typeface="Times New Roman" panose="02020603050405020304" pitchFamily="18" charset="0"/>
              </a:rPr>
              <a:t>Significant reductions in child sleep problems, bedroom electronics, sleep onset latency, and night awakening frequency and duration</a:t>
            </a:r>
          </a:p>
          <a:p>
            <a:pPr lvl="1"/>
            <a:r>
              <a:rPr lang="en-US" dirty="0">
                <a:latin typeface="Times New Roman" panose="02020603050405020304" pitchFamily="18" charset="0"/>
                <a:cs typeface="Times New Roman" panose="02020603050405020304" pitchFamily="18" charset="0"/>
              </a:rPr>
              <a:t>Significant improvements in nighttime sleep duration and overall insufficient sleep</a:t>
            </a:r>
          </a:p>
          <a:p>
            <a:r>
              <a:rPr lang="en-US" dirty="0">
                <a:latin typeface="Times New Roman" panose="02020603050405020304" pitchFamily="18" charset="0"/>
                <a:cs typeface="Times New Roman" panose="02020603050405020304" pitchFamily="18" charset="0"/>
              </a:rPr>
              <a:t>Postintervention caregiver interview</a:t>
            </a:r>
          </a:p>
          <a:p>
            <a:pPr lvl="1"/>
            <a:r>
              <a:rPr lang="en-US" dirty="0">
                <a:latin typeface="Times New Roman" panose="02020603050405020304" pitchFamily="18" charset="0"/>
                <a:cs typeface="Times New Roman" panose="02020603050405020304" pitchFamily="18" charset="0"/>
              </a:rPr>
              <a:t>Strong acceptability and perceived flexibility, with few participation barriers</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Results</a:t>
            </a:r>
          </a:p>
        </p:txBody>
      </p:sp>
    </p:spTree>
    <p:extLst>
      <p:ext uri="{BB962C8B-B14F-4D97-AF65-F5344CB8AC3E}">
        <p14:creationId xmlns:p14="http://schemas.microsoft.com/office/powerpoint/2010/main" val="157335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947289" y="1490800"/>
            <a:ext cx="10297419" cy="4892040"/>
          </a:xfrm>
        </p:spPr>
        <p:txBody>
          <a:bodyPr anchor="t">
            <a:normAutofit/>
          </a:bodyPr>
          <a:lstStyle/>
          <a:p>
            <a:r>
              <a:rPr lang="en-US" sz="2400" dirty="0">
                <a:latin typeface="Times New Roman" panose="02020603050405020304" pitchFamily="18" charset="0"/>
                <a:cs typeface="Times New Roman" panose="02020603050405020304" pitchFamily="18" charset="0"/>
              </a:rPr>
              <a:t>Findings suggest that </a:t>
            </a:r>
            <a:r>
              <a:rPr lang="en-US" sz="2400" i="1" dirty="0">
                <a:latin typeface="Times New Roman" panose="02020603050405020304" pitchFamily="18" charset="0"/>
                <a:cs typeface="Times New Roman" panose="02020603050405020304" pitchFamily="18" charset="0"/>
              </a:rPr>
              <a:t>Sleep Well! </a:t>
            </a:r>
            <a:r>
              <a:rPr lang="en-US" sz="2400" dirty="0">
                <a:latin typeface="Times New Roman" panose="02020603050405020304" pitchFamily="18" charset="0"/>
                <a:cs typeface="Times New Roman" panose="02020603050405020304" pitchFamily="18" charset="0"/>
              </a:rPr>
              <a:t>is highly feasible to implement in primary care and well-received by families, demonstrating cultural humility and improving child sleep in a sample of caregiver-child dyads from primarily lower socioeconomic status and/or racially minoritized backgrounds. </a:t>
            </a:r>
          </a:p>
          <a:p>
            <a:r>
              <a:rPr lang="en-US" sz="2400" i="1" dirty="0">
                <a:latin typeface="Times New Roman" panose="02020603050405020304" pitchFamily="18" charset="0"/>
                <a:cs typeface="Times New Roman" panose="02020603050405020304" pitchFamily="18" charset="0"/>
              </a:rPr>
              <a:t>Sleep Well! </a:t>
            </a:r>
            <a:r>
              <a:rPr lang="en-US" sz="2400" dirty="0">
                <a:latin typeface="Times New Roman" panose="02020603050405020304" pitchFamily="18" charset="0"/>
                <a:cs typeface="Times New Roman" panose="02020603050405020304" pitchFamily="18" charset="0"/>
              </a:rPr>
              <a:t>shows promise as an effective method for increasing access to sleep treatment and promoting pediatric sleep health equity.</a:t>
            </a: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424161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947289" y="1490800"/>
            <a:ext cx="10297419" cy="4892040"/>
          </a:xfrm>
        </p:spPr>
        <p:txBody>
          <a:bodyPr anchor="t">
            <a:normAutofit/>
          </a:bodyPr>
          <a:lstStyle/>
          <a:p>
            <a:r>
              <a:rPr lang="en-US" sz="2400" dirty="0">
                <a:latin typeface="Times New Roman" panose="02020603050405020304" pitchFamily="18" charset="0"/>
                <a:cs typeface="Times New Roman" panose="02020603050405020304" pitchFamily="18" charset="0"/>
              </a:rPr>
              <a:t>While many children and adolescents experience sleep issues, research indicates pediatric providers rarely screen for, diagnose, and treat sleep concerns.</a:t>
            </a:r>
          </a:p>
          <a:p>
            <a:r>
              <a:rPr lang="en-US" sz="2400" dirty="0">
                <a:latin typeface="Times New Roman" panose="02020603050405020304" pitchFamily="18" charset="0"/>
                <a:cs typeface="Times New Roman" panose="02020603050405020304" pitchFamily="18" charset="0"/>
              </a:rPr>
              <a:t>No research has examined whether PCPs who practice in IPC are more likely to assess sleep concerns than PCPs without IPC.</a:t>
            </a:r>
          </a:p>
          <a:p>
            <a:r>
              <a:rPr lang="en-US" sz="2400" dirty="0">
                <a:latin typeface="Times New Roman" panose="02020603050405020304" pitchFamily="18" charset="0"/>
                <a:cs typeface="Times New Roman" panose="02020603050405020304" pitchFamily="18" charset="0"/>
              </a:rPr>
              <a:t>The current study aimed to examine providers’ current practices and knowledge regarding common sleep topics from clinics with and without IPC.</a:t>
            </a: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Background</a:t>
            </a:r>
          </a:p>
        </p:txBody>
      </p:sp>
    </p:spTree>
    <p:extLst>
      <p:ext uri="{BB962C8B-B14F-4D97-AF65-F5344CB8AC3E}">
        <p14:creationId xmlns:p14="http://schemas.microsoft.com/office/powerpoint/2010/main" val="244074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947289" y="1490800"/>
            <a:ext cx="10297419" cy="4892040"/>
          </a:xfrm>
        </p:spPr>
        <p:txBody>
          <a:bodyPr anchor="t">
            <a:normAutofit/>
          </a:bodyPr>
          <a:lstStyle/>
          <a:p>
            <a:r>
              <a:rPr lang="en-US" sz="2400" dirty="0">
                <a:latin typeface="Times New Roman" panose="02020603050405020304" pitchFamily="18" charset="0"/>
                <a:cs typeface="Times New Roman" panose="02020603050405020304" pitchFamily="18" charset="0"/>
              </a:rPr>
              <a:t>Participants included 101 PCPs across a large health system of 38 clinics:</a:t>
            </a:r>
          </a:p>
          <a:p>
            <a:pPr lvl="1"/>
            <a:r>
              <a:rPr lang="en-US" sz="2400" dirty="0">
                <a:latin typeface="Times New Roman" panose="02020603050405020304" pitchFamily="18" charset="0"/>
                <a:cs typeface="Times New Roman" panose="02020603050405020304" pitchFamily="18" charset="0"/>
              </a:rPr>
              <a:t>IPC clinics (n = 67) </a:t>
            </a:r>
          </a:p>
          <a:p>
            <a:pPr lvl="1"/>
            <a:r>
              <a:rPr lang="en-US" sz="2400" dirty="0">
                <a:latin typeface="Times New Roman" panose="02020603050405020304" pitchFamily="18" charset="0"/>
                <a:cs typeface="Times New Roman" panose="02020603050405020304" pitchFamily="18" charset="0"/>
              </a:rPr>
              <a:t>Non-IPC clinics (n = 34)</a:t>
            </a:r>
          </a:p>
          <a:p>
            <a:r>
              <a:rPr lang="en-US" sz="2400" dirty="0">
                <a:latin typeface="Times New Roman" panose="02020603050405020304" pitchFamily="18" charset="0"/>
                <a:cs typeface="Times New Roman" panose="02020603050405020304" pitchFamily="18" charset="0"/>
              </a:rPr>
              <a:t>Most participants identified as White females in their 30s, MDs or DOs, and were either 20+ years post residency or had completed their residency in the past 5 years. </a:t>
            </a:r>
          </a:p>
          <a:p>
            <a:r>
              <a:rPr lang="en-US" sz="2400" dirty="0">
                <a:latin typeface="Times New Roman" panose="02020603050405020304" pitchFamily="18" charset="0"/>
                <a:cs typeface="Times New Roman" panose="02020603050405020304" pitchFamily="18" charset="0"/>
              </a:rPr>
              <a:t>Participants responded to questions regarding current sleep assessment and intervention practices, general sleep, and medications knowledge.</a:t>
            </a: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Method</a:t>
            </a:r>
          </a:p>
        </p:txBody>
      </p:sp>
    </p:spTree>
    <p:extLst>
      <p:ext uri="{BB962C8B-B14F-4D97-AF65-F5344CB8AC3E}">
        <p14:creationId xmlns:p14="http://schemas.microsoft.com/office/powerpoint/2010/main" val="30582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947289" y="1490800"/>
            <a:ext cx="10297419" cy="4892040"/>
          </a:xfrm>
        </p:spPr>
        <p:txBody>
          <a:bodyPr anchor="t">
            <a:normAutofit/>
          </a:bodyPr>
          <a:lstStyle/>
          <a:p>
            <a:r>
              <a:rPr lang="en-US" sz="2400" dirty="0">
                <a:latin typeface="Times New Roman" panose="02020603050405020304" pitchFamily="18" charset="0"/>
                <a:cs typeface="Times New Roman" panose="02020603050405020304" pitchFamily="18" charset="0"/>
              </a:rPr>
              <a:t>PCPs in both IPC and non-IPC reported moderate comfort with behavioral interventions, low comfort with medical interventions, and had low medication knowledge scores.</a:t>
            </a:r>
          </a:p>
          <a:p>
            <a:r>
              <a:rPr lang="en-US" sz="2400" dirty="0">
                <a:latin typeface="Times New Roman" panose="02020603050405020304" pitchFamily="18" charset="0"/>
                <a:cs typeface="Times New Roman" panose="02020603050405020304" pitchFamily="18" charset="0"/>
              </a:rPr>
              <a:t>While PCPs in both settings recognized the importance of addressing sleep-related concerns, IPC clinics were 3.58 times more likely to screen for snoring than non-IPC clinics.</a:t>
            </a: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Results</a:t>
            </a:r>
          </a:p>
        </p:txBody>
      </p:sp>
    </p:spTree>
    <p:extLst>
      <p:ext uri="{BB962C8B-B14F-4D97-AF65-F5344CB8AC3E}">
        <p14:creationId xmlns:p14="http://schemas.microsoft.com/office/powerpoint/2010/main" val="389965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947289" y="1490800"/>
            <a:ext cx="10297419" cy="4892040"/>
          </a:xfrm>
        </p:spPr>
        <p:txBody>
          <a:bodyPr anchor="t">
            <a:normAutofit/>
          </a:bodyPr>
          <a:lstStyle/>
          <a:p>
            <a:r>
              <a:rPr lang="en-US" sz="2400" dirty="0">
                <a:latin typeface="Times New Roman" panose="02020603050405020304" pitchFamily="18" charset="0"/>
                <a:cs typeface="Times New Roman" panose="02020603050405020304" pitchFamily="18" charset="0"/>
              </a:rPr>
              <a:t>PCPs in both IPC and non-IPC have room for improvement in their knowledge of effective behavioral and medication interventions.</a:t>
            </a:r>
          </a:p>
          <a:p>
            <a:r>
              <a:rPr lang="en-US" sz="2400" dirty="0">
                <a:latin typeface="Times New Roman" panose="02020603050405020304" pitchFamily="18" charset="0"/>
                <a:cs typeface="Times New Roman" panose="02020603050405020304" pitchFamily="18" charset="0"/>
              </a:rPr>
              <a:t>Integrating BHPs into primary care offices can enhance PCPs' knowledge and comfort with behavioral interventions, particularly for the assessment and treatment of sleep concerns.</a:t>
            </a:r>
          </a:p>
          <a:p>
            <a:r>
              <a:rPr lang="en-US" sz="2400" dirty="0">
                <a:latin typeface="Times New Roman" panose="02020603050405020304" pitchFamily="18" charset="0"/>
                <a:cs typeface="Times New Roman" panose="02020603050405020304" pitchFamily="18" charset="0"/>
              </a:rPr>
              <a:t>BHPs can facilitate training and work collaboratively with PCPs to improve patient access to sleep interventions.</a:t>
            </a:r>
          </a:p>
          <a:p>
            <a:r>
              <a:rPr lang="en-US" sz="2400" dirty="0">
                <a:latin typeface="Times New Roman" panose="02020603050405020304" pitchFamily="18" charset="0"/>
                <a:cs typeface="Times New Roman" panose="02020603050405020304" pitchFamily="18" charset="0"/>
              </a:rPr>
              <a:t>Having a BHP was associated with higher rates of screening for snoring and patient access to evidence-based interventions for obstructive sleep apnea (OSA).</a:t>
            </a: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424265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3B3FF-62B3-2C26-74CB-53A0F532074F}"/>
              </a:ext>
            </a:extLst>
          </p:cNvPr>
          <p:cNvSpPr>
            <a:spLocks noGrp="1"/>
          </p:cNvSpPr>
          <p:nvPr>
            <p:ph idx="1"/>
          </p:nvPr>
        </p:nvSpPr>
        <p:spPr>
          <a:xfrm>
            <a:off x="4395537" y="1432975"/>
            <a:ext cx="7307179" cy="3243933"/>
          </a:xfrm>
        </p:spPr>
        <p:txBody>
          <a:bodyPr anchor="ctr">
            <a:normAutofit/>
          </a:bodyPr>
          <a:lstStyle/>
          <a:p>
            <a:pPr marL="0" indent="-457200" algn="ctr">
              <a:lnSpc>
                <a:spcPct val="100000"/>
              </a:lnSpc>
              <a:spcBef>
                <a:spcPts val="0"/>
              </a:spcBef>
              <a:spcAft>
                <a:spcPts val="0"/>
              </a:spcAft>
              <a:buNone/>
            </a:pPr>
            <a:r>
              <a:rPr lang="en-US" sz="3200" i="1" dirty="0">
                <a:solidFill>
                  <a:schemeClr val="tx1"/>
                </a:solidFill>
                <a:latin typeface="Times New Roman" panose="02020603050405020304" pitchFamily="18" charset="0"/>
                <a:cs typeface="Times New Roman" panose="02020603050405020304" pitchFamily="18" charset="0"/>
              </a:rPr>
              <a:t>Sleep Well! </a:t>
            </a:r>
            <a:r>
              <a:rPr lang="en-US" sz="3200" dirty="0">
                <a:solidFill>
                  <a:schemeClr val="tx1"/>
                </a:solidFill>
                <a:latin typeface="Times New Roman" panose="02020603050405020304" pitchFamily="18" charset="0"/>
                <a:cs typeface="Times New Roman" panose="02020603050405020304" pitchFamily="18" charset="0"/>
              </a:rPr>
              <a:t>An adapted behavioral</a:t>
            </a:r>
          </a:p>
          <a:p>
            <a:pPr marL="0" indent="-457200" algn="ctr">
              <a:lnSpc>
                <a:spcPct val="100000"/>
              </a:lnSpc>
              <a:spcBef>
                <a:spcPts val="0"/>
              </a:spcBef>
              <a:spcAft>
                <a:spcPts val="0"/>
              </a:spcAft>
              <a:buNone/>
            </a:pPr>
            <a:r>
              <a:rPr lang="en-US" sz="3200" dirty="0">
                <a:solidFill>
                  <a:schemeClr val="tx1"/>
                </a:solidFill>
                <a:latin typeface="Times New Roman" panose="02020603050405020304" pitchFamily="18" charset="0"/>
                <a:cs typeface="Times New Roman" panose="02020603050405020304" pitchFamily="18" charset="0"/>
              </a:rPr>
              <a:t> sleep intervention implemented</a:t>
            </a:r>
          </a:p>
          <a:p>
            <a:pPr marL="0" indent="-457200" algn="ctr">
              <a:lnSpc>
                <a:spcPct val="100000"/>
              </a:lnSpc>
              <a:spcBef>
                <a:spcPts val="0"/>
              </a:spcBef>
              <a:spcAft>
                <a:spcPts val="0"/>
              </a:spcAft>
              <a:buNone/>
            </a:pPr>
            <a:r>
              <a:rPr lang="en-US" sz="3200" dirty="0">
                <a:solidFill>
                  <a:schemeClr val="tx1"/>
                </a:solidFill>
                <a:latin typeface="Times New Roman" panose="02020603050405020304" pitchFamily="18" charset="0"/>
                <a:cs typeface="Times New Roman" panose="02020603050405020304" pitchFamily="18" charset="0"/>
              </a:rPr>
              <a:t> in urban primary care</a:t>
            </a:r>
          </a:p>
        </p:txBody>
      </p:sp>
      <p:sp>
        <p:nvSpPr>
          <p:cNvPr id="6" name="TextBox 5">
            <a:extLst>
              <a:ext uri="{FF2B5EF4-FFF2-40B4-BE49-F238E27FC236}">
                <a16:creationId xmlns:a16="http://schemas.microsoft.com/office/drawing/2014/main" id="{222AE07A-856C-353A-AA3C-8C866EC15602}"/>
              </a:ext>
            </a:extLst>
          </p:cNvPr>
          <p:cNvSpPr txBox="1"/>
          <p:nvPr/>
        </p:nvSpPr>
        <p:spPr>
          <a:xfrm>
            <a:off x="267893" y="1659285"/>
            <a:ext cx="4243939" cy="3416320"/>
          </a:xfrm>
          <a:prstGeom prst="rect">
            <a:avLst/>
          </a:prstGeom>
          <a:noFill/>
        </p:spPr>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Research Corner</a:t>
            </a:r>
          </a:p>
          <a:p>
            <a:pPr algn="ctr"/>
            <a:r>
              <a:rPr lang="en-US" sz="2400" dirty="0">
                <a:latin typeface="Times New Roman" panose="02020603050405020304" pitchFamily="18" charset="0"/>
                <a:cs typeface="Times New Roman" panose="02020603050405020304" pitchFamily="18" charset="0"/>
              </a:rPr>
              <a:t>6/3/2024</a:t>
            </a:r>
          </a:p>
        </p:txBody>
      </p:sp>
      <p:pic>
        <p:nvPicPr>
          <p:cNvPr id="2050" name="x_imageSelected0">
            <a:extLst>
              <a:ext uri="{FF2B5EF4-FFF2-40B4-BE49-F238E27FC236}">
                <a16:creationId xmlns:a16="http://schemas.microsoft.com/office/drawing/2014/main" id="{16440E7C-1913-7C53-A49A-4B8C1F490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389" y="2085173"/>
            <a:ext cx="1939539" cy="193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595FD30-87E7-9C73-A913-94C5EC198C19}"/>
              </a:ext>
            </a:extLst>
          </p:cNvPr>
          <p:cNvSpPr txBox="1"/>
          <p:nvPr/>
        </p:nvSpPr>
        <p:spPr>
          <a:xfrm>
            <a:off x="5848316" y="5890755"/>
            <a:ext cx="6288505" cy="830997"/>
          </a:xfrm>
          <a:prstGeom prst="rect">
            <a:avLst/>
          </a:prstGeom>
          <a:noFill/>
        </p:spPr>
        <p:txBody>
          <a:bodyPr wrap="square" rtlCol="0">
            <a:spAutoFit/>
          </a:bodyPr>
          <a:lstStyle/>
          <a:p>
            <a:pPr indent="-457200"/>
            <a:r>
              <a:rPr lang="en-US" sz="1200" b="0" i="0" dirty="0">
                <a:effectLst/>
                <a:latin typeface="Times New Roman" panose="02020603050405020304" pitchFamily="18" charset="0"/>
                <a:cs typeface="Times New Roman" panose="02020603050405020304" pitchFamily="18" charset="0"/>
              </a:rPr>
              <a:t>Williamson, A. A., </a:t>
            </a:r>
            <a:r>
              <a:rPr lang="en-US" sz="1200" b="0" i="0" dirty="0" err="1">
                <a:effectLst/>
                <a:latin typeface="Times New Roman" panose="02020603050405020304" pitchFamily="18" charset="0"/>
                <a:cs typeface="Times New Roman" panose="02020603050405020304" pitchFamily="18" charset="0"/>
              </a:rPr>
              <a:t>Okoroji</a:t>
            </a:r>
            <a:r>
              <a:rPr lang="en-US" sz="1200" b="0" i="0" dirty="0">
                <a:effectLst/>
                <a:latin typeface="Times New Roman" panose="02020603050405020304" pitchFamily="18" charset="0"/>
                <a:cs typeface="Times New Roman" panose="02020603050405020304" pitchFamily="18" charset="0"/>
              </a:rPr>
              <a:t>, C., </a:t>
            </a:r>
            <a:r>
              <a:rPr lang="en-US" sz="1200" b="0" i="0" dirty="0" err="1">
                <a:effectLst/>
                <a:latin typeface="Times New Roman" panose="02020603050405020304" pitchFamily="18" charset="0"/>
                <a:cs typeface="Times New Roman" panose="02020603050405020304" pitchFamily="18" charset="0"/>
              </a:rPr>
              <a:t>Cicalese</a:t>
            </a:r>
            <a:r>
              <a:rPr lang="en-US" sz="1200" b="0" i="0" dirty="0">
                <a:effectLst/>
                <a:latin typeface="Times New Roman" panose="02020603050405020304" pitchFamily="18" charset="0"/>
                <a:cs typeface="Times New Roman" panose="02020603050405020304" pitchFamily="18" charset="0"/>
              </a:rPr>
              <a:t>, O., Evans, B. C., Ayala, A., Harvey, B., </a:t>
            </a:r>
            <a:r>
              <a:rPr lang="en-US" sz="1200" b="0" i="0" dirty="0" err="1">
                <a:effectLst/>
                <a:latin typeface="Times New Roman" panose="02020603050405020304" pitchFamily="18" charset="0"/>
                <a:cs typeface="Times New Roman" panose="02020603050405020304" pitchFamily="18" charset="0"/>
              </a:rPr>
              <a:t>Honore</a:t>
            </a:r>
            <a:r>
              <a:rPr lang="en-US" sz="1200" b="0" i="0" dirty="0">
                <a:effectLst/>
                <a:latin typeface="Times New Roman" panose="02020603050405020304" pitchFamily="18" charset="0"/>
                <a:cs typeface="Times New Roman" panose="02020603050405020304" pitchFamily="18" charset="0"/>
              </a:rPr>
              <a:t>, R., </a:t>
            </a:r>
          </a:p>
          <a:p>
            <a:pPr indent="-457200"/>
            <a:r>
              <a:rPr lang="en-US" sz="1200" dirty="0">
                <a:latin typeface="Times New Roman" panose="02020603050405020304" pitchFamily="18" charset="0"/>
                <a:cs typeface="Times New Roman" panose="02020603050405020304" pitchFamily="18" charset="0"/>
              </a:rPr>
              <a:t>     </a:t>
            </a:r>
            <a:r>
              <a:rPr lang="en-US" sz="1200" b="0" i="0" dirty="0" err="1">
                <a:effectLst/>
                <a:latin typeface="Times New Roman" panose="02020603050405020304" pitchFamily="18" charset="0"/>
                <a:cs typeface="Times New Roman" panose="02020603050405020304" pitchFamily="18" charset="0"/>
              </a:rPr>
              <a:t>Kratchman</a:t>
            </a:r>
            <a:r>
              <a:rPr lang="en-US" sz="1200" b="0" i="0" dirty="0">
                <a:effectLst/>
                <a:latin typeface="Times New Roman" panose="02020603050405020304" pitchFamily="18" charset="0"/>
                <a:cs typeface="Times New Roman" panose="02020603050405020304" pitchFamily="18" charset="0"/>
              </a:rPr>
              <a:t>, A., </a:t>
            </a:r>
            <a:r>
              <a:rPr lang="en-US" sz="1200" b="0" i="0" dirty="0" err="1">
                <a:effectLst/>
                <a:latin typeface="Times New Roman" panose="02020603050405020304" pitchFamily="18" charset="0"/>
                <a:cs typeface="Times New Roman" panose="02020603050405020304" pitchFamily="18" charset="0"/>
              </a:rPr>
              <a:t>Beidas</a:t>
            </a:r>
            <a:r>
              <a:rPr lang="en-US" sz="1200" b="0" i="0" dirty="0">
                <a:effectLst/>
                <a:latin typeface="Times New Roman" panose="02020603050405020304" pitchFamily="18" charset="0"/>
                <a:cs typeface="Times New Roman" panose="02020603050405020304" pitchFamily="18" charset="0"/>
              </a:rPr>
              <a:t>, R. S., </a:t>
            </a:r>
            <a:r>
              <a:rPr lang="en-US" sz="1200" b="0" i="0" dirty="0" err="1">
                <a:effectLst/>
                <a:latin typeface="Times New Roman" panose="02020603050405020304" pitchFamily="18" charset="0"/>
                <a:cs typeface="Times New Roman" panose="02020603050405020304" pitchFamily="18" charset="0"/>
              </a:rPr>
              <a:t>Fiks</a:t>
            </a:r>
            <a:r>
              <a:rPr lang="en-US" sz="1200" b="0" i="0" dirty="0">
                <a:effectLst/>
                <a:latin typeface="Times New Roman" panose="02020603050405020304" pitchFamily="18" charset="0"/>
                <a:cs typeface="Times New Roman" panose="02020603050405020304" pitchFamily="18" charset="0"/>
              </a:rPr>
              <a:t>, A. G., Power, T. J., &amp; Mindell, J. A. (2022). Sleep Well! An </a:t>
            </a:r>
          </a:p>
          <a:p>
            <a:pPr indent="-457200"/>
            <a:r>
              <a:rPr lang="en-US" sz="1200" dirty="0">
                <a:latin typeface="Times New Roman" panose="02020603050405020304" pitchFamily="18" charset="0"/>
                <a:cs typeface="Times New Roman" panose="02020603050405020304" pitchFamily="18" charset="0"/>
              </a:rPr>
              <a:t>     </a:t>
            </a:r>
            <a:r>
              <a:rPr lang="en-US" sz="1200" b="0" i="0" dirty="0">
                <a:effectLst/>
                <a:latin typeface="Times New Roman" panose="02020603050405020304" pitchFamily="18" charset="0"/>
                <a:cs typeface="Times New Roman" panose="02020603050405020304" pitchFamily="18" charset="0"/>
              </a:rPr>
              <a:t>adapted behavioral sleep intervention implemented in urban primary care. </a:t>
            </a:r>
            <a:r>
              <a:rPr lang="en-US" sz="1200" b="0" i="1" dirty="0">
                <a:effectLst/>
                <a:latin typeface="Times New Roman" panose="02020603050405020304" pitchFamily="18" charset="0"/>
                <a:cs typeface="Times New Roman" panose="02020603050405020304" pitchFamily="18" charset="0"/>
              </a:rPr>
              <a:t>Journal of Clinical </a:t>
            </a:r>
          </a:p>
          <a:p>
            <a:pPr indent="-457200"/>
            <a:r>
              <a:rPr lang="en-US" sz="1200" i="1" dirty="0">
                <a:latin typeface="Times New Roman" panose="02020603050405020304" pitchFamily="18" charset="0"/>
                <a:cs typeface="Times New Roman" panose="02020603050405020304" pitchFamily="18" charset="0"/>
              </a:rPr>
              <a:t>     </a:t>
            </a:r>
            <a:r>
              <a:rPr lang="en-US" sz="1200" b="0" i="1" dirty="0">
                <a:effectLst/>
                <a:latin typeface="Times New Roman" panose="02020603050405020304" pitchFamily="18" charset="0"/>
                <a:cs typeface="Times New Roman" panose="02020603050405020304" pitchFamily="18" charset="0"/>
              </a:rPr>
              <a:t>Sleep </a:t>
            </a:r>
            <a:r>
              <a:rPr lang="en-US" sz="1200" i="1" dirty="0">
                <a:latin typeface="Times New Roman" panose="02020603050405020304" pitchFamily="18" charset="0"/>
                <a:cs typeface="Times New Roman" panose="02020603050405020304" pitchFamily="18" charset="0"/>
              </a:rPr>
              <a:t>M</a:t>
            </a:r>
            <a:r>
              <a:rPr lang="en-US" sz="1200" b="0" i="1" dirty="0">
                <a:effectLst/>
                <a:latin typeface="Times New Roman" panose="02020603050405020304" pitchFamily="18" charset="0"/>
                <a:cs typeface="Times New Roman" panose="02020603050405020304" pitchFamily="18" charset="0"/>
              </a:rPr>
              <a:t>edicine</a:t>
            </a:r>
            <a:r>
              <a:rPr lang="en-US" sz="1200" dirty="0">
                <a:latin typeface="Times New Roman" panose="02020603050405020304" pitchFamily="18" charset="0"/>
                <a:cs typeface="Times New Roman" panose="02020603050405020304" pitchFamily="18" charset="0"/>
              </a:rPr>
              <a:t>, </a:t>
            </a:r>
            <a:r>
              <a:rPr lang="en-US" sz="1200" b="0" i="1" dirty="0">
                <a:effectLst/>
                <a:latin typeface="Times New Roman" panose="02020603050405020304" pitchFamily="18" charset="0"/>
                <a:cs typeface="Times New Roman" panose="02020603050405020304" pitchFamily="18" charset="0"/>
              </a:rPr>
              <a:t>18</a:t>
            </a:r>
            <a:r>
              <a:rPr lang="en-US" sz="1200" b="0" i="0" dirty="0">
                <a:effectLst/>
                <a:latin typeface="Times New Roman" panose="02020603050405020304" pitchFamily="18" charset="0"/>
                <a:cs typeface="Times New Roman" panose="02020603050405020304" pitchFamily="18" charset="0"/>
              </a:rPr>
              <a:t>(4), 1153–1166. https://doi.org/10.5664/jcsm.9822</a:t>
            </a:r>
          </a:p>
        </p:txBody>
      </p:sp>
    </p:spTree>
    <p:extLst>
      <p:ext uri="{BB962C8B-B14F-4D97-AF65-F5344CB8AC3E}">
        <p14:creationId xmlns:p14="http://schemas.microsoft.com/office/powerpoint/2010/main" val="75738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947289" y="1490800"/>
            <a:ext cx="10297419" cy="4892040"/>
          </a:xfrm>
        </p:spPr>
        <p:txBody>
          <a:bodyPr anchor="t">
            <a:normAutofit/>
          </a:bodyPr>
          <a:lstStyle/>
          <a:p>
            <a:r>
              <a:rPr lang="en-US" sz="2400" dirty="0">
                <a:latin typeface="Times New Roman" panose="02020603050405020304" pitchFamily="18" charset="0"/>
                <a:cs typeface="Times New Roman" panose="02020603050405020304" pitchFamily="18" charset="0"/>
              </a:rPr>
              <a:t>Few evidence-based behavioral sleep interventions have been tested with families from lower–socioeconomic status backgrounds. </a:t>
            </a:r>
          </a:p>
          <a:p>
            <a:r>
              <a:rPr lang="en-US" sz="2400" dirty="0">
                <a:latin typeface="Times New Roman" panose="02020603050405020304" pitchFamily="18" charset="0"/>
                <a:cs typeface="Times New Roman" panose="02020603050405020304" pitchFamily="18" charset="0"/>
              </a:rPr>
              <a:t>To address this gap, community-engaged research methods were used to adapt and test </a:t>
            </a:r>
            <a:r>
              <a:rPr lang="en-US" sz="2400" i="1" dirty="0">
                <a:latin typeface="Times New Roman" panose="02020603050405020304" pitchFamily="18" charset="0"/>
                <a:cs typeface="Times New Roman" panose="02020603050405020304" pitchFamily="18" charset="0"/>
              </a:rPr>
              <a:t>Sleep Well!</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 intervention for early childhood insomnia and insufficient sleep, specifically designed for families from lower–socioeconomic status backgrounds visiting large metropolitan primary care sites.</a:t>
            </a: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Background</a:t>
            </a:r>
          </a:p>
        </p:txBody>
      </p:sp>
    </p:spTree>
    <p:extLst>
      <p:ext uri="{BB962C8B-B14F-4D97-AF65-F5344CB8AC3E}">
        <p14:creationId xmlns:p14="http://schemas.microsoft.com/office/powerpoint/2010/main" val="115090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947289" y="1490800"/>
            <a:ext cx="10297419" cy="4892040"/>
          </a:xfrm>
        </p:spPr>
        <p:txBody>
          <a:bodyPr anchor="t">
            <a:normAutofit/>
          </a:bodyPr>
          <a:lstStyle/>
          <a:p>
            <a:r>
              <a:rPr lang="en-US" dirty="0">
                <a:latin typeface="Times New Roman" panose="02020603050405020304" pitchFamily="18" charset="0"/>
                <a:cs typeface="Times New Roman" panose="02020603050405020304" pitchFamily="18" charset="0"/>
              </a:rPr>
              <a:t>Fifteen caregiver-child dyads were recruited from 2 urban primary care sites to participate in </a:t>
            </a:r>
            <a:r>
              <a:rPr lang="en-US" i="1" dirty="0">
                <a:latin typeface="Times New Roman" panose="02020603050405020304" pitchFamily="18" charset="0"/>
                <a:cs typeface="Times New Roman" panose="02020603050405020304" pitchFamily="18" charset="0"/>
              </a:rPr>
              <a:t>Sleep Well!</a:t>
            </a:r>
          </a:p>
          <a:p>
            <a:pPr lvl="1"/>
            <a:r>
              <a:rPr lang="en-US" dirty="0">
                <a:latin typeface="Times New Roman" panose="02020603050405020304" pitchFamily="18" charset="0"/>
                <a:cs typeface="Times New Roman" panose="02020603050405020304" pitchFamily="18" charset="0"/>
              </a:rPr>
              <a:t>Caregivers: 92.3% mothers, 80.0% Black, 53.3% ≤ 125% US poverty level</a:t>
            </a:r>
          </a:p>
          <a:p>
            <a:pPr lvl="1"/>
            <a:r>
              <a:rPr lang="en-US" dirty="0">
                <a:latin typeface="Times New Roman" panose="02020603050405020304" pitchFamily="18" charset="0"/>
                <a:cs typeface="Times New Roman" panose="02020603050405020304" pitchFamily="18" charset="0"/>
              </a:rPr>
              <a:t>Children: 73.3% female, 86.7% Black, mean age = 3.0 years</a:t>
            </a:r>
          </a:p>
          <a:p>
            <a:r>
              <a:rPr lang="en-US" dirty="0">
                <a:latin typeface="Times New Roman" panose="02020603050405020304" pitchFamily="18" charset="0"/>
                <a:cs typeface="Times New Roman" panose="02020603050405020304" pitchFamily="18" charset="0"/>
              </a:rPr>
              <a:t>Inclusion criteria:</a:t>
            </a:r>
          </a:p>
          <a:p>
            <a:pPr lvl="1"/>
            <a:r>
              <a:rPr lang="en-US" dirty="0">
                <a:latin typeface="Times New Roman" panose="02020603050405020304" pitchFamily="18" charset="0"/>
                <a:cs typeface="Times New Roman" panose="02020603050405020304" pitchFamily="18" charset="0"/>
              </a:rPr>
              <a:t>(1) English-speaking caregiver, aged 18 years or older, who was the legal guardian of a child aged 1–5 years receiving care at the urban primary care sites;</a:t>
            </a:r>
          </a:p>
          <a:p>
            <a:pPr lvl="1"/>
            <a:r>
              <a:rPr lang="en-US" dirty="0">
                <a:latin typeface="Times New Roman" panose="02020603050405020304" pitchFamily="18" charset="0"/>
                <a:cs typeface="Times New Roman" panose="02020603050405020304" pitchFamily="18" charset="0"/>
              </a:rPr>
              <a:t>(2) a caregiver reported “small” to “severe” child sleep problem;</a:t>
            </a:r>
          </a:p>
          <a:p>
            <a:pPr lvl="1"/>
            <a:r>
              <a:rPr lang="en-US" dirty="0">
                <a:latin typeface="Times New Roman" panose="02020603050405020304" pitchFamily="18" charset="0"/>
                <a:cs typeface="Times New Roman" panose="02020603050405020304" pitchFamily="18" charset="0"/>
              </a:rPr>
              <a:t>(3) child met diagnostic criteria for pediatric insomnia or insufficient sleep;</a:t>
            </a:r>
          </a:p>
          <a:p>
            <a:pPr lvl="1"/>
            <a:r>
              <a:rPr lang="en-US" dirty="0">
                <a:latin typeface="Times New Roman" panose="02020603050405020304" pitchFamily="18" charset="0"/>
                <a:cs typeface="Times New Roman" panose="02020603050405020304" pitchFamily="18" charset="0"/>
              </a:rPr>
              <a:t> (4) child did not have a diagnosed medical (e.g., sickle cell disease, cancer) or neurodevelopmental (e.g., autism, Trisomy 21) condition that would impact sleep</a:t>
            </a: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Method</a:t>
            </a:r>
          </a:p>
        </p:txBody>
      </p:sp>
    </p:spTree>
    <p:extLst>
      <p:ext uri="{BB962C8B-B14F-4D97-AF65-F5344CB8AC3E}">
        <p14:creationId xmlns:p14="http://schemas.microsoft.com/office/powerpoint/2010/main" val="203510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947290" y="1254317"/>
            <a:ext cx="10297419" cy="4892040"/>
          </a:xfrm>
        </p:spPr>
        <p:txBody>
          <a:bodyPr anchor="t">
            <a:noAutofit/>
          </a:bodyPr>
          <a:lstStyle/>
          <a:p>
            <a:r>
              <a:rPr lang="en-US" sz="2400" dirty="0">
                <a:latin typeface="Times New Roman" panose="02020603050405020304" pitchFamily="18" charset="0"/>
                <a:cs typeface="Times New Roman" panose="02020603050405020304" pitchFamily="18" charset="0"/>
              </a:rPr>
              <a:t>Behavioral sleep interventions and recommendations:</a:t>
            </a:r>
          </a:p>
          <a:p>
            <a:pPr lvl="1"/>
            <a:r>
              <a:rPr lang="en-US" sz="2000" dirty="0">
                <a:latin typeface="Times New Roman" panose="02020603050405020304" pitchFamily="18" charset="0"/>
                <a:cs typeface="Times New Roman" panose="02020603050405020304" pitchFamily="18" charset="0"/>
              </a:rPr>
              <a:t>(1) psychoeducation (sleep duration guidelines and importance of sleep for young children)</a:t>
            </a:r>
          </a:p>
          <a:p>
            <a:pPr lvl="1"/>
            <a:r>
              <a:rPr lang="en-US" sz="2000" dirty="0">
                <a:latin typeface="Times New Roman" panose="02020603050405020304" pitchFamily="18" charset="0"/>
                <a:cs typeface="Times New Roman" panose="02020603050405020304" pitchFamily="18" charset="0"/>
              </a:rPr>
              <a:t>(2) sleep hygiene (consistent bedtime routine; bedtime before 9:00 PM; avoidance of caffeine; avoidance of electronic items 30–60 minutes before bedtime, at sleep onset, and overnight)</a:t>
            </a:r>
          </a:p>
          <a:p>
            <a:pPr lvl="1"/>
            <a:r>
              <a:rPr lang="en-US" sz="2000" dirty="0">
                <a:latin typeface="Times New Roman" panose="02020603050405020304" pitchFamily="18" charset="0"/>
                <a:cs typeface="Times New Roman" panose="02020603050405020304" pitchFamily="18" charset="0"/>
              </a:rPr>
              <a:t>(3) differential reinforcement for bedtime tantrums (ignoring minor misbehaviors, praise and/or tangible rewards for good bedtime behaviors)</a:t>
            </a:r>
          </a:p>
          <a:p>
            <a:pPr lvl="1"/>
            <a:r>
              <a:rPr lang="en-US" sz="2000" dirty="0">
                <a:latin typeface="Times New Roman" panose="02020603050405020304" pitchFamily="18" charset="0"/>
                <a:cs typeface="Times New Roman" panose="02020603050405020304" pitchFamily="18" charset="0"/>
              </a:rPr>
              <a:t>(4) methods to promote independent child sleep onset (gradually reducing caregiver presence at bedtime). </a:t>
            </a:r>
          </a:p>
          <a:p>
            <a:r>
              <a:rPr lang="en-US" sz="2400" i="1" dirty="0">
                <a:latin typeface="Times New Roman" panose="02020603050405020304" pitchFamily="18" charset="0"/>
                <a:cs typeface="Times New Roman" panose="02020603050405020304" pitchFamily="18" charset="0"/>
              </a:rPr>
              <a:t>Sleep Well! </a:t>
            </a:r>
            <a:r>
              <a:rPr lang="en-US" sz="2400" dirty="0">
                <a:latin typeface="Times New Roman" panose="02020603050405020304" pitchFamily="18" charset="0"/>
                <a:cs typeface="Times New Roman" panose="02020603050405020304" pitchFamily="18" charset="0"/>
              </a:rPr>
              <a:t>adapted the above strategies based on qualitative input from caregivers (n=4) and clinicians (n=13)</a:t>
            </a:r>
          </a:p>
          <a:p>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Method</a:t>
            </a:r>
          </a:p>
        </p:txBody>
      </p:sp>
    </p:spTree>
    <p:extLst>
      <p:ext uri="{BB962C8B-B14F-4D97-AF65-F5344CB8AC3E}">
        <p14:creationId xmlns:p14="http://schemas.microsoft.com/office/powerpoint/2010/main" val="533033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14549</TotalTime>
  <Words>1460</Words>
  <Application>Microsoft Office PowerPoint</Application>
  <PresentationFormat>Widescreen</PresentationFormat>
  <Paragraphs>126</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Bookman Old Style</vt:lpstr>
      <vt:lpstr>Calibri</vt:lpstr>
      <vt:lpstr>MinionPro-Regular</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Larson</dc:creator>
  <cp:lastModifiedBy>Jonathan Larson</cp:lastModifiedBy>
  <cp:revision>152</cp:revision>
  <dcterms:created xsi:type="dcterms:W3CDTF">2023-01-18T17:52:53Z</dcterms:created>
  <dcterms:modified xsi:type="dcterms:W3CDTF">2024-06-03T17:21:56Z</dcterms:modified>
</cp:coreProperties>
</file>