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36"/>
  </p:notesMasterIdLst>
  <p:sldIdLst>
    <p:sldId id="256" r:id="rId5"/>
    <p:sldId id="257" r:id="rId6"/>
    <p:sldId id="365" r:id="rId7"/>
    <p:sldId id="282" r:id="rId8"/>
    <p:sldId id="332" r:id="rId9"/>
    <p:sldId id="333" r:id="rId10"/>
    <p:sldId id="287" r:id="rId11"/>
    <p:sldId id="264" r:id="rId12"/>
    <p:sldId id="277" r:id="rId13"/>
    <p:sldId id="278" r:id="rId14"/>
    <p:sldId id="314" r:id="rId15"/>
    <p:sldId id="398" r:id="rId16"/>
    <p:sldId id="367" r:id="rId17"/>
    <p:sldId id="396" r:id="rId18"/>
    <p:sldId id="397" r:id="rId19"/>
    <p:sldId id="341" r:id="rId20"/>
    <p:sldId id="361" r:id="rId21"/>
    <p:sldId id="371" r:id="rId22"/>
    <p:sldId id="383" r:id="rId23"/>
    <p:sldId id="355" r:id="rId24"/>
    <p:sldId id="300" r:id="rId25"/>
    <p:sldId id="356" r:id="rId26"/>
    <p:sldId id="288" r:id="rId27"/>
    <p:sldId id="384" r:id="rId28"/>
    <p:sldId id="357" r:id="rId29"/>
    <p:sldId id="395" r:id="rId30"/>
    <p:sldId id="349" r:id="rId31"/>
    <p:sldId id="354" r:id="rId32"/>
    <p:sldId id="373" r:id="rId33"/>
    <p:sldId id="374" r:id="rId34"/>
    <p:sldId id="37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DEEB2-2010-45F1-9BD7-9B353AC92B76}" v="7" dt="2024-06-04T15:43:19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592" autoAdjust="0"/>
  </p:normalViewPr>
  <p:slideViewPr>
    <p:cSldViewPr snapToGrid="0">
      <p:cViewPr varScale="1">
        <p:scale>
          <a:sx n="69" d="100"/>
          <a:sy n="69" d="100"/>
        </p:scale>
        <p:origin x="12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Dyk, Tori (LLU)" userId="f02e8dd6-57b4-4b18-824f-375ba8f48295" providerId="ADAL" clId="{35DDEEB2-2010-45F1-9BD7-9B353AC92B76}"/>
    <pc:docChg chg="delSld modSld">
      <pc:chgData name="Van Dyk, Tori (LLU)" userId="f02e8dd6-57b4-4b18-824f-375ba8f48295" providerId="ADAL" clId="{35DDEEB2-2010-45F1-9BD7-9B353AC92B76}" dt="2024-06-04T15:43:19.867" v="16" actId="478"/>
      <pc:docMkLst>
        <pc:docMk/>
      </pc:docMkLst>
      <pc:sldChg chg="addSp delSp modSp">
        <pc:chgData name="Van Dyk, Tori (LLU)" userId="f02e8dd6-57b4-4b18-824f-375ba8f48295" providerId="ADAL" clId="{35DDEEB2-2010-45F1-9BD7-9B353AC92B76}" dt="2024-06-04T15:42:31.956" v="4" actId="478"/>
        <pc:sldMkLst>
          <pc:docMk/>
          <pc:sldMk cId="3780889648" sldId="257"/>
        </pc:sldMkLst>
        <pc:spChg chg="add mod">
          <ac:chgData name="Van Dyk, Tori (LLU)" userId="f02e8dd6-57b4-4b18-824f-375ba8f48295" providerId="ADAL" clId="{35DDEEB2-2010-45F1-9BD7-9B353AC92B76}" dt="2024-06-04T15:42:30.488" v="3" actId="478"/>
          <ac:spMkLst>
            <pc:docMk/>
            <pc:sldMk cId="3780889648" sldId="257"/>
            <ac:spMk id="3" creationId="{D4EC6E74-05D7-06A9-A218-D78E87B8E65B}"/>
          </ac:spMkLst>
        </pc:spChg>
        <pc:picChg chg="del">
          <ac:chgData name="Van Dyk, Tori (LLU)" userId="f02e8dd6-57b4-4b18-824f-375ba8f48295" providerId="ADAL" clId="{35DDEEB2-2010-45F1-9BD7-9B353AC92B76}" dt="2024-06-04T15:42:29.307" v="1" actId="478"/>
          <ac:picMkLst>
            <pc:docMk/>
            <pc:sldMk cId="3780889648" sldId="257"/>
            <ac:picMk id="7" creationId="{00000000-0000-0000-0000-000000000000}"/>
          </ac:picMkLst>
        </pc:picChg>
        <pc:picChg chg="del">
          <ac:chgData name="Van Dyk, Tori (LLU)" userId="f02e8dd6-57b4-4b18-824f-375ba8f48295" providerId="ADAL" clId="{35DDEEB2-2010-45F1-9BD7-9B353AC92B76}" dt="2024-06-04T15:42:28.598" v="0" actId="478"/>
          <ac:picMkLst>
            <pc:docMk/>
            <pc:sldMk cId="3780889648" sldId="257"/>
            <ac:picMk id="8" creationId="{00000000-0000-0000-0000-000000000000}"/>
          </ac:picMkLst>
        </pc:picChg>
        <pc:picChg chg="del">
          <ac:chgData name="Van Dyk, Tori (LLU)" userId="f02e8dd6-57b4-4b18-824f-375ba8f48295" providerId="ADAL" clId="{35DDEEB2-2010-45F1-9BD7-9B353AC92B76}" dt="2024-06-04T15:42:31.956" v="4" actId="478"/>
          <ac:picMkLst>
            <pc:docMk/>
            <pc:sldMk cId="3780889648" sldId="257"/>
            <ac:picMk id="9" creationId="{00000000-0000-0000-0000-000000000000}"/>
          </ac:picMkLst>
        </pc:picChg>
        <pc:picChg chg="del">
          <ac:chgData name="Van Dyk, Tori (LLU)" userId="f02e8dd6-57b4-4b18-824f-375ba8f48295" providerId="ADAL" clId="{35DDEEB2-2010-45F1-9BD7-9B353AC92B76}" dt="2024-06-04T15:42:29.902" v="2" actId="478"/>
          <ac:picMkLst>
            <pc:docMk/>
            <pc:sldMk cId="3780889648" sldId="257"/>
            <ac:picMk id="10" creationId="{00000000-0000-0000-0000-000000000000}"/>
          </ac:picMkLst>
        </pc:picChg>
        <pc:picChg chg="del">
          <ac:chgData name="Van Dyk, Tori (LLU)" userId="f02e8dd6-57b4-4b18-824f-375ba8f48295" providerId="ADAL" clId="{35DDEEB2-2010-45F1-9BD7-9B353AC92B76}" dt="2024-06-04T15:42:30.488" v="3" actId="478"/>
          <ac:picMkLst>
            <pc:docMk/>
            <pc:sldMk cId="3780889648" sldId="257"/>
            <ac:picMk id="3074" creationId="{00000000-0000-0000-0000-000000000000}"/>
          </ac:picMkLst>
        </pc:picChg>
      </pc:sldChg>
      <pc:sldChg chg="del">
        <pc:chgData name="Van Dyk, Tori (LLU)" userId="f02e8dd6-57b4-4b18-824f-375ba8f48295" providerId="ADAL" clId="{35DDEEB2-2010-45F1-9BD7-9B353AC92B76}" dt="2024-06-04T15:42:47.372" v="5" actId="47"/>
        <pc:sldMkLst>
          <pc:docMk/>
          <pc:sldMk cId="794604032" sldId="279"/>
        </pc:sldMkLst>
      </pc:sldChg>
      <pc:sldChg chg="del">
        <pc:chgData name="Van Dyk, Tori (LLU)" userId="f02e8dd6-57b4-4b18-824f-375ba8f48295" providerId="ADAL" clId="{35DDEEB2-2010-45F1-9BD7-9B353AC92B76}" dt="2024-06-04T15:42:52.007" v="7" actId="47"/>
        <pc:sldMkLst>
          <pc:docMk/>
          <pc:sldMk cId="2401803123" sldId="280"/>
        </pc:sldMkLst>
      </pc:sldChg>
      <pc:sldChg chg="del">
        <pc:chgData name="Van Dyk, Tori (LLU)" userId="f02e8dd6-57b4-4b18-824f-375ba8f48295" providerId="ADAL" clId="{35DDEEB2-2010-45F1-9BD7-9B353AC92B76}" dt="2024-06-04T15:42:48.596" v="6" actId="47"/>
        <pc:sldMkLst>
          <pc:docMk/>
          <pc:sldMk cId="1170731527" sldId="338"/>
        </pc:sldMkLst>
      </pc:sldChg>
      <pc:sldChg chg="del">
        <pc:chgData name="Van Dyk, Tori (LLU)" userId="f02e8dd6-57b4-4b18-824f-375ba8f48295" providerId="ADAL" clId="{35DDEEB2-2010-45F1-9BD7-9B353AC92B76}" dt="2024-06-04T15:42:53.711" v="8" actId="47"/>
        <pc:sldMkLst>
          <pc:docMk/>
          <pc:sldMk cId="2831359088" sldId="339"/>
        </pc:sldMkLst>
      </pc:sldChg>
      <pc:sldChg chg="del">
        <pc:chgData name="Van Dyk, Tori (LLU)" userId="f02e8dd6-57b4-4b18-824f-375ba8f48295" providerId="ADAL" clId="{35DDEEB2-2010-45F1-9BD7-9B353AC92B76}" dt="2024-06-04T15:42:57.841" v="9" actId="47"/>
        <pc:sldMkLst>
          <pc:docMk/>
          <pc:sldMk cId="2907858348" sldId="342"/>
        </pc:sldMkLst>
      </pc:sldChg>
      <pc:sldChg chg="del">
        <pc:chgData name="Van Dyk, Tori (LLU)" userId="f02e8dd6-57b4-4b18-824f-375ba8f48295" providerId="ADAL" clId="{35DDEEB2-2010-45F1-9BD7-9B353AC92B76}" dt="2024-06-04T15:42:58.606" v="10" actId="47"/>
        <pc:sldMkLst>
          <pc:docMk/>
          <pc:sldMk cId="171115917" sldId="343"/>
        </pc:sldMkLst>
      </pc:sldChg>
      <pc:sldChg chg="del">
        <pc:chgData name="Van Dyk, Tori (LLU)" userId="f02e8dd6-57b4-4b18-824f-375ba8f48295" providerId="ADAL" clId="{35DDEEB2-2010-45F1-9BD7-9B353AC92B76}" dt="2024-06-04T15:42:59.319" v="11" actId="47"/>
        <pc:sldMkLst>
          <pc:docMk/>
          <pc:sldMk cId="1758909622" sldId="344"/>
        </pc:sldMkLst>
      </pc:sldChg>
      <pc:sldChg chg="del">
        <pc:chgData name="Van Dyk, Tori (LLU)" userId="f02e8dd6-57b4-4b18-824f-375ba8f48295" providerId="ADAL" clId="{35DDEEB2-2010-45F1-9BD7-9B353AC92B76}" dt="2024-06-04T15:43:00" v="12" actId="47"/>
        <pc:sldMkLst>
          <pc:docMk/>
          <pc:sldMk cId="3642360331" sldId="345"/>
        </pc:sldMkLst>
      </pc:sldChg>
      <pc:sldChg chg="del">
        <pc:chgData name="Van Dyk, Tori (LLU)" userId="f02e8dd6-57b4-4b18-824f-375ba8f48295" providerId="ADAL" clId="{35DDEEB2-2010-45F1-9BD7-9B353AC92B76}" dt="2024-06-04T15:43:02.025" v="13" actId="47"/>
        <pc:sldMkLst>
          <pc:docMk/>
          <pc:sldMk cId="1937766080" sldId="346"/>
        </pc:sldMkLst>
      </pc:sldChg>
      <pc:sldChg chg="del">
        <pc:chgData name="Van Dyk, Tori (LLU)" userId="f02e8dd6-57b4-4b18-824f-375ba8f48295" providerId="ADAL" clId="{35DDEEB2-2010-45F1-9BD7-9B353AC92B76}" dt="2024-06-04T15:43:03.242" v="14" actId="47"/>
        <pc:sldMkLst>
          <pc:docMk/>
          <pc:sldMk cId="2728290387" sldId="347"/>
        </pc:sldMkLst>
      </pc:sldChg>
      <pc:sldChg chg="delSp">
        <pc:chgData name="Van Dyk, Tori (LLU)" userId="f02e8dd6-57b4-4b18-824f-375ba8f48295" providerId="ADAL" clId="{35DDEEB2-2010-45F1-9BD7-9B353AC92B76}" dt="2024-06-04T15:43:19.867" v="16" actId="478"/>
        <pc:sldMkLst>
          <pc:docMk/>
          <pc:sldMk cId="795673670" sldId="354"/>
        </pc:sldMkLst>
        <pc:picChg chg="del">
          <ac:chgData name="Van Dyk, Tori (LLU)" userId="f02e8dd6-57b4-4b18-824f-375ba8f48295" providerId="ADAL" clId="{35DDEEB2-2010-45F1-9BD7-9B353AC92B76}" dt="2024-06-04T15:43:19.867" v="16" actId="478"/>
          <ac:picMkLst>
            <pc:docMk/>
            <pc:sldMk cId="795673670" sldId="354"/>
            <ac:picMk id="4" creationId="{00000000-0000-0000-0000-000000000000}"/>
          </ac:picMkLst>
        </pc:picChg>
        <pc:picChg chg="del">
          <ac:chgData name="Van Dyk, Tori (LLU)" userId="f02e8dd6-57b4-4b18-824f-375ba8f48295" providerId="ADAL" clId="{35DDEEB2-2010-45F1-9BD7-9B353AC92B76}" dt="2024-06-04T15:43:19.059" v="15" actId="478"/>
          <ac:picMkLst>
            <pc:docMk/>
            <pc:sldMk cId="795673670" sldId="354"/>
            <ac:picMk id="819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E8906-86C0-44DA-96C5-FDD95620A44F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E9D50-6CC3-4A64-AF27-2E6D3BD7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Vast majority of teens</a:t>
            </a:r>
            <a:r>
              <a:rPr lang="en-US" baseline="0" dirty="0">
                <a:sym typeface="Wingdings" panose="05000000000000000000" pitchFamily="2" charset="2"/>
              </a:rPr>
              <a:t> (around 80%) receive sub-optimal sleep (on average should get 9 hours)</a:t>
            </a:r>
            <a:endParaRPr lang="en-US" dirty="0"/>
          </a:p>
          <a:p>
            <a:endParaRPr lang="en-US" dirty="0"/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-8</a:t>
            </a:r>
            <a:r>
              <a:rPr lang="en-US" baseline="30000" dirty="0"/>
              <a:t>th</a:t>
            </a:r>
            <a:r>
              <a:rPr lang="en-US" baseline="0" dirty="0"/>
              <a:t> graders should be getting an average of 10 hours of sleep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E53C8-2326-4898-84E0-402EF888D7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primary processes:</a:t>
            </a:r>
          </a:p>
          <a:p>
            <a:r>
              <a:rPr lang="en-US" dirty="0"/>
              <a:t>-Endogenous circadian rhythm (i.e., biological time clock):</a:t>
            </a:r>
            <a:r>
              <a:rPr lang="en-US" baseline="0" dirty="0"/>
              <a:t>  internal process that directs the timing and duration of daily sleep-wake cycles</a:t>
            </a:r>
          </a:p>
          <a:p>
            <a:r>
              <a:rPr lang="en-US" baseline="0" dirty="0"/>
              <a:t>-Homeostatic Process:  Independent of the circadian rhythm, regulates the length and depth of sleep as a function of the timing, duration, and quality of an individual’s previous sleep period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***This is important because disruption to either one of these processes can alter sleep.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E53C8-2326-4898-84E0-402EF888D7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</a:t>
            </a:r>
            <a:r>
              <a:rPr lang="en-US" baseline="0" dirty="0"/>
              <a:t> of a brief, simple pediatric sleep screening instrument that could be used in primary care settings (generalizable to other medical clinics).  Shown to be effective in identifying sleep concerns.</a:t>
            </a:r>
          </a:p>
          <a:p>
            <a:endParaRPr lang="en-US" baseline="0" dirty="0"/>
          </a:p>
          <a:p>
            <a:r>
              <a:rPr lang="en-US" baseline="0" dirty="0"/>
              <a:t>These domains are meant to cover the most common sleep complaints in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E53C8-2326-4898-84E0-402EF888D7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2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E53C8-2326-4898-84E0-402EF888D7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0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E9D50-6CC3-4A64-AF27-2E6D3BD7D5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3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E9D50-6CC3-4A64-AF27-2E6D3BD7D5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7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0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797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2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0358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000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910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803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79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4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9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8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0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8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1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BC1C18-307B-4F68-A007-B5B542270E8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55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nds.nih.gov/Disorders/Patient-Caregiver-Education/Understanding-Sleep#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76293"/>
            <a:ext cx="9144000" cy="2309125"/>
          </a:xfrm>
        </p:spPr>
        <p:txBody>
          <a:bodyPr>
            <a:noAutofit/>
          </a:bodyPr>
          <a:lstStyle/>
          <a:p>
            <a:r>
              <a:rPr lang="en-US" sz="6600" dirty="0"/>
              <a:t>Understanding and Promoting</a:t>
            </a:r>
            <a:br>
              <a:rPr lang="en-US" sz="6600" dirty="0"/>
            </a:br>
            <a:r>
              <a:rPr lang="en-US" sz="6600" dirty="0"/>
              <a:t>Healthy Sleep in Integrated Care</a:t>
            </a:r>
            <a:br>
              <a:rPr lang="en-US" sz="66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719612"/>
            <a:ext cx="9144000" cy="155926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Tori Van Dyk, PhD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Psychology</a:t>
            </a:r>
          </a:p>
          <a:p>
            <a:r>
              <a:rPr lang="en-US" sz="2800" dirty="0"/>
              <a:t>Loma Linda University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0" y="5089316"/>
            <a:ext cx="5094632" cy="14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332838"/>
            <a:ext cx="9008533" cy="720370"/>
          </a:xfrm>
        </p:spPr>
        <p:txBody>
          <a:bodyPr>
            <a:normAutofit fontScale="90000"/>
          </a:bodyPr>
          <a:lstStyle/>
          <a:p>
            <a:r>
              <a:rPr lang="en-US" dirty="0"/>
              <a:t>Two Process Theory of Sleep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9915" y="2028130"/>
            <a:ext cx="9757473" cy="429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958" y="1175383"/>
            <a:ext cx="601948" cy="790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1102519"/>
            <a:ext cx="876300" cy="87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6390" y="6454254"/>
            <a:ext cx="385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Borbely</a:t>
            </a:r>
            <a:r>
              <a:rPr lang="en-US" sz="1600" dirty="0"/>
              <a:t> &amp; </a:t>
            </a:r>
            <a:r>
              <a:rPr lang="en-US" sz="1600" dirty="0" err="1"/>
              <a:t>Achermann</a:t>
            </a:r>
            <a:r>
              <a:rPr lang="en-US" sz="1600" dirty="0"/>
              <a:t>, 1999; </a:t>
            </a:r>
            <a:r>
              <a:rPr lang="en-US" sz="1600" dirty="0" err="1"/>
              <a:t>Mastin</a:t>
            </a:r>
            <a:r>
              <a:rPr lang="en-US" sz="16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99473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disrupt these processes?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Circadian Drive for Arousal (Bio Clock)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Puberty</a:t>
            </a:r>
          </a:p>
          <a:p>
            <a:pPr lvl="1"/>
            <a:r>
              <a:rPr lang="en-US" dirty="0"/>
              <a:t>Later melatonin secretion</a:t>
            </a:r>
          </a:p>
          <a:p>
            <a:r>
              <a:rPr lang="en-US" dirty="0"/>
              <a:t>Zeitgebers (external cues)</a:t>
            </a:r>
          </a:p>
          <a:p>
            <a:pPr lvl="1"/>
            <a:r>
              <a:rPr lang="en-US" b="1" u="sng" dirty="0"/>
              <a:t>Light</a:t>
            </a:r>
            <a:r>
              <a:rPr lang="en-US" dirty="0"/>
              <a:t>, temperature, exercise, eating/drinking, social interaction</a:t>
            </a:r>
          </a:p>
          <a:p>
            <a:r>
              <a:rPr lang="en-US" dirty="0"/>
              <a:t>Staying up late, sleeping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Homeostatic Sleep Drive (Battery)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Oversleeping</a:t>
            </a:r>
          </a:p>
          <a:p>
            <a:r>
              <a:rPr lang="en-US" dirty="0"/>
              <a:t>Napping</a:t>
            </a:r>
          </a:p>
          <a:p>
            <a:pPr lvl="1"/>
            <a:r>
              <a:rPr lang="en-US" dirty="0"/>
              <a:t>Teens/young adults have a slower build of “sleep pressure”</a:t>
            </a:r>
          </a:p>
          <a:p>
            <a:r>
              <a:rPr lang="en-US" dirty="0"/>
              <a:t>Caffeine</a:t>
            </a:r>
          </a:p>
        </p:txBody>
      </p:sp>
    </p:spTree>
    <p:extLst>
      <p:ext uri="{BB962C8B-B14F-4D97-AF65-F5344CB8AC3E}">
        <p14:creationId xmlns:p14="http://schemas.microsoft.com/office/powerpoint/2010/main" val="1409612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4472-5122-4529-A5A0-6798848D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Influences on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16FF-BF92-46C9-A9A6-61DAE099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49813"/>
            <a:ext cx="10168128" cy="4022387"/>
          </a:xfrm>
        </p:spPr>
        <p:txBody>
          <a:bodyPr/>
          <a:lstStyle/>
          <a:p>
            <a:r>
              <a:rPr lang="en-US" dirty="0"/>
              <a:t>Brain regions, hormones, neurotransmitters</a:t>
            </a:r>
          </a:p>
          <a:p>
            <a:r>
              <a:rPr lang="en-US" dirty="0"/>
              <a:t>Environmental &amp; Social</a:t>
            </a:r>
          </a:p>
          <a:p>
            <a:pPr lvl="1"/>
            <a:r>
              <a:rPr lang="en-US" dirty="0"/>
              <a:t>Can “override” biological influences</a:t>
            </a:r>
          </a:p>
          <a:p>
            <a:pPr lvl="1"/>
            <a:r>
              <a:rPr lang="en-US" dirty="0"/>
              <a:t>Sleep associations</a:t>
            </a:r>
          </a:p>
          <a:p>
            <a:r>
              <a:rPr lang="en-US" dirty="0"/>
              <a:t>Emotional &amp; Psychological Health</a:t>
            </a:r>
          </a:p>
          <a:p>
            <a:r>
              <a:rPr lang="en-US" dirty="0"/>
              <a:t>Physical Environment</a:t>
            </a:r>
          </a:p>
          <a:p>
            <a:r>
              <a:rPr lang="en-US" dirty="0"/>
              <a:t>Racial/Ethnic Disparities (e.g., discrimination)</a:t>
            </a:r>
          </a:p>
        </p:txBody>
      </p:sp>
    </p:spTree>
    <p:extLst>
      <p:ext uri="{BB962C8B-B14F-4D97-AF65-F5344CB8AC3E}">
        <p14:creationId xmlns:p14="http://schemas.microsoft.com/office/powerpoint/2010/main" val="9532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diagnose sleep problems</a:t>
            </a:r>
          </a:p>
        </p:txBody>
      </p:sp>
    </p:spTree>
    <p:extLst>
      <p:ext uri="{BB962C8B-B14F-4D97-AF65-F5344CB8AC3E}">
        <p14:creationId xmlns:p14="http://schemas.microsoft.com/office/powerpoint/2010/main" val="339833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265049"/>
            <a:ext cx="9788434" cy="761655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Insomnia Disorder – DSM-5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1817" y="1205948"/>
            <a:ext cx="8516983" cy="538700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The patient or caregiver observes one or more: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Difficulty falling asleep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Difficulty maintaining sleep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Waking earlier than desired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Resistance going to bed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Difficulty sleeping without a caregiver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Related to the sleep difficulty, one or more: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Fatigue/malaise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Attention, concentration, memory problems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Social, family, occupational, academic problems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Mood disturbance/irritability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Daytime sleepiness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Behavioral problems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Reduced motivation/energy/initiative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Proneness for errors/accidents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Concerns about/dissatisfaction with sleep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Not just explained by inadequate sleep opportunity or environment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Symptoms 3x/week for at least 3 months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Not explained by another sleep disorder</a:t>
            </a:r>
          </a:p>
        </p:txBody>
      </p:sp>
    </p:spTree>
    <p:extLst>
      <p:ext uri="{BB962C8B-B14F-4D97-AF65-F5344CB8AC3E}">
        <p14:creationId xmlns:p14="http://schemas.microsoft.com/office/powerpoint/2010/main" val="161715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74" y="265049"/>
            <a:ext cx="9840686" cy="761655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Insomnia Disorder – DSM-5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8606" y="1205948"/>
            <a:ext cx="8630194" cy="538700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The patient or caregiver observes one or more: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Difficulty falling asleep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Difficulty maintaining sleep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Waking earlier than desired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Resistance going to bed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Difficulty sleeping without a caregiver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Related to the sleep difficulty, one or more: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Fatigue/malaise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Attention, concentration, memory problems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Social, family, occupational, academic problems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Mood disturbance/irritability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Daytime sleepiness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Behavioral problems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Reduced motivation/energy/initiative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Proneness for errors/accidents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/>
              <a:t>Concerns about/dissatisfaction with sleep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Not just explained by inadequate sleep opportunity or environment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Symptoms 3x/week for at least 3 months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Not explained by another sleep disorder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606" y="1112521"/>
            <a:ext cx="8760823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3200" dirty="0"/>
              <a:t>Difficulty falling asleep, staying asleep, waking up too early, or resistance to bedtime.</a:t>
            </a:r>
          </a:p>
          <a:p>
            <a:pPr marL="457200" indent="-457200" algn="ctr">
              <a:buAutoNum type="arabicPeriod"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8606" y="2708684"/>
            <a:ext cx="8760823" cy="255454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2.  Results in daytime problems.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18606" y="5289732"/>
            <a:ext cx="8760823" cy="15696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3.  Patient has a safe, comfortable sleep environment and is allowed enough time to sleep.</a:t>
            </a:r>
          </a:p>
          <a:p>
            <a:pPr algn="ctr"/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8952411" y="2775608"/>
            <a:ext cx="2804160" cy="23073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Subclinical symptoms matter!</a:t>
            </a:r>
          </a:p>
        </p:txBody>
      </p:sp>
    </p:spTree>
    <p:extLst>
      <p:ext uri="{BB962C8B-B14F-4D97-AF65-F5344CB8AC3E}">
        <p14:creationId xmlns:p14="http://schemas.microsoft.com/office/powerpoint/2010/main" val="27413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34" y="274639"/>
            <a:ext cx="8804366" cy="803391"/>
          </a:xfrm>
        </p:spPr>
        <p:txBody>
          <a:bodyPr>
            <a:normAutofit fontScale="90000"/>
          </a:bodyPr>
          <a:lstStyle/>
          <a:p>
            <a:r>
              <a:rPr lang="en-US" dirty="0"/>
              <a:t>Brief Sleep Assessment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9242" y="1417638"/>
            <a:ext cx="6229830" cy="3504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65" y="5096256"/>
            <a:ext cx="1166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B</a:t>
            </a:r>
            <a:r>
              <a:rPr lang="en-US" sz="2400" dirty="0"/>
              <a:t>edtime </a:t>
            </a:r>
            <a:r>
              <a:rPr lang="en-US" sz="5400" dirty="0">
                <a:solidFill>
                  <a:schemeClr val="tx2"/>
                </a:solidFill>
              </a:rPr>
              <a:t>E</a:t>
            </a:r>
            <a:r>
              <a:rPr lang="en-US" sz="2400" dirty="0"/>
              <a:t>xcessive Sleepiness </a:t>
            </a:r>
            <a:r>
              <a:rPr lang="en-US" sz="5400" dirty="0">
                <a:solidFill>
                  <a:schemeClr val="tx2"/>
                </a:solidFill>
              </a:rPr>
              <a:t>A</a:t>
            </a:r>
            <a:r>
              <a:rPr lang="en-US" sz="2400" dirty="0"/>
              <a:t>wakenings </a:t>
            </a:r>
            <a:r>
              <a:rPr lang="en-US" sz="5400" dirty="0">
                <a:solidFill>
                  <a:schemeClr val="tx2"/>
                </a:solidFill>
              </a:rPr>
              <a:t>R</a:t>
            </a:r>
            <a:r>
              <a:rPr lang="en-US" sz="2400" dirty="0"/>
              <a:t>egularity and duration </a:t>
            </a:r>
            <a:r>
              <a:rPr lang="en-US" sz="5400" dirty="0">
                <a:solidFill>
                  <a:schemeClr val="tx2"/>
                </a:solidFill>
              </a:rPr>
              <a:t>S</a:t>
            </a:r>
            <a:r>
              <a:rPr lang="en-US" sz="2400" dirty="0"/>
              <a:t>noring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76037" y="6370275"/>
            <a:ext cx="3328416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(Owens &amp; Dalzell, 2005)</a:t>
            </a:r>
          </a:p>
        </p:txBody>
      </p:sp>
    </p:spTree>
    <p:extLst>
      <p:ext uri="{BB962C8B-B14F-4D97-AF65-F5344CB8AC3E}">
        <p14:creationId xmlns:p14="http://schemas.microsoft.com/office/powerpoint/2010/main" val="193523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87487" y="174917"/>
            <a:ext cx="1782814" cy="1002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524" y="155763"/>
            <a:ext cx="1166077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B</a:t>
            </a:r>
            <a:r>
              <a:rPr lang="en-US" sz="2400" dirty="0"/>
              <a:t>edtime </a:t>
            </a:r>
          </a:p>
          <a:p>
            <a:r>
              <a:rPr lang="en-US" sz="2400" dirty="0">
                <a:sym typeface="Wingdings" panose="05000000000000000000" pitchFamily="2" charset="2"/>
              </a:rPr>
              <a:t>	 Do you have difficulty going to bed and/or falling asleep?</a:t>
            </a:r>
            <a:endParaRPr lang="en-US" sz="2400" dirty="0"/>
          </a:p>
          <a:p>
            <a:r>
              <a:rPr lang="en-US" sz="5400" dirty="0">
                <a:solidFill>
                  <a:schemeClr val="tx2"/>
                </a:solidFill>
              </a:rPr>
              <a:t>E</a:t>
            </a:r>
            <a:r>
              <a:rPr lang="en-US" sz="2400" dirty="0"/>
              <a:t>xcessive Sleepiness </a:t>
            </a:r>
          </a:p>
          <a:p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Do you feel sleepy (not fatigued) during the day? Do you need a nap? Do you wake up 	feeling refreshed?</a:t>
            </a:r>
            <a:endParaRPr lang="en-US" sz="2400" dirty="0"/>
          </a:p>
          <a:p>
            <a:r>
              <a:rPr lang="en-US" sz="5400" dirty="0">
                <a:solidFill>
                  <a:schemeClr val="tx2"/>
                </a:solidFill>
              </a:rPr>
              <a:t>A</a:t>
            </a:r>
            <a:r>
              <a:rPr lang="en-US" sz="2400" dirty="0"/>
              <a:t>wakenings </a:t>
            </a:r>
          </a:p>
          <a:p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Do you wake up during the night and have trouble going back to sleep?</a:t>
            </a:r>
            <a:endParaRPr lang="en-US" sz="2400" dirty="0"/>
          </a:p>
          <a:p>
            <a:r>
              <a:rPr lang="en-US" sz="5400" dirty="0">
                <a:solidFill>
                  <a:schemeClr val="tx2"/>
                </a:solidFill>
              </a:rPr>
              <a:t>R</a:t>
            </a:r>
            <a:r>
              <a:rPr lang="en-US" sz="2400" dirty="0"/>
              <a:t>egularity and duration </a:t>
            </a:r>
          </a:p>
          <a:p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Do you go to bed and wake up around the same time?  Do you get enough sleep?</a:t>
            </a:r>
            <a:endParaRPr lang="en-US" sz="2400" dirty="0"/>
          </a:p>
          <a:p>
            <a:r>
              <a:rPr lang="en-US" sz="5400" dirty="0">
                <a:solidFill>
                  <a:schemeClr val="tx2"/>
                </a:solidFill>
              </a:rPr>
              <a:t>S</a:t>
            </a:r>
            <a:r>
              <a:rPr lang="en-US" sz="2400" dirty="0"/>
              <a:t>noring</a:t>
            </a:r>
          </a:p>
          <a:p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Do you snore?  Dry mouth?  Mouth breathing?  Morning headache?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943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Sleep Interventions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6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Cognitive Behavioral Therapy for Insomnia (CBT-I)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Sleep Psychoeducation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Sleep Hygiene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Stimulus Control</a:t>
            </a:r>
          </a:p>
          <a:p>
            <a:r>
              <a:rPr lang="en-US" dirty="0"/>
              <a:t>Sleep Restriction/Sleep Compression</a:t>
            </a:r>
          </a:p>
          <a:p>
            <a:r>
              <a:rPr lang="en-US" dirty="0"/>
              <a:t>Relaxation </a:t>
            </a:r>
          </a:p>
          <a:p>
            <a:r>
              <a:rPr lang="en-US" dirty="0"/>
              <a:t>Cognitive Therapy</a:t>
            </a:r>
          </a:p>
        </p:txBody>
      </p:sp>
    </p:spTree>
    <p:extLst>
      <p:ext uri="{BB962C8B-B14F-4D97-AF65-F5344CB8AC3E}">
        <p14:creationId xmlns:p14="http://schemas.microsoft.com/office/powerpoint/2010/main" val="279780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1" y="1791758"/>
            <a:ext cx="673869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Discuss the ways in which biology, behavior, environment, and society impact healthy sleep.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strategies to briefly and effectively assess for sleep problems.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evidence-based interventions to optimize sleep in youth.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C6E74-05D7-06A9-A218-D78E87B8E6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8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Psychoeducation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8059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normal sleep?</a:t>
            </a:r>
          </a:p>
          <a:p>
            <a:pPr lvl="1"/>
            <a:r>
              <a:rPr lang="en-US" dirty="0"/>
              <a:t>Sleep duration and timing</a:t>
            </a:r>
          </a:p>
          <a:p>
            <a:pPr lvl="1"/>
            <a:r>
              <a:rPr lang="en-US" dirty="0"/>
              <a:t>Basic biology of sleep – night awakenings are normal (but can be a problem)</a:t>
            </a:r>
          </a:p>
          <a:p>
            <a:pPr lvl="1"/>
            <a:endParaRPr lang="en-US" dirty="0"/>
          </a:p>
          <a:p>
            <a:r>
              <a:rPr lang="en-US" dirty="0"/>
              <a:t>Sleep Environment</a:t>
            </a:r>
          </a:p>
          <a:p>
            <a:pPr lvl="1"/>
            <a:r>
              <a:rPr lang="en-US" dirty="0"/>
              <a:t>Cool, dark, comfortable, free from distractions</a:t>
            </a:r>
          </a:p>
          <a:p>
            <a:pPr lvl="1"/>
            <a:endParaRPr lang="en-US" dirty="0"/>
          </a:p>
          <a:p>
            <a:r>
              <a:rPr lang="en-US" dirty="0"/>
              <a:t>Sleep Hygiene</a:t>
            </a:r>
          </a:p>
          <a:p>
            <a:pPr lvl="1"/>
            <a:r>
              <a:rPr lang="en-US" dirty="0"/>
              <a:t>No TV 30-60 minutes before bedtime; no caffeine</a:t>
            </a:r>
          </a:p>
          <a:p>
            <a:pPr lvl="2"/>
            <a:r>
              <a:rPr lang="en-US" dirty="0"/>
              <a:t>~30% of preschoolers and 43% of school age kids have TVs in their bedrooms</a:t>
            </a:r>
          </a:p>
          <a:p>
            <a:pPr lvl="2"/>
            <a:r>
              <a:rPr lang="en-US" dirty="0"/>
              <a:t>~27% of preschoolers and 41% of school age kids have at least 1 caffeinated drink/day</a:t>
            </a:r>
          </a:p>
        </p:txBody>
      </p:sp>
    </p:spTree>
    <p:extLst>
      <p:ext uri="{BB962C8B-B14F-4D97-AF65-F5344CB8AC3E}">
        <p14:creationId xmlns:p14="http://schemas.microsoft.com/office/powerpoint/2010/main" val="21418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Sleep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caffeine after 3pm</a:t>
            </a:r>
          </a:p>
          <a:p>
            <a:r>
              <a:rPr lang="en-US" dirty="0"/>
              <a:t>Avoid smoking, drugs, alcohol</a:t>
            </a:r>
          </a:p>
          <a:p>
            <a:r>
              <a:rPr lang="en-US" dirty="0"/>
              <a:t>Regular exercise is helpful, but not right before bed</a:t>
            </a:r>
          </a:p>
          <a:p>
            <a:r>
              <a:rPr lang="en-US" dirty="0"/>
              <a:t>Minimize noise, light, sound</a:t>
            </a:r>
          </a:p>
          <a:p>
            <a:r>
              <a:rPr lang="en-US" dirty="0"/>
              <a:t>Sleep in a cool room</a:t>
            </a:r>
          </a:p>
          <a:p>
            <a:r>
              <a:rPr lang="en-US" dirty="0"/>
              <a:t>Avoid screens before bed</a:t>
            </a:r>
          </a:p>
          <a:p>
            <a:r>
              <a:rPr lang="en-US" dirty="0"/>
              <a:t>Exposure to sunlight, especially in morning (open blinds!)</a:t>
            </a:r>
          </a:p>
        </p:txBody>
      </p:sp>
    </p:spTree>
    <p:extLst>
      <p:ext uri="{BB962C8B-B14F-4D97-AF65-F5344CB8AC3E}">
        <p14:creationId xmlns:p14="http://schemas.microsoft.com/office/powerpoint/2010/main" val="6642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Establishing Basics:  </a:t>
            </a:r>
            <a:br>
              <a:rPr lang="en-US" dirty="0"/>
            </a:br>
            <a:r>
              <a:rPr lang="en-US" dirty="0"/>
              <a:t>Schedules, Routines, &amp;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 and appropriate sleep schedule</a:t>
            </a:r>
          </a:p>
          <a:p>
            <a:pPr lvl="1"/>
            <a:r>
              <a:rPr lang="en-US" dirty="0"/>
              <a:t>Don’t vary by more than 1 (maybe 2) hours</a:t>
            </a:r>
          </a:p>
          <a:p>
            <a:endParaRPr lang="en-US" dirty="0"/>
          </a:p>
          <a:p>
            <a:r>
              <a:rPr lang="en-US" dirty="0"/>
              <a:t>Bedtime routine</a:t>
            </a:r>
          </a:p>
          <a:p>
            <a:pPr lvl="1"/>
            <a:r>
              <a:rPr lang="en-US" dirty="0"/>
              <a:t>~30 minutes of the same activities in the same order</a:t>
            </a:r>
          </a:p>
          <a:p>
            <a:pPr lvl="2"/>
            <a:r>
              <a:rPr lang="en-US" dirty="0"/>
              <a:t>Try to end in bedroom, reward each step (if needed), avoid stimulating activities (screens), baths can be a good start</a:t>
            </a:r>
          </a:p>
          <a:p>
            <a:endParaRPr lang="en-US" dirty="0"/>
          </a:p>
          <a:p>
            <a:r>
              <a:rPr lang="en-US" dirty="0"/>
              <a:t>Sleep Environment</a:t>
            </a:r>
          </a:p>
          <a:p>
            <a:pPr lvl="1"/>
            <a:r>
              <a:rPr lang="en-US" dirty="0"/>
              <a:t>Independent sleep space (if possible)</a:t>
            </a:r>
          </a:p>
        </p:txBody>
      </p:sp>
    </p:spTree>
    <p:extLst>
      <p:ext uri="{BB962C8B-B14F-4D97-AF65-F5344CB8AC3E}">
        <p14:creationId xmlns:p14="http://schemas.microsoft.com/office/powerpoint/2010/main" val="253223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Stimulus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When to use:</a:t>
            </a:r>
          </a:p>
          <a:p>
            <a:r>
              <a:rPr lang="en-US" dirty="0"/>
              <a:t>Person spends a significant amount of time in bed awake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Why it works:</a:t>
            </a:r>
            <a:endParaRPr lang="en-US" dirty="0"/>
          </a:p>
          <a:p>
            <a:r>
              <a:rPr lang="en-US" dirty="0"/>
              <a:t>Conditioned arousal</a:t>
            </a:r>
          </a:p>
          <a:p>
            <a:pPr lvl="1"/>
            <a:r>
              <a:rPr lang="en-US" dirty="0"/>
              <a:t>Time spent in bed heightens arousal, anxiety, frustration</a:t>
            </a:r>
          </a:p>
          <a:p>
            <a:pPr lvl="1"/>
            <a:r>
              <a:rPr lang="en-US" dirty="0"/>
              <a:t>Tired (fatigued) vs. Sleepy – important distinction!</a:t>
            </a:r>
          </a:p>
          <a:p>
            <a:pPr lvl="1"/>
            <a:r>
              <a:rPr lang="en-US" dirty="0"/>
              <a:t>“The earlier I go to bed, the earlier I will fall asleep.”</a:t>
            </a:r>
          </a:p>
        </p:txBody>
      </p:sp>
      <p:pic>
        <p:nvPicPr>
          <p:cNvPr id="2050" name="Picture 2" descr="Top 30 H 1 Z 1 Win GIFs | Find the best GIF on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109" y="132398"/>
            <a:ext cx="1907176" cy="19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1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Stimulus Control -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5684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bed only when sleepy (not tired)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the bed/bedroom only for sleeping</a:t>
            </a:r>
          </a:p>
          <a:p>
            <a:pPr lvl="1"/>
            <a:r>
              <a:rPr lang="en-US" dirty="0"/>
              <a:t>No reading, work, TV, etc.</a:t>
            </a:r>
          </a:p>
          <a:p>
            <a:pPr lvl="1"/>
            <a:r>
              <a:rPr lang="en-US" dirty="0"/>
              <a:t>Reconditioning the stimulus response to bed = sleep</a:t>
            </a:r>
          </a:p>
          <a:p>
            <a:pPr lvl="1"/>
            <a:r>
              <a:rPr lang="en-US" dirty="0"/>
              <a:t>Implications for those with chronic illness, physical 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out of bed when unable to sleep</a:t>
            </a:r>
          </a:p>
          <a:p>
            <a:pPr lvl="1"/>
            <a:r>
              <a:rPr lang="en-US" dirty="0"/>
              <a:t>After 15-20 minutes, go to another room and engage in quiet activity</a:t>
            </a:r>
          </a:p>
          <a:p>
            <a:pPr lvl="1"/>
            <a:r>
              <a:rPr lang="en-US" dirty="0"/>
              <a:t>Prolonged waking at night – same 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Arise at the same time </a:t>
            </a:r>
            <a:r>
              <a:rPr lang="en-US" i="1" u="sng" dirty="0"/>
              <a:t>every</a:t>
            </a:r>
            <a:r>
              <a:rPr lang="en-US" dirty="0"/>
              <a:t> morning, regardless of sleep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naps!</a:t>
            </a:r>
          </a:p>
        </p:txBody>
      </p:sp>
    </p:spTree>
    <p:extLst>
      <p:ext uri="{BB962C8B-B14F-4D97-AF65-F5344CB8AC3E}">
        <p14:creationId xmlns:p14="http://schemas.microsoft.com/office/powerpoint/2010/main" val="4085388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83" y="1825624"/>
            <a:ext cx="10761617" cy="4697095"/>
          </a:xfrm>
        </p:spPr>
        <p:txBody>
          <a:bodyPr/>
          <a:lstStyle/>
          <a:p>
            <a:r>
              <a:rPr lang="en-US" dirty="0"/>
              <a:t>Many kids need something (most commonly someone… parent) to fall asleep.  These are called sleep associations.</a:t>
            </a:r>
          </a:p>
          <a:p>
            <a:r>
              <a:rPr lang="en-US" dirty="0"/>
              <a:t>Have to teach the child to fall asleep independently.  Options:</a:t>
            </a:r>
          </a:p>
          <a:p>
            <a:pPr lvl="1"/>
            <a:r>
              <a:rPr lang="en-US" dirty="0"/>
              <a:t>Unmodified Extinction (“Cry it out”)</a:t>
            </a:r>
          </a:p>
          <a:p>
            <a:pPr lvl="2"/>
            <a:r>
              <a:rPr lang="en-US" dirty="0"/>
              <a:t>Quickest, most effective but hardest on parents</a:t>
            </a:r>
          </a:p>
          <a:p>
            <a:pPr lvl="1"/>
            <a:r>
              <a:rPr lang="en-US" dirty="0"/>
              <a:t>Graduate Extinction</a:t>
            </a:r>
          </a:p>
          <a:p>
            <a:pPr lvl="2"/>
            <a:r>
              <a:rPr lang="en-US" dirty="0"/>
              <a:t>Parent returns at regular intervals</a:t>
            </a:r>
          </a:p>
          <a:p>
            <a:pPr lvl="1"/>
            <a:r>
              <a:rPr lang="en-US" dirty="0"/>
              <a:t>Extinction with Parent Presence</a:t>
            </a:r>
          </a:p>
          <a:p>
            <a:pPr lvl="2"/>
            <a:r>
              <a:rPr lang="en-US" dirty="0"/>
              <a:t>Remain in room but ignore</a:t>
            </a:r>
          </a:p>
          <a:p>
            <a:pPr lvl="1"/>
            <a:r>
              <a:rPr lang="en-US" dirty="0"/>
              <a:t>Parent Fading</a:t>
            </a:r>
          </a:p>
          <a:p>
            <a:pPr lvl="2"/>
            <a:r>
              <a:rPr lang="en-US" dirty="0"/>
              <a:t>Gradually increase distance from child</a:t>
            </a:r>
          </a:p>
        </p:txBody>
      </p:sp>
      <p:pic>
        <p:nvPicPr>
          <p:cNvPr id="4" name="Picture 2" descr="Image result for toddler cry it 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97" y="3541986"/>
            <a:ext cx="3916680" cy="26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2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this hurt my child?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788171"/>
          </a:xfrm>
        </p:spPr>
        <p:txBody>
          <a:bodyPr>
            <a:normAutofit/>
          </a:bodyPr>
          <a:lstStyle/>
          <a:p>
            <a:r>
              <a:rPr lang="en-US" dirty="0"/>
              <a:t>In short, no.</a:t>
            </a:r>
          </a:p>
          <a:p>
            <a:pPr lvl="1"/>
            <a:r>
              <a:rPr lang="en-US" dirty="0"/>
              <a:t>No research to support harm in sleep training that involves crying.</a:t>
            </a:r>
          </a:p>
          <a:p>
            <a:pPr lvl="1"/>
            <a:r>
              <a:rPr lang="en-US" dirty="0"/>
              <a:t>Immediately following sleep interventions, infants are:</a:t>
            </a:r>
          </a:p>
          <a:p>
            <a:pPr lvl="2"/>
            <a:r>
              <a:rPr lang="en-US" dirty="0"/>
              <a:t>More secure</a:t>
            </a:r>
          </a:p>
          <a:p>
            <a:pPr lvl="2"/>
            <a:r>
              <a:rPr lang="en-US" dirty="0"/>
              <a:t>More predictable</a:t>
            </a:r>
          </a:p>
          <a:p>
            <a:pPr lvl="2"/>
            <a:r>
              <a:rPr lang="en-US" dirty="0"/>
              <a:t>Less irritable</a:t>
            </a:r>
          </a:p>
          <a:p>
            <a:pPr lvl="2"/>
            <a:r>
              <a:rPr lang="en-US" dirty="0"/>
              <a:t>Cry less</a:t>
            </a:r>
          </a:p>
          <a:p>
            <a:pPr lvl="1"/>
            <a:r>
              <a:rPr lang="en-US" dirty="0"/>
              <a:t>No negative impact on breastfeeding (can sleep train and breastfeed)</a:t>
            </a:r>
          </a:p>
          <a:p>
            <a:pPr lvl="1"/>
            <a:r>
              <a:rPr lang="en-US" dirty="0"/>
              <a:t>5 year longitudinal study (Price et al., 2012) – no negative effects on:</a:t>
            </a:r>
          </a:p>
          <a:p>
            <a:pPr lvl="2"/>
            <a:r>
              <a:rPr lang="en-US" dirty="0"/>
              <a:t>Child mental health, psychosocial functioning, stress regulation</a:t>
            </a:r>
          </a:p>
          <a:p>
            <a:pPr lvl="2"/>
            <a:r>
              <a:rPr lang="en-US" dirty="0"/>
              <a:t>Parent-child relationship, closeness, attachment</a:t>
            </a:r>
          </a:p>
          <a:p>
            <a:pPr lvl="2"/>
            <a:r>
              <a:rPr lang="en-US" dirty="0"/>
              <a:t>Parental mental health or parenting styles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40091" y="6296297"/>
            <a:ext cx="2429692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(Price et al., 2012)</a:t>
            </a:r>
          </a:p>
        </p:txBody>
      </p:sp>
    </p:spTree>
    <p:extLst>
      <p:ext uri="{BB962C8B-B14F-4D97-AF65-F5344CB8AC3E}">
        <p14:creationId xmlns:p14="http://schemas.microsoft.com/office/powerpoint/2010/main" val="2813814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539" y="441848"/>
            <a:ext cx="11610832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 sum…</a:t>
            </a:r>
          </a:p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Sleep is important</a:t>
            </a:r>
          </a:p>
          <a:p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Kids/teens don’t get enough</a:t>
            </a:r>
          </a:p>
          <a:p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Sleep problems are common</a:t>
            </a:r>
          </a:p>
          <a:p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 know how to fix them!</a:t>
            </a:r>
          </a:p>
          <a:p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Behavioral health specialists are especially good at this</a:t>
            </a:r>
          </a:p>
        </p:txBody>
      </p:sp>
    </p:spTree>
    <p:extLst>
      <p:ext uri="{BB962C8B-B14F-4D97-AF65-F5344CB8AC3E}">
        <p14:creationId xmlns:p14="http://schemas.microsoft.com/office/powerpoint/2010/main" val="899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5760" y="2914405"/>
            <a:ext cx="9144000" cy="164149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4573945"/>
            <a:ext cx="9144000" cy="15481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Questions:</a:t>
            </a:r>
          </a:p>
          <a:p>
            <a:r>
              <a:rPr lang="en-US" dirty="0"/>
              <a:t>Tori Van Dyk</a:t>
            </a:r>
          </a:p>
          <a:p>
            <a:r>
              <a:rPr lang="en-US" dirty="0"/>
              <a:t>tvandyk@llu.edu</a:t>
            </a:r>
          </a:p>
        </p:txBody>
      </p:sp>
    </p:spTree>
    <p:extLst>
      <p:ext uri="{BB962C8B-B14F-4D97-AF65-F5344CB8AC3E}">
        <p14:creationId xmlns:p14="http://schemas.microsoft.com/office/powerpoint/2010/main" val="795673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20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5320936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err="1"/>
              <a:t>Hirshkowitz</a:t>
            </a:r>
            <a:r>
              <a:rPr lang="en-US" sz="1800" dirty="0"/>
              <a:t>, M., et al. (2015). "National Sleep Foundation’s updated sleep duration recommendations." </a:t>
            </a:r>
            <a:r>
              <a:rPr lang="en-US" sz="1800" u="sng" dirty="0"/>
              <a:t>Sleep Health: Journal of the National Sleep Foundation</a:t>
            </a:r>
            <a:r>
              <a:rPr lang="en-US" sz="1800" dirty="0"/>
              <a:t> </a:t>
            </a:r>
            <a:r>
              <a:rPr lang="en-US" sz="1800" b="1" dirty="0"/>
              <a:t>1</a:t>
            </a:r>
            <a:r>
              <a:rPr lang="en-US" sz="1800" dirty="0"/>
              <a:t>(4): 233-243.</a:t>
            </a:r>
          </a:p>
          <a:p>
            <a:r>
              <a:rPr lang="en-US" sz="1800" dirty="0"/>
              <a:t>National Sleep Foundation (2006, 2010, 2018, 2019). Summary of Findings: Sleep In America Poll. Washington, DC, National Sleep Foundation.</a:t>
            </a:r>
          </a:p>
          <a:p>
            <a:r>
              <a:rPr lang="en-US" sz="1800" dirty="0"/>
              <a:t>Liu, X., Liu, L., Owens, J. A., &amp; Kaplan, D. L. (2005). Sleep patterns and sleep problems among schoolchildren in the United States and China. </a:t>
            </a:r>
            <a:r>
              <a:rPr lang="en-US" sz="1800" i="1" dirty="0"/>
              <a:t>Pediatrics</a:t>
            </a:r>
            <a:r>
              <a:rPr lang="en-US" sz="1800" dirty="0"/>
              <a:t>, </a:t>
            </a:r>
            <a:r>
              <a:rPr lang="en-US" sz="1800" i="1" dirty="0"/>
              <a:t>115</a:t>
            </a:r>
            <a:r>
              <a:rPr lang="en-US" sz="1800" dirty="0"/>
              <a:t>(Supplement 1), 241-249.</a:t>
            </a:r>
          </a:p>
          <a:p>
            <a:r>
              <a:rPr lang="en-US" sz="1800" dirty="0" err="1"/>
              <a:t>Reigstad</a:t>
            </a:r>
            <a:r>
              <a:rPr lang="en-US" sz="1800" dirty="0"/>
              <a:t>, B., et al. (2010). "</a:t>
            </a:r>
            <a:r>
              <a:rPr lang="en-US" sz="1800" dirty="0" err="1"/>
              <a:t>Prevalences</a:t>
            </a:r>
            <a:r>
              <a:rPr lang="en-US" sz="1800" dirty="0"/>
              <a:t> and correlates of sleep problems among adolescents in specialty mental health services and in the community: What differs?" </a:t>
            </a:r>
            <a:r>
              <a:rPr lang="en-US" sz="1800" u="sng" dirty="0"/>
              <a:t>Nordic Journal of Psychiatry </a:t>
            </a:r>
            <a:r>
              <a:rPr lang="en-US" sz="1800" b="1" u="sng" dirty="0"/>
              <a:t>64</a:t>
            </a:r>
            <a:r>
              <a:rPr lang="en-US" sz="1800" u="sng" dirty="0"/>
              <a:t>(3): 172-180.</a:t>
            </a:r>
          </a:p>
          <a:p>
            <a:r>
              <a:rPr lang="en-US" sz="1800" dirty="0"/>
              <a:t>Morin, C. M. (2004). Cognitive-behavioral approaches to the treatment of insomnia. </a:t>
            </a:r>
            <a:r>
              <a:rPr lang="en-US" sz="1800" i="1" dirty="0"/>
              <a:t>Journal of Clinical Psychiatry, 65</a:t>
            </a:r>
            <a:r>
              <a:rPr lang="en-US" sz="1800" dirty="0"/>
              <a:t>, 33-41.</a:t>
            </a:r>
          </a:p>
          <a:p>
            <a:r>
              <a:rPr lang="en-US" sz="1800" dirty="0" err="1"/>
              <a:t>Bhaskar</a:t>
            </a:r>
            <a:r>
              <a:rPr lang="en-US" sz="1800" dirty="0"/>
              <a:t>, S., </a:t>
            </a:r>
            <a:r>
              <a:rPr lang="en-US" sz="1800" dirty="0" err="1"/>
              <a:t>Hemavathy</a:t>
            </a:r>
            <a:r>
              <a:rPr lang="en-US" sz="1800" dirty="0"/>
              <a:t>, D., &amp; Prasad, S. (2016). Prevalence of chronic insomnia in adult patients and its correlation with medical comorbidities. </a:t>
            </a:r>
            <a:r>
              <a:rPr lang="en-US" sz="1800" i="1" dirty="0"/>
              <a:t>Journal of family medicine and primary care</a:t>
            </a:r>
            <a:r>
              <a:rPr lang="en-US" sz="1800" dirty="0"/>
              <a:t>, </a:t>
            </a:r>
            <a:r>
              <a:rPr lang="en-US" sz="1800" i="1" dirty="0"/>
              <a:t>5</a:t>
            </a:r>
            <a:r>
              <a:rPr lang="en-US" sz="1800" dirty="0"/>
              <a:t>(4), 780.</a:t>
            </a:r>
          </a:p>
          <a:p>
            <a:r>
              <a:rPr lang="en-US" sz="1800" dirty="0"/>
              <a:t>Beebe, D. W. (2011). "Cognitive, behavioral, and functional consequences of inadequate sleep in children and adolescents." </a:t>
            </a:r>
            <a:r>
              <a:rPr lang="en-US" sz="1800" u="sng" dirty="0" err="1"/>
              <a:t>Pediatr</a:t>
            </a:r>
            <a:r>
              <a:rPr lang="en-US" sz="1800" u="sng" dirty="0"/>
              <a:t> </a:t>
            </a:r>
            <a:r>
              <a:rPr lang="en-US" sz="1800" u="sng" dirty="0" err="1"/>
              <a:t>Clin</a:t>
            </a:r>
            <a:r>
              <a:rPr lang="en-US" sz="1800" u="sng" dirty="0"/>
              <a:t> North Am </a:t>
            </a:r>
            <a:r>
              <a:rPr lang="en-US" sz="1800" b="1" u="sng" dirty="0"/>
              <a:t>58</a:t>
            </a:r>
            <a:r>
              <a:rPr lang="en-US" sz="1800" u="sng" dirty="0"/>
              <a:t>(3): 649-665.</a:t>
            </a:r>
          </a:p>
          <a:p>
            <a:r>
              <a:rPr lang="en-US" sz="1800" dirty="0"/>
              <a:t>Beebe, D. W., et al. (2008). "Feasibility and behavioral effects of an at-home multi-night sleep restriction protocol for adolescents." </a:t>
            </a:r>
            <a:r>
              <a:rPr lang="en-US" sz="1800" u="sng" dirty="0" err="1"/>
              <a:t>Jn</a:t>
            </a:r>
            <a:r>
              <a:rPr lang="en-US" sz="1800" u="sng" dirty="0"/>
              <a:t> Child </a:t>
            </a:r>
            <a:r>
              <a:rPr lang="en-US" sz="1800" u="sng" dirty="0" err="1"/>
              <a:t>Psychol</a:t>
            </a:r>
            <a:r>
              <a:rPr lang="en-US" sz="1800" u="sng" dirty="0"/>
              <a:t> Psychiatry </a:t>
            </a:r>
            <a:r>
              <a:rPr lang="en-US" sz="1800" b="1" u="sng" dirty="0"/>
              <a:t>49</a:t>
            </a:r>
            <a:r>
              <a:rPr lang="en-US" sz="1800" u="sng" dirty="0"/>
              <a:t>: 915-923.</a:t>
            </a:r>
          </a:p>
          <a:p>
            <a:r>
              <a:rPr lang="en-US" sz="1800" dirty="0"/>
              <a:t>Beebe, D. W., et al. (2007). "Sleep in Overweight Adolescents: Shorter sleep, poorer sleep quality, sleepiness, and sleep-disordered breathing." </a:t>
            </a:r>
            <a:r>
              <a:rPr lang="en-US" sz="1800" u="sng" dirty="0"/>
              <a:t>Journal of pediatric psychology </a:t>
            </a:r>
            <a:r>
              <a:rPr lang="en-US" sz="1800" b="1" u="sng" dirty="0"/>
              <a:t>32</a:t>
            </a:r>
            <a:r>
              <a:rPr lang="en-US" sz="1800" u="sng" dirty="0"/>
              <a:t>: 69-79.</a:t>
            </a:r>
          </a:p>
          <a:p>
            <a:r>
              <a:rPr lang="en-US" sz="1800" dirty="0"/>
              <a:t>Fatima, Y., et al. (2015). "Longitudinal impact of sleep on overweight and obesity in children and adolescents: a systematic review and bias-adjusted meta-analysis." </a:t>
            </a:r>
            <a:r>
              <a:rPr lang="en-US" sz="1800" u="sng" dirty="0" err="1"/>
              <a:t>Obes</a:t>
            </a:r>
            <a:r>
              <a:rPr lang="en-US" sz="1800" u="sng" dirty="0"/>
              <a:t> Rev </a:t>
            </a:r>
            <a:r>
              <a:rPr lang="en-US" sz="1800" b="1" u="sng" dirty="0"/>
              <a:t>16</a:t>
            </a:r>
            <a:r>
              <a:rPr lang="en-US" sz="1800" u="sng" dirty="0"/>
              <a:t>(2): 137-149.</a:t>
            </a:r>
          </a:p>
          <a:p>
            <a:r>
              <a:rPr lang="en-US" sz="1800" dirty="0" err="1"/>
              <a:t>Könen</a:t>
            </a:r>
            <a:r>
              <a:rPr lang="en-US" sz="1800" dirty="0"/>
              <a:t>, T., et al. (2015). "Cognitive benefits of last night's sleep: Daily variations in children's sleep behavior are related to working memory fluctuations." </a:t>
            </a:r>
            <a:r>
              <a:rPr lang="en-US" sz="1800" u="sng" dirty="0"/>
              <a:t>Journal of Child Psychology and</a:t>
            </a:r>
          </a:p>
          <a:p>
            <a:r>
              <a:rPr lang="en-US" sz="1800" dirty="0"/>
              <a:t>Meltzer, L. J., et al. (2015). "Experimentally manipulated sleep duration in adolescents with asthma: Feasibility and preliminary findings." </a:t>
            </a:r>
            <a:r>
              <a:rPr lang="en-US" sz="1800" u="sng" dirty="0"/>
              <a:t>Pediatric Pulmonology </a:t>
            </a:r>
            <a:r>
              <a:rPr lang="en-US" sz="1800" b="1" u="sng" dirty="0"/>
              <a:t>50</a:t>
            </a:r>
            <a:r>
              <a:rPr lang="en-US" sz="1800" u="sng" dirty="0"/>
              <a:t>(12): 1360-1367. Psychiatry </a:t>
            </a:r>
            <a:r>
              <a:rPr lang="en-US" sz="1800" b="1" u="sng" dirty="0"/>
              <a:t>56</a:t>
            </a:r>
            <a:r>
              <a:rPr lang="en-US" sz="1800" u="sng" dirty="0"/>
              <a:t>(2): 171-182.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1334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Sleep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Sleep Development</a:t>
            </a:r>
          </a:p>
        </p:txBody>
      </p:sp>
    </p:spTree>
    <p:extLst>
      <p:ext uri="{BB962C8B-B14F-4D97-AF65-F5344CB8AC3E}">
        <p14:creationId xmlns:p14="http://schemas.microsoft.com/office/powerpoint/2010/main" val="2851634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20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5320936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Van Dyk, T. R., et al. (2018). "Mental Health Diagnoses and Symptoms in Preschool and School Age Youth Presenting to Insomnia Evaluation: Prevalence and Associations with Sleep Disruption." </a:t>
            </a:r>
            <a:r>
              <a:rPr lang="en-US" sz="1600" u="sng" dirty="0" err="1"/>
              <a:t>Behav</a:t>
            </a:r>
            <a:r>
              <a:rPr lang="en-US" sz="1600" u="sng" dirty="0"/>
              <a:t> Sleep Med: 1-14.</a:t>
            </a:r>
          </a:p>
          <a:p>
            <a:r>
              <a:rPr lang="en-US" sz="1600" dirty="0"/>
              <a:t>Van Dyk, T. R., et al. (2019). "Rates of mental health symptoms and associations with self-reported sleep quality and sleep hygiene in adolescents presenting for insomnia treatment." </a:t>
            </a:r>
            <a:r>
              <a:rPr lang="en-US" sz="1600" u="sng" dirty="0"/>
              <a:t>Journal of Clinical Sleep Medicine </a:t>
            </a:r>
            <a:r>
              <a:rPr lang="en-US" sz="1600" b="1" u="sng" dirty="0"/>
              <a:t>15</a:t>
            </a:r>
            <a:r>
              <a:rPr lang="en-US" sz="1600" u="sng" dirty="0"/>
              <a:t>(10): 1433-1442.</a:t>
            </a:r>
          </a:p>
          <a:p>
            <a:r>
              <a:rPr lang="en-US" sz="1600" dirty="0"/>
              <a:t>Van Dyk, T. R., et al. (2016). "Daily Bidirectional Relationships Between Sleep and Mental Health Symptoms in Youth With Emotional and Behavioral Problems." </a:t>
            </a:r>
            <a:r>
              <a:rPr lang="en-US" sz="1600" u="sng" dirty="0"/>
              <a:t>J </a:t>
            </a:r>
            <a:r>
              <a:rPr lang="en-US" sz="1600" u="sng" dirty="0" err="1"/>
              <a:t>Pediatr</a:t>
            </a:r>
            <a:r>
              <a:rPr lang="en-US" sz="1600" u="sng" dirty="0"/>
              <a:t> Psychol.</a:t>
            </a:r>
          </a:p>
          <a:p>
            <a:r>
              <a:rPr lang="en-US" sz="1600" dirty="0"/>
              <a:t>Van Dyk, T. R., et al. (2017). "Feasibility and Emotional Impact of Experimentally Extending Sleep in Short-Sleeping Adolescents." </a:t>
            </a:r>
            <a:r>
              <a:rPr lang="en-US" sz="1600" u="sng" dirty="0"/>
              <a:t>Sleep </a:t>
            </a:r>
            <a:r>
              <a:rPr lang="en-US" sz="1600" b="1" u="sng" dirty="0"/>
              <a:t>40</a:t>
            </a:r>
            <a:r>
              <a:rPr lang="en-US" sz="1600" u="sng" dirty="0"/>
              <a:t>(9): zsx123-zsx123.</a:t>
            </a:r>
          </a:p>
          <a:p>
            <a:r>
              <a:rPr lang="en-US" sz="1600" dirty="0" err="1"/>
              <a:t>Borbely</a:t>
            </a:r>
            <a:r>
              <a:rPr lang="en-US" sz="1600" dirty="0"/>
              <a:t>, Alexander A., and Peter </a:t>
            </a:r>
            <a:r>
              <a:rPr lang="en-US" sz="1600" dirty="0" err="1"/>
              <a:t>Achermann</a:t>
            </a:r>
            <a:r>
              <a:rPr lang="en-US" sz="1600" dirty="0"/>
              <a:t>. "Sleep homeostasis and models of sleep regulation." </a:t>
            </a:r>
            <a:r>
              <a:rPr lang="en-US" sz="1600" i="1" dirty="0"/>
              <a:t>Journal of biological rhythms</a:t>
            </a:r>
            <a:r>
              <a:rPr lang="en-US" sz="1600" dirty="0"/>
              <a:t> 14.6 (1999): 559-570.</a:t>
            </a:r>
          </a:p>
          <a:p>
            <a:r>
              <a:rPr lang="en-US" sz="1600" dirty="0"/>
              <a:t>National Institute of Neurological Disorders and Stroke (2019). Brain basics: Understanding sleep. </a:t>
            </a:r>
            <a:r>
              <a:rPr lang="en-US" sz="1600" i="1" dirty="0"/>
              <a:t>Retrieved from: </a:t>
            </a:r>
            <a:r>
              <a:rPr lang="en-US" sz="1600" i="1" dirty="0">
                <a:hlinkClick r:id="rId2"/>
              </a:rPr>
              <a:t>https://www.ninds.nih.gov/Disorders/Patient-Caregiver-Education/Understanding-Sleep#1</a:t>
            </a:r>
            <a:endParaRPr lang="en-US" sz="1600" i="1" dirty="0"/>
          </a:p>
          <a:p>
            <a:r>
              <a:rPr lang="en-US" sz="1600" dirty="0"/>
              <a:t>Drummond, S. P., Walker, M., </a:t>
            </a:r>
            <a:r>
              <a:rPr lang="en-US" sz="1600" dirty="0" err="1"/>
              <a:t>Almklov</a:t>
            </a:r>
            <a:r>
              <a:rPr lang="en-US" sz="1600" dirty="0"/>
              <a:t>, E., Campos, M., Anderson, D. E., &amp; Straus, L. D. (2013). Neural correlates of working memory performance in primary insomnia. </a:t>
            </a:r>
            <a:r>
              <a:rPr lang="en-US" sz="1600" i="1" dirty="0"/>
              <a:t>Sleep</a:t>
            </a:r>
            <a:r>
              <a:rPr lang="en-US" sz="1600" dirty="0"/>
              <a:t>, </a:t>
            </a:r>
            <a:r>
              <a:rPr lang="en-US" sz="1600" i="1" dirty="0"/>
              <a:t>36</a:t>
            </a:r>
            <a:r>
              <a:rPr lang="en-US" sz="1600" dirty="0"/>
              <a:t>(9), 1307-1316.</a:t>
            </a:r>
          </a:p>
          <a:p>
            <a:r>
              <a:rPr lang="en-US" sz="1600" dirty="0" err="1"/>
              <a:t>Mistlberger</a:t>
            </a:r>
            <a:r>
              <a:rPr lang="en-US" sz="1600" dirty="0"/>
              <a:t>, R. E., &amp; Skene, D. J. (2004). Social influences on mammalian circadian rhythms: animal and human studies. </a:t>
            </a:r>
            <a:r>
              <a:rPr lang="en-US" sz="1600" i="1" dirty="0"/>
              <a:t>Biological Reviews</a:t>
            </a:r>
            <a:r>
              <a:rPr lang="en-US" sz="1600" dirty="0"/>
              <a:t>, </a:t>
            </a:r>
            <a:r>
              <a:rPr lang="en-US" sz="1600" i="1" dirty="0"/>
              <a:t>79</a:t>
            </a:r>
            <a:r>
              <a:rPr lang="en-US" sz="1600" dirty="0"/>
              <a:t>(3), 533-556.</a:t>
            </a:r>
          </a:p>
          <a:p>
            <a:r>
              <a:rPr lang="en-US" sz="1600" dirty="0" err="1"/>
              <a:t>Carskadon</a:t>
            </a:r>
            <a:r>
              <a:rPr lang="en-US" sz="1600" dirty="0"/>
              <a:t>, M. A. (2011). Sleep in adolescents: the perfect storm. </a:t>
            </a:r>
            <a:r>
              <a:rPr lang="en-US" sz="1600" i="1" dirty="0"/>
              <a:t>Pediatric Clinics</a:t>
            </a:r>
            <a:r>
              <a:rPr lang="en-US" sz="1600" dirty="0"/>
              <a:t>, </a:t>
            </a:r>
            <a:r>
              <a:rPr lang="en-US" sz="1600" i="1" dirty="0"/>
              <a:t>58</a:t>
            </a:r>
            <a:r>
              <a:rPr lang="en-US" sz="1600" dirty="0"/>
              <a:t>(3), 637-647.</a:t>
            </a:r>
          </a:p>
          <a:p>
            <a:r>
              <a:rPr lang="en-US" sz="1600" dirty="0" err="1"/>
              <a:t>Grandner</a:t>
            </a:r>
            <a:r>
              <a:rPr lang="en-US" sz="1600" dirty="0"/>
              <a:t>, M. A., Williams, N. J., Knutson, K. L., Roberts, D., &amp; Jean-Louis, G. (2016). Sleep disparity, race/ethnicity, and socioeconomic position. </a:t>
            </a:r>
            <a:r>
              <a:rPr lang="en-US" sz="1600" i="1" dirty="0"/>
              <a:t>Sleep Medicine, 18</a:t>
            </a:r>
            <a:r>
              <a:rPr lang="en-US" sz="1600" dirty="0"/>
              <a:t>, 7-18.</a:t>
            </a:r>
          </a:p>
          <a:p>
            <a:r>
              <a:rPr lang="en-US" sz="1600" dirty="0" err="1"/>
              <a:t>Boulos</a:t>
            </a:r>
            <a:r>
              <a:rPr lang="en-US" sz="1600" dirty="0"/>
              <a:t>, M. I., </a:t>
            </a:r>
            <a:r>
              <a:rPr lang="en-US" sz="1600" dirty="0" err="1"/>
              <a:t>Jairam</a:t>
            </a:r>
            <a:r>
              <a:rPr lang="en-US" sz="1600" dirty="0"/>
              <a:t>, T., </a:t>
            </a:r>
            <a:r>
              <a:rPr lang="en-US" sz="1600" dirty="0" err="1"/>
              <a:t>Kendzerska</a:t>
            </a:r>
            <a:r>
              <a:rPr lang="en-US" sz="1600" dirty="0"/>
              <a:t>, T., </a:t>
            </a:r>
            <a:r>
              <a:rPr lang="en-US" sz="1600" dirty="0" err="1"/>
              <a:t>Im</a:t>
            </a:r>
            <a:r>
              <a:rPr lang="en-US" sz="1600" dirty="0"/>
              <a:t>, J., </a:t>
            </a:r>
            <a:r>
              <a:rPr lang="en-US" sz="1600" dirty="0" err="1"/>
              <a:t>Mekhael</a:t>
            </a:r>
            <a:r>
              <a:rPr lang="en-US" sz="1600" dirty="0"/>
              <a:t>, A., &amp; Murray, B. J. (2019). Normal polysomnography parameters in healthy adults: a systematic review and meta-analysis. </a:t>
            </a:r>
            <a:r>
              <a:rPr lang="en-US" sz="1600" i="1" dirty="0"/>
              <a:t>The Lancet Respiratory Medicine</a:t>
            </a:r>
            <a:r>
              <a:rPr lang="en-US" sz="1600" dirty="0"/>
              <a:t>, </a:t>
            </a:r>
            <a:r>
              <a:rPr lang="en-US" sz="1600" i="1" dirty="0"/>
              <a:t>7</a:t>
            </a:r>
            <a:r>
              <a:rPr lang="en-US" sz="1600" dirty="0"/>
              <a:t>(6), 533-543.</a:t>
            </a:r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66927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20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5320936"/>
          </a:xfrm>
        </p:spPr>
        <p:txBody>
          <a:bodyPr>
            <a:normAutofit/>
          </a:bodyPr>
          <a:lstStyle/>
          <a:p>
            <a:r>
              <a:rPr lang="en-US" sz="1500" dirty="0"/>
              <a:t>Owens, J. A. and V. Dalzell (2005). "Use of the ‘</a:t>
            </a:r>
            <a:r>
              <a:rPr lang="en-US" sz="1500" dirty="0" err="1"/>
              <a:t>BEARS’sleep</a:t>
            </a:r>
            <a:r>
              <a:rPr lang="en-US" sz="1500" dirty="0"/>
              <a:t> screening tool in a pediatric residents' continuity clinic: a pilot study." </a:t>
            </a:r>
            <a:r>
              <a:rPr lang="en-US" sz="1500" u="sng" dirty="0"/>
              <a:t>Sleep medicine </a:t>
            </a:r>
            <a:r>
              <a:rPr lang="en-US" sz="1500" b="1" u="sng" dirty="0"/>
              <a:t>6</a:t>
            </a:r>
            <a:r>
              <a:rPr lang="en-US" sz="1500" u="sng" dirty="0"/>
              <a:t>(1): 63-69.</a:t>
            </a:r>
          </a:p>
          <a:p>
            <a:r>
              <a:rPr lang="en-US" sz="1500" dirty="0"/>
              <a:t>Mindell, J. A., Kuhn, B., Lewin, D. S., Meltzer, L. J., &amp; </a:t>
            </a:r>
            <a:r>
              <a:rPr lang="en-US" sz="1500" dirty="0" err="1"/>
              <a:t>Sadeh</a:t>
            </a:r>
            <a:r>
              <a:rPr lang="en-US" sz="1500" dirty="0"/>
              <a:t>, A. (2006). Behavioral treatment of bedtime problems and night awakenings in infants and young children. </a:t>
            </a:r>
            <a:r>
              <a:rPr lang="en-US" sz="1500" i="1" dirty="0"/>
              <a:t>Sleep, 29</a:t>
            </a:r>
            <a:r>
              <a:rPr lang="en-US" sz="1500" dirty="0"/>
              <a:t>, 1263-1276.</a:t>
            </a:r>
          </a:p>
          <a:p>
            <a:r>
              <a:rPr lang="en-US" sz="1500" dirty="0"/>
              <a:t>Meltzer, L. J., &amp; Mindell, J. A. (2014). Systematic review and meta-analysis of behavioral interventions for pediatric insomnia. </a:t>
            </a:r>
            <a:r>
              <a:rPr lang="en-US" sz="1500" i="1" dirty="0"/>
              <a:t>Journal of Pediatric Psychology, 39</a:t>
            </a:r>
            <a:r>
              <a:rPr lang="en-US" sz="1500" dirty="0"/>
              <a:t>, 932-948.</a:t>
            </a:r>
          </a:p>
          <a:p>
            <a:r>
              <a:rPr lang="en-US" sz="1500" dirty="0"/>
              <a:t>Morin, C. M., </a:t>
            </a:r>
            <a:r>
              <a:rPr lang="en-US" sz="1500" dirty="0" err="1"/>
              <a:t>Bootzin</a:t>
            </a:r>
            <a:r>
              <a:rPr lang="en-US" sz="1500" dirty="0"/>
              <a:t>, R. R., </a:t>
            </a:r>
            <a:r>
              <a:rPr lang="en-US" sz="1500" dirty="0" err="1"/>
              <a:t>Buysse</a:t>
            </a:r>
            <a:r>
              <a:rPr lang="en-US" sz="1500" dirty="0"/>
              <a:t>, D. J., </a:t>
            </a:r>
            <a:r>
              <a:rPr lang="en-US" sz="1500" dirty="0" err="1"/>
              <a:t>Edinger</a:t>
            </a:r>
            <a:r>
              <a:rPr lang="en-US" sz="1500" dirty="0"/>
              <a:t>, J. D., </a:t>
            </a:r>
            <a:r>
              <a:rPr lang="en-US" sz="1500" dirty="0" err="1"/>
              <a:t>Espie</a:t>
            </a:r>
            <a:r>
              <a:rPr lang="en-US" sz="1500" dirty="0"/>
              <a:t>, C. A., &amp; </a:t>
            </a:r>
            <a:r>
              <a:rPr lang="en-US" sz="1500" dirty="0" err="1"/>
              <a:t>Lichstein</a:t>
            </a:r>
            <a:r>
              <a:rPr lang="en-US" sz="1500" dirty="0"/>
              <a:t>, K. L. (2006). Psychological and behavioral treatment of insomnia: update of the recent evidence (1998–2004). </a:t>
            </a:r>
            <a:r>
              <a:rPr lang="en-US" sz="1500" i="1" dirty="0"/>
              <a:t>Sleep</a:t>
            </a:r>
            <a:r>
              <a:rPr lang="en-US" sz="1500" dirty="0"/>
              <a:t>, </a:t>
            </a:r>
            <a:r>
              <a:rPr lang="en-US" sz="1500" i="1" dirty="0"/>
              <a:t>29</a:t>
            </a:r>
            <a:r>
              <a:rPr lang="en-US" sz="1500" dirty="0"/>
              <a:t>(11), 1398-1414.</a:t>
            </a:r>
          </a:p>
          <a:p>
            <a:r>
              <a:rPr lang="en-US" sz="1500" dirty="0"/>
              <a:t>Morin, C. M. (2004). Cognitive-behavioral approaches to the treatment of insomnia. </a:t>
            </a:r>
            <a:r>
              <a:rPr lang="en-US" sz="1500" i="1" dirty="0"/>
              <a:t>J </a:t>
            </a:r>
            <a:r>
              <a:rPr lang="en-US" sz="1500" i="1" dirty="0" err="1"/>
              <a:t>Clin</a:t>
            </a:r>
            <a:r>
              <a:rPr lang="en-US" sz="1500" i="1" dirty="0"/>
              <a:t> Psychiatry</a:t>
            </a:r>
            <a:r>
              <a:rPr lang="en-US" sz="1500" dirty="0"/>
              <a:t>, </a:t>
            </a:r>
            <a:r>
              <a:rPr lang="en-US" sz="1500" i="1" dirty="0"/>
              <a:t>65</a:t>
            </a:r>
            <a:r>
              <a:rPr lang="en-US" sz="1500" dirty="0"/>
              <a:t>(</a:t>
            </a:r>
            <a:r>
              <a:rPr lang="en-US" sz="1500" dirty="0" err="1"/>
              <a:t>Suppl</a:t>
            </a:r>
            <a:r>
              <a:rPr lang="en-US" sz="1500" dirty="0"/>
              <a:t> 16), 33-40.</a:t>
            </a:r>
          </a:p>
          <a:p>
            <a:r>
              <a:rPr lang="en-US" sz="1500" dirty="0"/>
              <a:t>Wu, J. Q., </a:t>
            </a:r>
            <a:r>
              <a:rPr lang="en-US" sz="1500" dirty="0" err="1"/>
              <a:t>Appleman</a:t>
            </a:r>
            <a:r>
              <a:rPr lang="en-US" sz="1500" dirty="0"/>
              <a:t>, E. R., Salazar, R. D., &amp; Ong, J. C. (2015). Cognitive behavioral therapy for insomnia comorbid with psychiatric and medical conditions: a meta-analysis. </a:t>
            </a:r>
            <a:r>
              <a:rPr lang="en-US" sz="1500" i="1" dirty="0"/>
              <a:t>JAMA internal medicine</a:t>
            </a:r>
            <a:r>
              <a:rPr lang="en-US" sz="1500" dirty="0"/>
              <a:t>, </a:t>
            </a:r>
            <a:r>
              <a:rPr lang="en-US" sz="1500" i="1" dirty="0"/>
              <a:t>175</a:t>
            </a:r>
            <a:r>
              <a:rPr lang="en-US" sz="1500" dirty="0"/>
              <a:t>(9), 1461-1472.</a:t>
            </a:r>
          </a:p>
          <a:p>
            <a:r>
              <a:rPr lang="en-US" sz="1500" dirty="0" err="1"/>
              <a:t>Schutte</a:t>
            </a:r>
            <a:r>
              <a:rPr lang="en-US" sz="1500" dirty="0"/>
              <a:t>-Rodin, S., Broch, L., </a:t>
            </a:r>
            <a:r>
              <a:rPr lang="en-US" sz="1500" dirty="0" err="1"/>
              <a:t>Buysse</a:t>
            </a:r>
            <a:r>
              <a:rPr lang="en-US" sz="1500" dirty="0"/>
              <a:t>, D., Dorsey, C., &amp; </a:t>
            </a:r>
            <a:r>
              <a:rPr lang="en-US" sz="1500" dirty="0" err="1"/>
              <a:t>Sateia</a:t>
            </a:r>
            <a:r>
              <a:rPr lang="en-US" sz="1500" dirty="0"/>
              <a:t>, M. (2008). Clinical guideline for the evaluation and management of chronic insomnia in adults. </a:t>
            </a:r>
            <a:r>
              <a:rPr lang="en-US" sz="1500" i="1" dirty="0"/>
              <a:t>Journal of clinical sleep medicine</a:t>
            </a:r>
            <a:r>
              <a:rPr lang="en-US" sz="1500" dirty="0"/>
              <a:t>, </a:t>
            </a:r>
            <a:r>
              <a:rPr lang="en-US" sz="1500" i="1" dirty="0"/>
              <a:t>4</a:t>
            </a:r>
            <a:r>
              <a:rPr lang="en-US" sz="1500" dirty="0"/>
              <a:t>(5), 487-504.</a:t>
            </a:r>
          </a:p>
          <a:p>
            <a:r>
              <a:rPr lang="en-US" sz="1500" dirty="0"/>
              <a:t>Price, A. M., Wake, M., </a:t>
            </a:r>
            <a:r>
              <a:rPr lang="en-US" sz="1500" dirty="0" err="1"/>
              <a:t>Ukoumunne</a:t>
            </a:r>
            <a:r>
              <a:rPr lang="en-US" sz="1500" dirty="0"/>
              <a:t>, O. C., &amp; Hiscock, H. (2012). Five-year follow-up of harms and benefits of behavioral infant sleep intervention: randomized trial. </a:t>
            </a:r>
            <a:r>
              <a:rPr lang="en-US" sz="1500" i="1" dirty="0"/>
              <a:t>Pediatrics</a:t>
            </a:r>
            <a:r>
              <a:rPr lang="en-US" sz="1500" dirty="0"/>
              <a:t>, </a:t>
            </a:r>
            <a:r>
              <a:rPr lang="en-US" sz="1500" i="1" dirty="0"/>
              <a:t>130</a:t>
            </a:r>
            <a:r>
              <a:rPr lang="en-US" sz="1500" dirty="0"/>
              <a:t>(4), 643-651.</a:t>
            </a:r>
          </a:p>
        </p:txBody>
      </p:sp>
    </p:spTree>
    <p:extLst>
      <p:ext uri="{BB962C8B-B14F-4D97-AF65-F5344CB8AC3E}">
        <p14:creationId xmlns:p14="http://schemas.microsoft.com/office/powerpoint/2010/main" val="366802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08" y="69033"/>
            <a:ext cx="10515600" cy="1325563"/>
          </a:xfrm>
        </p:spPr>
        <p:txBody>
          <a:bodyPr/>
          <a:lstStyle/>
          <a:p>
            <a:r>
              <a:rPr lang="en-US" dirty="0"/>
              <a:t>Sleep Duration Recommendations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56" y="1295071"/>
            <a:ext cx="8988168" cy="5039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4551" y="6488668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Hirshkowitz</a:t>
            </a:r>
            <a:r>
              <a:rPr lang="en-US" dirty="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67152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84366" y="1392594"/>
            <a:ext cx="9762308" cy="51039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89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How much do kids report sleeping?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915" y="2471448"/>
            <a:ext cx="8737600" cy="332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921857" y="2471447"/>
            <a:ext cx="24945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Non-School Nights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51857" y="4037506"/>
            <a:ext cx="1909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School Nights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919472" y="2584075"/>
            <a:ext cx="4075524" cy="488053"/>
            <a:chOff x="2862" y="1572"/>
            <a:chExt cx="2418" cy="273"/>
          </a:xfrm>
        </p:grpSpPr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2862" y="1845"/>
              <a:ext cx="2322" cy="0"/>
            </a:xfrm>
            <a:prstGeom prst="line">
              <a:avLst/>
            </a:prstGeom>
            <a:noFill/>
            <a:ln w="63500" cmpd="dbl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2862" y="1572"/>
              <a:ext cx="241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6600"/>
                  </a:solidFill>
                  <a:latin typeface="Arial" charset="0"/>
                </a:rPr>
                <a:t>Clinical Recommendation</a:t>
              </a: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76304" y="5930854"/>
            <a:ext cx="8229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5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165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165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165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165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25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(National Sleep Foundation 2006 Sleep in America Poll; National Sleep Foundation 2015 Recommendations)</a:t>
            </a:r>
          </a:p>
        </p:txBody>
      </p: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2196251" y="1759462"/>
            <a:ext cx="4075524" cy="488053"/>
            <a:chOff x="2862" y="1572"/>
            <a:chExt cx="2418" cy="273"/>
          </a:xfrm>
        </p:grpSpPr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2862" y="1845"/>
              <a:ext cx="2322" cy="0"/>
            </a:xfrm>
            <a:prstGeom prst="line">
              <a:avLst/>
            </a:prstGeom>
            <a:noFill/>
            <a:ln w="63500" cmpd="dbl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862" y="1572"/>
              <a:ext cx="241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6600"/>
                  </a:solidFill>
                  <a:latin typeface="Arial" charset="0"/>
                </a:rPr>
                <a:t>Clinical Recommendation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611394" y="6338489"/>
            <a:ext cx="178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(NSF, 2006)</a:t>
            </a:r>
          </a:p>
        </p:txBody>
      </p:sp>
    </p:spTree>
    <p:extLst>
      <p:ext uri="{BB962C8B-B14F-4D97-AF65-F5344CB8AC3E}">
        <p14:creationId xmlns:p14="http://schemas.microsoft.com/office/powerpoint/2010/main" val="26513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common are sleep problems in youth?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~25% of children have sleep problems</a:t>
            </a:r>
          </a:p>
          <a:p>
            <a:pPr lvl="1"/>
            <a:r>
              <a:rPr lang="en-US" dirty="0"/>
              <a:t>25-50% in preschool aged samples</a:t>
            </a:r>
          </a:p>
          <a:p>
            <a:pPr lvl="1"/>
            <a:r>
              <a:rPr lang="en-US" dirty="0"/>
              <a:t>37% in community sample of 4-10 year olds</a:t>
            </a:r>
          </a:p>
          <a:p>
            <a:pPr lvl="1"/>
            <a:r>
              <a:rPr lang="en-US" dirty="0"/>
              <a:t>Upward of 40% in adolescents</a:t>
            </a:r>
          </a:p>
          <a:p>
            <a:pPr lvl="1"/>
            <a:endParaRPr lang="en-US" dirty="0"/>
          </a:p>
          <a:p>
            <a:r>
              <a:rPr lang="en-US" dirty="0"/>
              <a:t>Problems up to 6 times more common in youth clinical populations</a:t>
            </a:r>
          </a:p>
          <a:p>
            <a:pPr lvl="1"/>
            <a:r>
              <a:rPr lang="en-US" dirty="0"/>
              <a:t>30% entering mental health treatment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8065" y="6488668"/>
            <a:ext cx="420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(Liu et al., 2005; </a:t>
            </a:r>
            <a:r>
              <a:rPr lang="en-US" dirty="0" err="1"/>
              <a:t>Reigstad</a:t>
            </a:r>
            <a:r>
              <a:rPr lang="en-US" dirty="0"/>
              <a:t> et al., 2010)</a:t>
            </a:r>
          </a:p>
        </p:txBody>
      </p:sp>
    </p:spTree>
    <p:extLst>
      <p:ext uri="{BB962C8B-B14F-4D97-AF65-F5344CB8AC3E}">
        <p14:creationId xmlns:p14="http://schemas.microsoft.com/office/powerpoint/2010/main" val="100727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sleep important?</a:t>
            </a:r>
          </a:p>
        </p:txBody>
      </p:sp>
      <p:pic>
        <p:nvPicPr>
          <p:cNvPr id="5122" name="Picture 2" descr="Image result for heal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" y="3248648"/>
            <a:ext cx="10233025" cy="27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4372" y="1992614"/>
            <a:ext cx="7403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Related (often causally) with most aspects of wellbeing.</a:t>
            </a:r>
          </a:p>
        </p:txBody>
      </p:sp>
    </p:spTree>
    <p:extLst>
      <p:ext uri="{BB962C8B-B14F-4D97-AF65-F5344CB8AC3E}">
        <p14:creationId xmlns:p14="http://schemas.microsoft.com/office/powerpoint/2010/main" val="315495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Sleep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4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4"/>
            <a:ext cx="5025216" cy="45142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Behavioral</a:t>
            </a:r>
          </a:p>
          <a:p>
            <a:pPr lvl="1"/>
            <a:r>
              <a:rPr lang="en-US" dirty="0"/>
              <a:t>Things we do (behavior)</a:t>
            </a:r>
          </a:p>
          <a:p>
            <a:pPr lvl="1"/>
            <a:r>
              <a:rPr lang="en-US" dirty="0"/>
              <a:t>Decreased responsiveness and interaction with external stimuli</a:t>
            </a:r>
          </a:p>
          <a:p>
            <a:endParaRPr lang="en-US" dirty="0"/>
          </a:p>
          <a:p>
            <a:r>
              <a:rPr lang="en-US" dirty="0"/>
              <a:t>Biological</a:t>
            </a:r>
          </a:p>
          <a:p>
            <a:pPr lvl="1"/>
            <a:r>
              <a:rPr lang="en-US" dirty="0"/>
              <a:t>Things are body does (that we can change with our behavior)</a:t>
            </a:r>
          </a:p>
          <a:p>
            <a:pPr lvl="1"/>
            <a:r>
              <a:rPr lang="en-US" dirty="0"/>
              <a:t>Endogenous circadian rhythm (biological clock)</a:t>
            </a:r>
          </a:p>
          <a:p>
            <a:pPr lvl="1"/>
            <a:r>
              <a:rPr lang="en-US" dirty="0"/>
              <a:t>Homeostatic process (sleep drive – battery)</a:t>
            </a:r>
          </a:p>
        </p:txBody>
      </p:sp>
      <p:pic>
        <p:nvPicPr>
          <p:cNvPr id="4098" name="Picture 2" descr="Image result for see 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474" y="1501035"/>
            <a:ext cx="2156108" cy="161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90" y="3428970"/>
            <a:ext cx="3523320" cy="310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attery drain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t="19718" r="8630" b="17290"/>
          <a:stretch/>
        </p:blipFill>
        <p:spPr bwMode="auto">
          <a:xfrm rot="16200000">
            <a:off x="10290064" y="4619414"/>
            <a:ext cx="17475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941847D6089408936BBB4D4DA3D01" ma:contentTypeVersion="13" ma:contentTypeDescription="Create a new document." ma:contentTypeScope="" ma:versionID="85c7207d591a6b2d5dc45fac4bdd4a0c">
  <xsd:schema xmlns:xsd="http://www.w3.org/2001/XMLSchema" xmlns:xs="http://www.w3.org/2001/XMLSchema" xmlns:p="http://schemas.microsoft.com/office/2006/metadata/properties" xmlns:ns3="9fcebcd6-5913-4116-b41d-41c3d348198b" xmlns:ns4="87e868ac-75ad-4089-bd64-c89bf46f6675" targetNamespace="http://schemas.microsoft.com/office/2006/metadata/properties" ma:root="true" ma:fieldsID="a9444e45fb7bf36cf05bd12a39506347" ns3:_="" ns4:_="">
    <xsd:import namespace="9fcebcd6-5913-4116-b41d-41c3d348198b"/>
    <xsd:import namespace="87e868ac-75ad-4089-bd64-c89bf46f66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ebcd6-5913-4116-b41d-41c3d3481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868ac-75ad-4089-bd64-c89bf46f6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F5AF67-6420-4529-8932-6D4DE80C4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cebcd6-5913-4116-b41d-41c3d348198b"/>
    <ds:schemaRef ds:uri="87e868ac-75ad-4089-bd64-c89bf46f6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D289AC-55B0-4EA1-B7B4-71735ABCB0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DE117-D2E9-4E2C-8504-EA1165781B3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fcebcd6-5913-4116-b41d-41c3d348198b"/>
    <ds:schemaRef ds:uri="http://purl.org/dc/elements/1.1/"/>
    <ds:schemaRef ds:uri="http://schemas.microsoft.com/office/2006/metadata/properties"/>
    <ds:schemaRef ds:uri="87e868ac-75ad-4089-bd64-c89bf46f66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20414</TotalTime>
  <Words>2732</Words>
  <Application>Microsoft Office PowerPoint</Application>
  <PresentationFormat>Widescreen</PresentationFormat>
  <Paragraphs>274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Corbel</vt:lpstr>
      <vt:lpstr>Wingdings</vt:lpstr>
      <vt:lpstr>Depth</vt:lpstr>
      <vt:lpstr>Understanding and Promoting Healthy Sleep in Integrated Care </vt:lpstr>
      <vt:lpstr>Objectives</vt:lpstr>
      <vt:lpstr>Understanding Sleep</vt:lpstr>
      <vt:lpstr>Sleep Duration Recommendations</vt:lpstr>
      <vt:lpstr>How much do kids report sleeping?</vt:lpstr>
      <vt:lpstr>How common are sleep problems in youth?</vt:lpstr>
      <vt:lpstr>Why is sleep important?</vt:lpstr>
      <vt:lpstr>Understanding Sleep</vt:lpstr>
      <vt:lpstr>Components of Sleep</vt:lpstr>
      <vt:lpstr>Two Process Theory of Sleep</vt:lpstr>
      <vt:lpstr>What can disrupt these processes?</vt:lpstr>
      <vt:lpstr>Other Influences on Sleep</vt:lpstr>
      <vt:lpstr>Assessment</vt:lpstr>
      <vt:lpstr>Chronic Insomnia Disorder – DSM-5</vt:lpstr>
      <vt:lpstr>Chronic Insomnia Disorder – DSM-5</vt:lpstr>
      <vt:lpstr>Brief Sleep Assessment</vt:lpstr>
      <vt:lpstr>PowerPoint Presentation</vt:lpstr>
      <vt:lpstr>Sleep Interventions</vt:lpstr>
      <vt:lpstr>Components of Cognitive Behavioral Therapy for Insomnia (CBT-I)</vt:lpstr>
      <vt:lpstr>Sleep Psychoeducation</vt:lpstr>
      <vt:lpstr>More Sleep Hygiene</vt:lpstr>
      <vt:lpstr>Establishing Basics:   Schedules, Routines, &amp; Environment</vt:lpstr>
      <vt:lpstr>Stimulus Control</vt:lpstr>
      <vt:lpstr>Stimulus Control - Steps</vt:lpstr>
      <vt:lpstr>Sleep Associations</vt:lpstr>
      <vt:lpstr>Will this hurt my child?</vt:lpstr>
      <vt:lpstr>PowerPoint Presentation</vt:lpstr>
      <vt:lpstr>Thank you!</vt:lpstr>
      <vt:lpstr>References</vt:lpstr>
      <vt:lpstr>References</vt:lpstr>
      <vt:lpstr>References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Dyk, Tori (LLU)</dc:creator>
  <cp:lastModifiedBy>Van Dyk, Tori (LLU)</cp:lastModifiedBy>
  <cp:revision>390</cp:revision>
  <dcterms:created xsi:type="dcterms:W3CDTF">2019-04-13T21:17:17Z</dcterms:created>
  <dcterms:modified xsi:type="dcterms:W3CDTF">2024-06-04T15:43:28Z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0x010100CE1941847D6089408936BBB4D4DA3D01</vt:lpwstr>
  </property>
</Properties>
</file>