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82" r:id="rId2"/>
    <p:sldId id="550" r:id="rId3"/>
    <p:sldId id="411" r:id="rId4"/>
    <p:sldId id="632" r:id="rId5"/>
    <p:sldId id="551" r:id="rId6"/>
    <p:sldId id="561" r:id="rId7"/>
    <p:sldId id="517" r:id="rId8"/>
    <p:sldId id="556" r:id="rId9"/>
    <p:sldId id="619" r:id="rId10"/>
    <p:sldId id="564" r:id="rId11"/>
    <p:sldId id="375" r:id="rId12"/>
    <p:sldId id="376" r:id="rId13"/>
    <p:sldId id="646" r:id="rId14"/>
    <p:sldId id="605" r:id="rId15"/>
    <p:sldId id="520" r:id="rId16"/>
    <p:sldId id="457" r:id="rId17"/>
    <p:sldId id="567" r:id="rId18"/>
    <p:sldId id="568" r:id="rId19"/>
    <p:sldId id="394" r:id="rId20"/>
    <p:sldId id="569" r:id="rId21"/>
    <p:sldId id="531" r:id="rId22"/>
    <p:sldId id="573" r:id="rId23"/>
    <p:sldId id="641" r:id="rId24"/>
    <p:sldId id="501" r:id="rId25"/>
    <p:sldId id="424" r:id="rId26"/>
    <p:sldId id="498" r:id="rId27"/>
    <p:sldId id="423" r:id="rId28"/>
    <p:sldId id="503" r:id="rId29"/>
    <p:sldId id="284" r:id="rId30"/>
    <p:sldId id="283" r:id="rId31"/>
    <p:sldId id="657" r:id="rId32"/>
    <p:sldId id="658" r:id="rId33"/>
    <p:sldId id="659" r:id="rId34"/>
    <p:sldId id="655" r:id="rId35"/>
    <p:sldId id="570" r:id="rId36"/>
    <p:sldId id="643" r:id="rId37"/>
    <p:sldId id="504" r:id="rId38"/>
    <p:sldId id="289" r:id="rId39"/>
    <p:sldId id="288" r:id="rId40"/>
    <p:sldId id="290" r:id="rId41"/>
    <p:sldId id="291" r:id="rId42"/>
    <p:sldId id="358" r:id="rId43"/>
    <p:sldId id="648" r:id="rId44"/>
    <p:sldId id="649" r:id="rId45"/>
    <p:sldId id="650" r:id="rId46"/>
    <p:sldId id="651" r:id="rId47"/>
    <p:sldId id="652" r:id="rId48"/>
    <p:sldId id="653" r:id="rId49"/>
    <p:sldId id="654" r:id="rId50"/>
    <p:sldId id="644" r:id="rId51"/>
    <p:sldId id="636" r:id="rId52"/>
    <p:sldId id="637" r:id="rId53"/>
    <p:sldId id="645" r:id="rId54"/>
    <p:sldId id="634" r:id="rId55"/>
    <p:sldId id="635" r:id="rId56"/>
    <p:sldId id="639" r:id="rId57"/>
    <p:sldId id="559" r:id="rId58"/>
    <p:sldId id="661" r:id="rId59"/>
    <p:sldId id="558" r:id="rId60"/>
    <p:sldId id="621" r:id="rId61"/>
    <p:sldId id="508" r:id="rId62"/>
    <p:sldId id="656" r:id="rId63"/>
    <p:sldId id="626" r:id="rId64"/>
    <p:sldId id="622" r:id="rId65"/>
    <p:sldId id="610" r:id="rId66"/>
    <p:sldId id="611" r:id="rId67"/>
    <p:sldId id="612" r:id="rId68"/>
    <p:sldId id="662" r:id="rId69"/>
    <p:sldId id="61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650"/>
  </p:normalViewPr>
  <p:slideViewPr>
    <p:cSldViewPr>
      <p:cViewPr varScale="1">
        <p:scale>
          <a:sx n="107" d="100"/>
          <a:sy n="107" d="100"/>
        </p:scale>
        <p:origin x="1808" y="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194"/>
    </p:cViewPr>
  </p:sorterViewPr>
  <p:notesViewPr>
    <p:cSldViewPr>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B1BD0-DC2F-46EC-B1D3-6D94B419BC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329AEDD-AE9F-46D4-8DB2-CB6AD9FFC8FC}">
      <dgm:prSet phldrT="[Text]"/>
      <dgm:spPr>
        <a:solidFill>
          <a:srgbClr val="A50021"/>
        </a:solidFill>
      </dgm:spPr>
      <dgm:t>
        <a:bodyPr/>
        <a:lstStyle/>
        <a:p>
          <a:r>
            <a:rPr lang="en-US" dirty="0">
              <a:latin typeface="Calibri" panose="020F0502020204030204" pitchFamily="34" charset="0"/>
              <a:cs typeface="Calibri" panose="020F0502020204030204" pitchFamily="34" charset="0"/>
            </a:rPr>
            <a:t>Patient</a:t>
          </a:r>
        </a:p>
      </dgm:t>
    </dgm:pt>
    <dgm:pt modelId="{440E95C0-F82F-4440-A526-7110DD800D51}" type="parTrans" cxnId="{7E89FF49-CEB4-41BA-8B3A-AC4EA0A0005E}">
      <dgm:prSet/>
      <dgm:spPr/>
      <dgm:t>
        <a:bodyPr/>
        <a:lstStyle/>
        <a:p>
          <a:endParaRPr lang="en-US"/>
        </a:p>
      </dgm:t>
    </dgm:pt>
    <dgm:pt modelId="{B9A9FF67-DB98-4A3D-AA26-B0283FC61175}" type="sibTrans" cxnId="{7E89FF49-CEB4-41BA-8B3A-AC4EA0A0005E}">
      <dgm:prSet/>
      <dgm:spPr/>
      <dgm:t>
        <a:bodyPr/>
        <a:lstStyle/>
        <a:p>
          <a:endParaRPr lang="en-US"/>
        </a:p>
      </dgm:t>
    </dgm:pt>
    <dgm:pt modelId="{98A72F90-C7B0-4A0A-BB27-2DEFFA24ECAB}">
      <dgm:prSet phldrT="[Text]" custT="1"/>
      <dgm:spPr>
        <a:solidFill>
          <a:srgbClr val="C00000">
            <a:alpha val="25000"/>
          </a:srgbClr>
        </a:solidFill>
      </dgm:spPr>
      <dgm:t>
        <a:bodyPr/>
        <a:lstStyle/>
        <a:p>
          <a:r>
            <a:rPr lang="en-US" sz="1600" dirty="0">
              <a:latin typeface="Calibri" panose="020F0502020204030204" pitchFamily="34" charset="0"/>
              <a:cs typeface="Calibri" panose="020F0502020204030204" pitchFamily="34" charset="0"/>
            </a:rPr>
            <a:t>Underlying physical illness or injury</a:t>
          </a:r>
        </a:p>
      </dgm:t>
    </dgm:pt>
    <dgm:pt modelId="{6712314C-F4F1-458D-A21F-2DCED6D74569}" type="parTrans" cxnId="{F85F3E60-F96F-48DB-83B4-0392C01F71F8}">
      <dgm:prSet/>
      <dgm:spPr/>
      <dgm:t>
        <a:bodyPr/>
        <a:lstStyle/>
        <a:p>
          <a:endParaRPr lang="en-US"/>
        </a:p>
      </dgm:t>
    </dgm:pt>
    <dgm:pt modelId="{784BD19B-3693-4BB5-A745-05F77FFAEDB1}" type="sibTrans" cxnId="{F85F3E60-F96F-48DB-83B4-0392C01F71F8}">
      <dgm:prSet/>
      <dgm:spPr/>
      <dgm:t>
        <a:bodyPr/>
        <a:lstStyle/>
        <a:p>
          <a:endParaRPr lang="en-US"/>
        </a:p>
      </dgm:t>
    </dgm:pt>
    <dgm:pt modelId="{5EB03038-52F6-4AE5-A120-E6707D899143}">
      <dgm:prSet phldrT="[Text]" custT="1"/>
      <dgm:spPr>
        <a:solidFill>
          <a:srgbClr val="C00000">
            <a:alpha val="25000"/>
          </a:srgbClr>
        </a:solidFill>
      </dgm:spPr>
      <dgm:t>
        <a:bodyPr/>
        <a:lstStyle/>
        <a:p>
          <a:r>
            <a:rPr lang="en-US" sz="1600" dirty="0">
              <a:latin typeface="Calibri" panose="020F0502020204030204" pitchFamily="34" charset="0"/>
              <a:cs typeface="Calibri" panose="020F0502020204030204" pitchFamily="34" charset="0"/>
            </a:rPr>
            <a:t>Biopsychosocial factor may be affecting medical treatment</a:t>
          </a:r>
        </a:p>
      </dgm:t>
    </dgm:pt>
    <dgm:pt modelId="{C5B08096-CC36-4464-9568-545157710B55}" type="parTrans" cxnId="{92A3DEF9-1D56-4E6C-B79C-7B3D35B5F327}">
      <dgm:prSet/>
      <dgm:spPr/>
      <dgm:t>
        <a:bodyPr/>
        <a:lstStyle/>
        <a:p>
          <a:endParaRPr lang="en-US"/>
        </a:p>
      </dgm:t>
    </dgm:pt>
    <dgm:pt modelId="{349006BE-426D-444D-8525-2CCBE0931A0F}" type="sibTrans" cxnId="{92A3DEF9-1D56-4E6C-B79C-7B3D35B5F327}">
      <dgm:prSet/>
      <dgm:spPr/>
      <dgm:t>
        <a:bodyPr/>
        <a:lstStyle/>
        <a:p>
          <a:endParaRPr lang="en-US"/>
        </a:p>
      </dgm:t>
    </dgm:pt>
    <dgm:pt modelId="{A0085E64-3A18-4A03-9AE3-2E40D4E19017}">
      <dgm:prSet phldrT="[Text]"/>
      <dgm:spPr>
        <a:solidFill>
          <a:srgbClr val="004250"/>
        </a:solidFill>
      </dgm:spPr>
      <dgm:t>
        <a:bodyPr/>
        <a:lstStyle/>
        <a:p>
          <a:r>
            <a:rPr lang="en-US" dirty="0">
              <a:latin typeface="Calibri" panose="020F0502020204030204" pitchFamily="34" charset="0"/>
              <a:cs typeface="Calibri" panose="020F0502020204030204" pitchFamily="34" charset="0"/>
            </a:rPr>
            <a:t>Physician</a:t>
          </a:r>
        </a:p>
      </dgm:t>
    </dgm:pt>
    <dgm:pt modelId="{DC0B166B-A7BD-4187-928B-57A493090343}" type="parTrans" cxnId="{2E2FA13F-A077-4240-BD87-53E1706BADE4}">
      <dgm:prSet/>
      <dgm:spPr/>
      <dgm:t>
        <a:bodyPr/>
        <a:lstStyle/>
        <a:p>
          <a:endParaRPr lang="en-US"/>
        </a:p>
      </dgm:t>
    </dgm:pt>
    <dgm:pt modelId="{28BDF004-0B6D-4023-9625-FA36DBEE4780}" type="sibTrans" cxnId="{2E2FA13F-A077-4240-BD87-53E1706BADE4}">
      <dgm:prSet/>
      <dgm:spPr/>
      <dgm:t>
        <a:bodyPr/>
        <a:lstStyle/>
        <a:p>
          <a:endParaRPr lang="en-US"/>
        </a:p>
      </dgm:t>
    </dgm:pt>
    <dgm:pt modelId="{7772B4C1-F91A-4A28-B546-1F0BAD64917C}">
      <dgm:prSet phldrT="[Text]" custT="1"/>
      <dgm:spPr>
        <a:solidFill>
          <a:srgbClr val="004250">
            <a:alpha val="25000"/>
          </a:srgbClr>
        </a:solidFill>
      </dgm:spPr>
      <dgm:t>
        <a:bodyPr/>
        <a:lstStyle/>
        <a:p>
          <a:r>
            <a:rPr lang="en-US" sz="2400" dirty="0">
              <a:latin typeface="Calibri" panose="020F0502020204030204" pitchFamily="34" charset="0"/>
              <a:cs typeface="Calibri" panose="020F0502020204030204" pitchFamily="34" charset="0"/>
            </a:rPr>
            <a:t>Documents need</a:t>
          </a:r>
        </a:p>
      </dgm:t>
    </dgm:pt>
    <dgm:pt modelId="{A2CB3458-3577-4923-9F52-878D2F45ABE6}" type="parTrans" cxnId="{B5B374C0-EEBB-422D-850A-B7C226273101}">
      <dgm:prSet/>
      <dgm:spPr/>
      <dgm:t>
        <a:bodyPr/>
        <a:lstStyle/>
        <a:p>
          <a:endParaRPr lang="en-US"/>
        </a:p>
      </dgm:t>
    </dgm:pt>
    <dgm:pt modelId="{848226B7-D144-4F80-83E7-1917BAD71159}" type="sibTrans" cxnId="{B5B374C0-EEBB-422D-850A-B7C226273101}">
      <dgm:prSet/>
      <dgm:spPr/>
      <dgm:t>
        <a:bodyPr/>
        <a:lstStyle/>
        <a:p>
          <a:endParaRPr lang="en-US"/>
        </a:p>
      </dgm:t>
    </dgm:pt>
    <dgm:pt modelId="{CA3C9506-3FE4-47CF-A61C-DD2A586E3EA7}">
      <dgm:prSet phldrT="[Text]"/>
      <dgm:spPr>
        <a:solidFill>
          <a:srgbClr val="675C53"/>
        </a:solidFill>
      </dgm:spPr>
      <dgm:t>
        <a:bodyPr/>
        <a:lstStyle/>
        <a:p>
          <a:r>
            <a:rPr lang="en-US" dirty="0">
              <a:latin typeface="Calibri" panose="020F0502020204030204" pitchFamily="34" charset="0"/>
              <a:cs typeface="Calibri" panose="020F0502020204030204" pitchFamily="34" charset="0"/>
            </a:rPr>
            <a:t>Assessment</a:t>
          </a:r>
        </a:p>
      </dgm:t>
    </dgm:pt>
    <dgm:pt modelId="{2C78B70F-9016-4ED8-BE70-C60EB9F249D7}" type="parTrans" cxnId="{454B8DBC-3285-4F61-8A81-625840F27E19}">
      <dgm:prSet/>
      <dgm:spPr/>
      <dgm:t>
        <a:bodyPr/>
        <a:lstStyle/>
        <a:p>
          <a:endParaRPr lang="en-US"/>
        </a:p>
      </dgm:t>
    </dgm:pt>
    <dgm:pt modelId="{879D147F-3B25-4EEB-B1F7-16992FEF6532}" type="sibTrans" cxnId="{454B8DBC-3285-4F61-8A81-625840F27E19}">
      <dgm:prSet/>
      <dgm:spPr/>
      <dgm:t>
        <a:bodyPr/>
        <a:lstStyle/>
        <a:p>
          <a:endParaRPr lang="en-US"/>
        </a:p>
      </dgm:t>
    </dgm:pt>
    <dgm:pt modelId="{705DD77B-AAC0-4A9E-9B15-B190778377BB}">
      <dgm:prSet phldrT="[Text]" custT="1"/>
      <dgm:spPr>
        <a:solidFill>
          <a:srgbClr val="675C53">
            <a:alpha val="25000"/>
          </a:srgbClr>
        </a:solidFill>
      </dgm:spPr>
      <dgm:t>
        <a:bodyPr/>
        <a:lstStyle/>
        <a:p>
          <a:r>
            <a:rPr lang="en-US" sz="2400" dirty="0">
              <a:latin typeface="Calibri" panose="020F0502020204030204" pitchFamily="34" charset="0"/>
              <a:cs typeface="Calibri" panose="020F0502020204030204" pitchFamily="34" charset="0"/>
            </a:rPr>
            <a:t>Does not duplicate other assessment</a:t>
          </a:r>
        </a:p>
      </dgm:t>
    </dgm:pt>
    <dgm:pt modelId="{F2D79BA3-8B6A-413B-87AA-2D3E4C630140}" type="parTrans" cxnId="{208AC353-5BDD-4937-8FB6-9C9140473ABC}">
      <dgm:prSet/>
      <dgm:spPr/>
      <dgm:t>
        <a:bodyPr/>
        <a:lstStyle/>
        <a:p>
          <a:endParaRPr lang="en-US"/>
        </a:p>
      </dgm:t>
    </dgm:pt>
    <dgm:pt modelId="{3519DFDD-541F-4FD7-A216-5A62DC590A91}" type="sibTrans" cxnId="{208AC353-5BDD-4937-8FB6-9C9140473ABC}">
      <dgm:prSet/>
      <dgm:spPr/>
      <dgm:t>
        <a:bodyPr/>
        <a:lstStyle/>
        <a:p>
          <a:endParaRPr lang="en-US"/>
        </a:p>
      </dgm:t>
    </dgm:pt>
    <dgm:pt modelId="{FBDCA3BE-19A5-4D2C-9EBC-AEE81ACD62B1}">
      <dgm:prSet phldrT="[Text]" custT="1"/>
      <dgm:spPr>
        <a:solidFill>
          <a:srgbClr val="C00000">
            <a:alpha val="25000"/>
          </a:srgbClr>
        </a:solidFill>
      </dgm:spPr>
      <dgm:t>
        <a:bodyPr/>
        <a:lstStyle/>
        <a:p>
          <a:r>
            <a:rPr lang="en-US" sz="1600" dirty="0">
              <a:latin typeface="Calibri" panose="020F0502020204030204" pitchFamily="34" charset="0"/>
              <a:cs typeface="Calibri" panose="020F0502020204030204" pitchFamily="34" charset="0"/>
            </a:rPr>
            <a:t>Cognitive capacity for the approach</a:t>
          </a:r>
        </a:p>
      </dgm:t>
    </dgm:pt>
    <dgm:pt modelId="{93819CE9-EAFB-4A67-9B02-142B567B3965}" type="parTrans" cxnId="{697E0317-2C8A-4BDE-AEB6-410B4C86EDDD}">
      <dgm:prSet/>
      <dgm:spPr/>
      <dgm:t>
        <a:bodyPr/>
        <a:lstStyle/>
        <a:p>
          <a:endParaRPr lang="en-US"/>
        </a:p>
      </dgm:t>
    </dgm:pt>
    <dgm:pt modelId="{1D1ADA4A-61E8-4064-A74F-C61B7FDBA4BA}" type="sibTrans" cxnId="{697E0317-2C8A-4BDE-AEB6-410B4C86EDDD}">
      <dgm:prSet/>
      <dgm:spPr/>
      <dgm:t>
        <a:bodyPr/>
        <a:lstStyle/>
        <a:p>
          <a:endParaRPr lang="en-US"/>
        </a:p>
      </dgm:t>
    </dgm:pt>
    <dgm:pt modelId="{45047091-AAE3-4CD1-A3F9-79702805C762}" type="pres">
      <dgm:prSet presAssocID="{1D6B1BD0-DC2F-46EC-B1D3-6D94B419BC40}" presName="Name0" presStyleCnt="0">
        <dgm:presLayoutVars>
          <dgm:dir/>
          <dgm:animLvl val="lvl"/>
          <dgm:resizeHandles val="exact"/>
        </dgm:presLayoutVars>
      </dgm:prSet>
      <dgm:spPr/>
    </dgm:pt>
    <dgm:pt modelId="{516C18F6-1D5D-46C0-8C47-86FA277179A5}" type="pres">
      <dgm:prSet presAssocID="{6329AEDD-AE9F-46D4-8DB2-CB6AD9FFC8FC}" presName="linNode" presStyleCnt="0"/>
      <dgm:spPr/>
    </dgm:pt>
    <dgm:pt modelId="{2A9DE3BC-17D4-4365-BCCB-3A6F670EC502}" type="pres">
      <dgm:prSet presAssocID="{6329AEDD-AE9F-46D4-8DB2-CB6AD9FFC8FC}" presName="parentText" presStyleLbl="node1" presStyleIdx="0" presStyleCnt="3" custLinFactNeighborY="-152">
        <dgm:presLayoutVars>
          <dgm:chMax val="1"/>
          <dgm:bulletEnabled val="1"/>
        </dgm:presLayoutVars>
      </dgm:prSet>
      <dgm:spPr/>
    </dgm:pt>
    <dgm:pt modelId="{86130AC2-0A2D-4DA4-ABE5-DFDB3658EE9C}" type="pres">
      <dgm:prSet presAssocID="{6329AEDD-AE9F-46D4-8DB2-CB6AD9FFC8FC}" presName="descendantText" presStyleLbl="alignAccFollowNode1" presStyleIdx="0" presStyleCnt="3">
        <dgm:presLayoutVars>
          <dgm:bulletEnabled val="1"/>
        </dgm:presLayoutVars>
      </dgm:prSet>
      <dgm:spPr/>
    </dgm:pt>
    <dgm:pt modelId="{B6B7A108-C000-45A1-8529-41138A31CF2D}" type="pres">
      <dgm:prSet presAssocID="{B9A9FF67-DB98-4A3D-AA26-B0283FC61175}" presName="sp" presStyleCnt="0"/>
      <dgm:spPr/>
    </dgm:pt>
    <dgm:pt modelId="{0C3FF934-58E4-4028-ADEE-89EDD3F1EA52}" type="pres">
      <dgm:prSet presAssocID="{A0085E64-3A18-4A03-9AE3-2E40D4E19017}" presName="linNode" presStyleCnt="0"/>
      <dgm:spPr/>
    </dgm:pt>
    <dgm:pt modelId="{4BB13E14-626E-486D-BB73-44FF0FACB80B}" type="pres">
      <dgm:prSet presAssocID="{A0085E64-3A18-4A03-9AE3-2E40D4E19017}" presName="parentText" presStyleLbl="node1" presStyleIdx="1" presStyleCnt="3">
        <dgm:presLayoutVars>
          <dgm:chMax val="1"/>
          <dgm:bulletEnabled val="1"/>
        </dgm:presLayoutVars>
      </dgm:prSet>
      <dgm:spPr/>
    </dgm:pt>
    <dgm:pt modelId="{DD59E332-B2E7-4094-93CD-902B33DF3398}" type="pres">
      <dgm:prSet presAssocID="{A0085E64-3A18-4A03-9AE3-2E40D4E19017}" presName="descendantText" presStyleLbl="alignAccFollowNode1" presStyleIdx="1" presStyleCnt="3">
        <dgm:presLayoutVars>
          <dgm:bulletEnabled val="1"/>
        </dgm:presLayoutVars>
      </dgm:prSet>
      <dgm:spPr/>
    </dgm:pt>
    <dgm:pt modelId="{996A8736-8C09-4F99-83D6-15D5DAAD213B}" type="pres">
      <dgm:prSet presAssocID="{28BDF004-0B6D-4023-9625-FA36DBEE4780}" presName="sp" presStyleCnt="0"/>
      <dgm:spPr/>
    </dgm:pt>
    <dgm:pt modelId="{9C95CD3C-4FF7-4DF3-A099-F0A48A87D7DD}" type="pres">
      <dgm:prSet presAssocID="{CA3C9506-3FE4-47CF-A61C-DD2A586E3EA7}" presName="linNode" presStyleCnt="0"/>
      <dgm:spPr/>
    </dgm:pt>
    <dgm:pt modelId="{53B5C292-667A-4A6C-A0B8-ED777962A049}" type="pres">
      <dgm:prSet presAssocID="{CA3C9506-3FE4-47CF-A61C-DD2A586E3EA7}" presName="parentText" presStyleLbl="node1" presStyleIdx="2" presStyleCnt="3">
        <dgm:presLayoutVars>
          <dgm:chMax val="1"/>
          <dgm:bulletEnabled val="1"/>
        </dgm:presLayoutVars>
      </dgm:prSet>
      <dgm:spPr/>
    </dgm:pt>
    <dgm:pt modelId="{994A1B3D-A49A-4080-B616-CF45BEE878DE}" type="pres">
      <dgm:prSet presAssocID="{CA3C9506-3FE4-47CF-A61C-DD2A586E3EA7}" presName="descendantText" presStyleLbl="alignAccFollowNode1" presStyleIdx="2" presStyleCnt="3" custLinFactNeighborX="100" custLinFactNeighborY="4945">
        <dgm:presLayoutVars>
          <dgm:bulletEnabled val="1"/>
        </dgm:presLayoutVars>
      </dgm:prSet>
      <dgm:spPr/>
    </dgm:pt>
  </dgm:ptLst>
  <dgm:cxnLst>
    <dgm:cxn modelId="{697E0317-2C8A-4BDE-AEB6-410B4C86EDDD}" srcId="{6329AEDD-AE9F-46D4-8DB2-CB6AD9FFC8FC}" destId="{FBDCA3BE-19A5-4D2C-9EBC-AEE81ACD62B1}" srcOrd="2" destOrd="0" parTransId="{93819CE9-EAFB-4A67-9B02-142B567B3965}" sibTransId="{1D1ADA4A-61E8-4064-A74F-C61B7FDBA4BA}"/>
    <dgm:cxn modelId="{718AED1F-7D8D-4FC1-A893-12AA133161DA}" type="presOf" srcId="{CA3C9506-3FE4-47CF-A61C-DD2A586E3EA7}" destId="{53B5C292-667A-4A6C-A0B8-ED777962A049}" srcOrd="0" destOrd="0" presId="urn:microsoft.com/office/officeart/2005/8/layout/vList5"/>
    <dgm:cxn modelId="{95195528-2D2B-4B33-B462-244DF48C70CA}" type="presOf" srcId="{705DD77B-AAC0-4A9E-9B15-B190778377BB}" destId="{994A1B3D-A49A-4080-B616-CF45BEE878DE}" srcOrd="0" destOrd="0" presId="urn:microsoft.com/office/officeart/2005/8/layout/vList5"/>
    <dgm:cxn modelId="{2B7C9C29-4AB4-41C4-A430-0224B2E37D90}" type="presOf" srcId="{FBDCA3BE-19A5-4D2C-9EBC-AEE81ACD62B1}" destId="{86130AC2-0A2D-4DA4-ABE5-DFDB3658EE9C}" srcOrd="0" destOrd="2" presId="urn:microsoft.com/office/officeart/2005/8/layout/vList5"/>
    <dgm:cxn modelId="{2E2FA13F-A077-4240-BD87-53E1706BADE4}" srcId="{1D6B1BD0-DC2F-46EC-B1D3-6D94B419BC40}" destId="{A0085E64-3A18-4A03-9AE3-2E40D4E19017}" srcOrd="1" destOrd="0" parTransId="{DC0B166B-A7BD-4187-928B-57A493090343}" sibTransId="{28BDF004-0B6D-4023-9625-FA36DBEE4780}"/>
    <dgm:cxn modelId="{7E89FF49-CEB4-41BA-8B3A-AC4EA0A0005E}" srcId="{1D6B1BD0-DC2F-46EC-B1D3-6D94B419BC40}" destId="{6329AEDD-AE9F-46D4-8DB2-CB6AD9FFC8FC}" srcOrd="0" destOrd="0" parTransId="{440E95C0-F82F-4440-A526-7110DD800D51}" sibTransId="{B9A9FF67-DB98-4A3D-AA26-B0283FC61175}"/>
    <dgm:cxn modelId="{208AC353-5BDD-4937-8FB6-9C9140473ABC}" srcId="{CA3C9506-3FE4-47CF-A61C-DD2A586E3EA7}" destId="{705DD77B-AAC0-4A9E-9B15-B190778377BB}" srcOrd="0" destOrd="0" parTransId="{F2D79BA3-8B6A-413B-87AA-2D3E4C630140}" sibTransId="{3519DFDD-541F-4FD7-A216-5A62DC590A91}"/>
    <dgm:cxn modelId="{F85F3E60-F96F-48DB-83B4-0392C01F71F8}" srcId="{6329AEDD-AE9F-46D4-8DB2-CB6AD9FFC8FC}" destId="{98A72F90-C7B0-4A0A-BB27-2DEFFA24ECAB}" srcOrd="0" destOrd="0" parTransId="{6712314C-F4F1-458D-A21F-2DCED6D74569}" sibTransId="{784BD19B-3693-4BB5-A745-05F77FFAEDB1}"/>
    <dgm:cxn modelId="{34D7B866-B6A5-49CA-AE2F-87FDD2BD05F7}" type="presOf" srcId="{1D6B1BD0-DC2F-46EC-B1D3-6D94B419BC40}" destId="{45047091-AAE3-4CD1-A3F9-79702805C762}" srcOrd="0" destOrd="0" presId="urn:microsoft.com/office/officeart/2005/8/layout/vList5"/>
    <dgm:cxn modelId="{440DE76D-5D29-4368-A34D-1312BD3ED6C6}" type="presOf" srcId="{A0085E64-3A18-4A03-9AE3-2E40D4E19017}" destId="{4BB13E14-626E-486D-BB73-44FF0FACB80B}" srcOrd="0" destOrd="0" presId="urn:microsoft.com/office/officeart/2005/8/layout/vList5"/>
    <dgm:cxn modelId="{7E992493-F6CF-4120-954D-97C42DE7AAEC}" type="presOf" srcId="{7772B4C1-F91A-4A28-B546-1F0BAD64917C}" destId="{DD59E332-B2E7-4094-93CD-902B33DF3398}" srcOrd="0" destOrd="0" presId="urn:microsoft.com/office/officeart/2005/8/layout/vList5"/>
    <dgm:cxn modelId="{FA60F1A9-C12F-4264-8EA1-0BF4A2BAF402}" type="presOf" srcId="{5EB03038-52F6-4AE5-A120-E6707D899143}" destId="{86130AC2-0A2D-4DA4-ABE5-DFDB3658EE9C}" srcOrd="0" destOrd="1" presId="urn:microsoft.com/office/officeart/2005/8/layout/vList5"/>
    <dgm:cxn modelId="{454B8DBC-3285-4F61-8A81-625840F27E19}" srcId="{1D6B1BD0-DC2F-46EC-B1D3-6D94B419BC40}" destId="{CA3C9506-3FE4-47CF-A61C-DD2A586E3EA7}" srcOrd="2" destOrd="0" parTransId="{2C78B70F-9016-4ED8-BE70-C60EB9F249D7}" sibTransId="{879D147F-3B25-4EEB-B1F7-16992FEF6532}"/>
    <dgm:cxn modelId="{B5B374C0-EEBB-422D-850A-B7C226273101}" srcId="{A0085E64-3A18-4A03-9AE3-2E40D4E19017}" destId="{7772B4C1-F91A-4A28-B546-1F0BAD64917C}" srcOrd="0" destOrd="0" parTransId="{A2CB3458-3577-4923-9F52-878D2F45ABE6}" sibTransId="{848226B7-D144-4F80-83E7-1917BAD71159}"/>
    <dgm:cxn modelId="{110B34E0-547B-4C6E-8D53-7C8763D3E83E}" type="presOf" srcId="{98A72F90-C7B0-4A0A-BB27-2DEFFA24ECAB}" destId="{86130AC2-0A2D-4DA4-ABE5-DFDB3658EE9C}" srcOrd="0" destOrd="0" presId="urn:microsoft.com/office/officeart/2005/8/layout/vList5"/>
    <dgm:cxn modelId="{92A3DEF9-1D56-4E6C-B79C-7B3D35B5F327}" srcId="{6329AEDD-AE9F-46D4-8DB2-CB6AD9FFC8FC}" destId="{5EB03038-52F6-4AE5-A120-E6707D899143}" srcOrd="1" destOrd="0" parTransId="{C5B08096-CC36-4464-9568-545157710B55}" sibTransId="{349006BE-426D-444D-8525-2CCBE0931A0F}"/>
    <dgm:cxn modelId="{6C8D5AFD-9D0C-4B18-B9F8-C5B5D03CA619}" type="presOf" srcId="{6329AEDD-AE9F-46D4-8DB2-CB6AD9FFC8FC}" destId="{2A9DE3BC-17D4-4365-BCCB-3A6F670EC502}" srcOrd="0" destOrd="0" presId="urn:microsoft.com/office/officeart/2005/8/layout/vList5"/>
    <dgm:cxn modelId="{37DE751F-F127-4626-B904-3D90AAD18EB6}" type="presParOf" srcId="{45047091-AAE3-4CD1-A3F9-79702805C762}" destId="{516C18F6-1D5D-46C0-8C47-86FA277179A5}" srcOrd="0" destOrd="0" presId="urn:microsoft.com/office/officeart/2005/8/layout/vList5"/>
    <dgm:cxn modelId="{4960999C-C058-4F66-8092-3BD9318DD20A}" type="presParOf" srcId="{516C18F6-1D5D-46C0-8C47-86FA277179A5}" destId="{2A9DE3BC-17D4-4365-BCCB-3A6F670EC502}" srcOrd="0" destOrd="0" presId="urn:microsoft.com/office/officeart/2005/8/layout/vList5"/>
    <dgm:cxn modelId="{D87E9380-EBB7-4B15-ABA4-92C8F7815CDA}" type="presParOf" srcId="{516C18F6-1D5D-46C0-8C47-86FA277179A5}" destId="{86130AC2-0A2D-4DA4-ABE5-DFDB3658EE9C}" srcOrd="1" destOrd="0" presId="urn:microsoft.com/office/officeart/2005/8/layout/vList5"/>
    <dgm:cxn modelId="{4EC6B956-0DCB-4CCB-B72B-51D9C76E045A}" type="presParOf" srcId="{45047091-AAE3-4CD1-A3F9-79702805C762}" destId="{B6B7A108-C000-45A1-8529-41138A31CF2D}" srcOrd="1" destOrd="0" presId="urn:microsoft.com/office/officeart/2005/8/layout/vList5"/>
    <dgm:cxn modelId="{A2CE1A7A-6A04-40A3-8FC0-2A615265C89B}" type="presParOf" srcId="{45047091-AAE3-4CD1-A3F9-79702805C762}" destId="{0C3FF934-58E4-4028-ADEE-89EDD3F1EA52}" srcOrd="2" destOrd="0" presId="urn:microsoft.com/office/officeart/2005/8/layout/vList5"/>
    <dgm:cxn modelId="{4D0EDF9B-F8D1-4D57-B5AC-7A3AB332F790}" type="presParOf" srcId="{0C3FF934-58E4-4028-ADEE-89EDD3F1EA52}" destId="{4BB13E14-626E-486D-BB73-44FF0FACB80B}" srcOrd="0" destOrd="0" presId="urn:microsoft.com/office/officeart/2005/8/layout/vList5"/>
    <dgm:cxn modelId="{46FF74B0-2F07-48E2-93C0-A741F5D90CDE}" type="presParOf" srcId="{0C3FF934-58E4-4028-ADEE-89EDD3F1EA52}" destId="{DD59E332-B2E7-4094-93CD-902B33DF3398}" srcOrd="1" destOrd="0" presId="urn:microsoft.com/office/officeart/2005/8/layout/vList5"/>
    <dgm:cxn modelId="{64AFA939-E716-44CA-AB55-97B9A87CA583}" type="presParOf" srcId="{45047091-AAE3-4CD1-A3F9-79702805C762}" destId="{996A8736-8C09-4F99-83D6-15D5DAAD213B}" srcOrd="3" destOrd="0" presId="urn:microsoft.com/office/officeart/2005/8/layout/vList5"/>
    <dgm:cxn modelId="{E78AC4FD-9F27-4DFD-BDDF-77115634777C}" type="presParOf" srcId="{45047091-AAE3-4CD1-A3F9-79702805C762}" destId="{9C95CD3C-4FF7-4DF3-A099-F0A48A87D7DD}" srcOrd="4" destOrd="0" presId="urn:microsoft.com/office/officeart/2005/8/layout/vList5"/>
    <dgm:cxn modelId="{794F670B-7725-4F70-9D2E-AF1362B15C93}" type="presParOf" srcId="{9C95CD3C-4FF7-4DF3-A099-F0A48A87D7DD}" destId="{53B5C292-667A-4A6C-A0B8-ED777962A049}" srcOrd="0" destOrd="0" presId="urn:microsoft.com/office/officeart/2005/8/layout/vList5"/>
    <dgm:cxn modelId="{8E844FF8-2825-47A6-B128-197D7B89175E}" type="presParOf" srcId="{9C95CD3C-4FF7-4DF3-A099-F0A48A87D7DD}" destId="{994A1B3D-A49A-4080-B616-CF45BEE878D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A9318-6E80-4564-8380-A0AE202D78B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FFF5319-0041-40BB-8034-2A74BC9FB17F}">
      <dgm:prSet phldrT="[Text]"/>
      <dgm:spPr>
        <a:solidFill>
          <a:srgbClr val="A50021"/>
        </a:solidFill>
        <a:ln>
          <a:solidFill>
            <a:srgbClr val="C00000"/>
          </a:solidFill>
        </a:ln>
      </dgm:spPr>
      <dgm:t>
        <a:bodyPr/>
        <a:lstStyle/>
        <a:p>
          <a:pPr marL="1203325" indent="-1203325"/>
          <a:r>
            <a:rPr lang="en-US" b="1" dirty="0">
              <a:latin typeface="Calibri" panose="020F0502020204030204" pitchFamily="34" charset="0"/>
              <a:cs typeface="Calibri" panose="020F0502020204030204" pitchFamily="34" charset="0"/>
            </a:rPr>
            <a:t>Pre-hire: </a:t>
          </a:r>
          <a:r>
            <a:rPr lang="en-US" dirty="0">
              <a:latin typeface="Calibri" panose="020F0502020204030204" pitchFamily="34" charset="0"/>
              <a:cs typeface="Calibri" panose="020F0502020204030204" pitchFamily="34" charset="0"/>
            </a:rPr>
            <a:t>Clarification of financial and billing arrangements</a:t>
          </a:r>
        </a:p>
      </dgm:t>
    </dgm:pt>
    <dgm:pt modelId="{03537935-AF46-4243-BAF7-EEB47274ED3D}" type="parTrans" cxnId="{267949B4-19BF-4E3D-9BFC-3727D99B622C}">
      <dgm:prSet/>
      <dgm:spPr/>
      <dgm:t>
        <a:bodyPr/>
        <a:lstStyle/>
        <a:p>
          <a:endParaRPr lang="en-US"/>
        </a:p>
      </dgm:t>
    </dgm:pt>
    <dgm:pt modelId="{1D8D8F3C-60D2-4C3A-B994-0B46085F931A}" type="sibTrans" cxnId="{267949B4-19BF-4E3D-9BFC-3727D99B622C}">
      <dgm:prSet/>
      <dgm:spPr>
        <a:solidFill>
          <a:srgbClr val="879637">
            <a:alpha val="89804"/>
          </a:srgbClr>
        </a:solidFill>
      </dgm:spPr>
      <dgm:t>
        <a:bodyPr/>
        <a:lstStyle/>
        <a:p>
          <a:endParaRPr lang="en-US"/>
        </a:p>
      </dgm:t>
    </dgm:pt>
    <dgm:pt modelId="{21C895B4-E182-44D7-B999-83BA314D65A2}">
      <dgm:prSet phldrT="[Text]"/>
      <dgm:spPr>
        <a:solidFill>
          <a:srgbClr val="004250"/>
        </a:solidFill>
        <a:ln>
          <a:solidFill>
            <a:srgbClr val="004250"/>
          </a:solidFill>
        </a:ln>
      </dgm:spPr>
      <dgm:t>
        <a:bodyPr/>
        <a:lstStyle/>
        <a:p>
          <a:pPr marL="2001838" indent="-2001838"/>
          <a:r>
            <a:rPr lang="en-US" b="1" dirty="0">
              <a:latin typeface="Calibri" panose="020F0502020204030204" pitchFamily="34" charset="0"/>
              <a:cs typeface="Calibri" panose="020F0502020204030204" pitchFamily="34" charset="0"/>
            </a:rPr>
            <a:t>Hiring Process: </a:t>
          </a:r>
          <a:r>
            <a:rPr lang="en-US" dirty="0">
              <a:latin typeface="Calibri" panose="020F0502020204030204" pitchFamily="34" charset="0"/>
              <a:ea typeface="ＭＳ Ｐゴシック" pitchFamily="34" charset="-128"/>
              <a:cs typeface="Calibri" panose="020F0502020204030204" pitchFamily="34" charset="0"/>
            </a:rPr>
            <a:t>Credentialing and preparation for billing</a:t>
          </a:r>
          <a:endParaRPr lang="en-US" dirty="0">
            <a:latin typeface="Calibri" panose="020F0502020204030204" pitchFamily="34" charset="0"/>
            <a:cs typeface="Calibri" panose="020F0502020204030204" pitchFamily="34" charset="0"/>
          </a:endParaRPr>
        </a:p>
      </dgm:t>
    </dgm:pt>
    <dgm:pt modelId="{ACF94661-C825-4007-A403-91DE2CC5CB3D}" type="parTrans" cxnId="{993E80A9-F1EB-4D92-B8DF-AF64A78233BA}">
      <dgm:prSet/>
      <dgm:spPr/>
      <dgm:t>
        <a:bodyPr/>
        <a:lstStyle/>
        <a:p>
          <a:endParaRPr lang="en-US"/>
        </a:p>
      </dgm:t>
    </dgm:pt>
    <dgm:pt modelId="{1AF30A02-72EF-47F0-B911-5F48291CECDC}" type="sibTrans" cxnId="{993E80A9-F1EB-4D92-B8DF-AF64A78233BA}">
      <dgm:prSet/>
      <dgm:spPr>
        <a:solidFill>
          <a:srgbClr val="879637">
            <a:alpha val="89804"/>
          </a:srgbClr>
        </a:solidFill>
      </dgm:spPr>
      <dgm:t>
        <a:bodyPr/>
        <a:lstStyle/>
        <a:p>
          <a:endParaRPr lang="en-US"/>
        </a:p>
      </dgm:t>
    </dgm:pt>
    <dgm:pt modelId="{BE89D4C3-7185-4BAA-A07B-B2241DF9157B}">
      <dgm:prSet phldrT="[Text]"/>
      <dgm:spPr>
        <a:solidFill>
          <a:srgbClr val="675C53"/>
        </a:solidFill>
        <a:ln w="0">
          <a:solidFill>
            <a:srgbClr val="004250"/>
          </a:solidFill>
        </a:ln>
      </dgm:spPr>
      <dgm:t>
        <a:bodyPr/>
        <a:lstStyle/>
        <a:p>
          <a:pPr marL="1597025" indent="-1597025"/>
          <a:r>
            <a:rPr lang="en-US" b="1" dirty="0">
              <a:latin typeface="Calibri" panose="020F0502020204030204" pitchFamily="34" charset="0"/>
              <a:cs typeface="Calibri" panose="020F0502020204030204" pitchFamily="34" charset="0"/>
            </a:rPr>
            <a:t>BHC Starts: </a:t>
          </a:r>
          <a:r>
            <a:rPr lang="en-US" dirty="0">
              <a:latin typeface="Calibri" panose="020F0502020204030204" pitchFamily="34" charset="0"/>
              <a:cs typeface="Calibri" panose="020F0502020204030204" pitchFamily="34" charset="0"/>
            </a:rPr>
            <a:t>Orientation of behavioral health provider and preparation for billing</a:t>
          </a:r>
        </a:p>
      </dgm:t>
    </dgm:pt>
    <dgm:pt modelId="{2EC90E72-3ADD-4D6A-ACDF-4945D7E73FC8}" type="parTrans" cxnId="{91CB29E0-D17C-4CB4-90B7-919EC50A83ED}">
      <dgm:prSet/>
      <dgm:spPr/>
      <dgm:t>
        <a:bodyPr/>
        <a:lstStyle/>
        <a:p>
          <a:endParaRPr lang="en-US"/>
        </a:p>
      </dgm:t>
    </dgm:pt>
    <dgm:pt modelId="{719C3253-1740-4287-9608-D793F869F917}" type="sibTrans" cxnId="{91CB29E0-D17C-4CB4-90B7-919EC50A83ED}">
      <dgm:prSet/>
      <dgm:spPr>
        <a:solidFill>
          <a:srgbClr val="879637">
            <a:alpha val="89804"/>
          </a:srgbClr>
        </a:solidFill>
      </dgm:spPr>
      <dgm:t>
        <a:bodyPr/>
        <a:lstStyle/>
        <a:p>
          <a:endParaRPr lang="en-US"/>
        </a:p>
      </dgm:t>
    </dgm:pt>
    <dgm:pt modelId="{579CEF59-0506-4520-A5D8-94711C64191D}">
      <dgm:prSet phldrT="[Text]"/>
      <dgm:spPr>
        <a:solidFill>
          <a:srgbClr val="D55C19"/>
        </a:solidFill>
        <a:ln w="0">
          <a:solidFill>
            <a:srgbClr val="004250"/>
          </a:solidFill>
        </a:ln>
      </dgm:spPr>
      <dgm:t>
        <a:bodyPr/>
        <a:lstStyle/>
        <a:p>
          <a:pPr marL="2511425" indent="-2511425"/>
          <a:r>
            <a:rPr lang="en-US" b="1" dirty="0">
              <a:latin typeface="Calibri" panose="020F0502020204030204" pitchFamily="34" charset="0"/>
              <a:cs typeface="Calibri" panose="020F0502020204030204" pitchFamily="34" charset="0"/>
            </a:rPr>
            <a:t>Ongoing Support :  </a:t>
          </a:r>
          <a:r>
            <a:rPr lang="en-US" dirty="0">
              <a:latin typeface="Calibri" panose="020F0502020204030204" pitchFamily="34" charset="0"/>
              <a:ea typeface="ＭＳ Ｐゴシック" pitchFamily="34" charset="-128"/>
              <a:cs typeface="Calibri" panose="020F0502020204030204" pitchFamily="34" charset="0"/>
            </a:rPr>
            <a:t>Monitoring reimbursement and continuous improvement</a:t>
          </a:r>
          <a:endParaRPr lang="en-US" dirty="0">
            <a:latin typeface="Calibri" panose="020F0502020204030204" pitchFamily="34" charset="0"/>
            <a:cs typeface="Calibri" panose="020F0502020204030204" pitchFamily="34" charset="0"/>
          </a:endParaRPr>
        </a:p>
      </dgm:t>
    </dgm:pt>
    <dgm:pt modelId="{E292D0B8-43D3-42E6-B259-3CF8095E7A6F}" type="parTrans" cxnId="{BD67B5D3-6CFC-4399-A7D7-253878A32C92}">
      <dgm:prSet/>
      <dgm:spPr/>
      <dgm:t>
        <a:bodyPr/>
        <a:lstStyle/>
        <a:p>
          <a:endParaRPr lang="en-US"/>
        </a:p>
      </dgm:t>
    </dgm:pt>
    <dgm:pt modelId="{6F9F7356-AC67-4083-B78B-EE09D9254809}" type="sibTrans" cxnId="{BD67B5D3-6CFC-4399-A7D7-253878A32C92}">
      <dgm:prSet/>
      <dgm:spPr/>
      <dgm:t>
        <a:bodyPr/>
        <a:lstStyle/>
        <a:p>
          <a:endParaRPr lang="en-US"/>
        </a:p>
      </dgm:t>
    </dgm:pt>
    <dgm:pt modelId="{8CD2700E-60A1-44D4-903F-329B4EB8E132}" type="pres">
      <dgm:prSet presAssocID="{5F2A9318-6E80-4564-8380-A0AE202D78BC}" presName="outerComposite" presStyleCnt="0">
        <dgm:presLayoutVars>
          <dgm:chMax val="5"/>
          <dgm:dir/>
          <dgm:resizeHandles val="exact"/>
        </dgm:presLayoutVars>
      </dgm:prSet>
      <dgm:spPr/>
    </dgm:pt>
    <dgm:pt modelId="{CA487BF2-D003-45FC-BC68-1D30B4D548EA}" type="pres">
      <dgm:prSet presAssocID="{5F2A9318-6E80-4564-8380-A0AE202D78BC}" presName="dummyMaxCanvas" presStyleCnt="0">
        <dgm:presLayoutVars/>
      </dgm:prSet>
      <dgm:spPr/>
    </dgm:pt>
    <dgm:pt modelId="{866B2A32-4CE1-42B8-A3C1-7944DAC1EBC0}" type="pres">
      <dgm:prSet presAssocID="{5F2A9318-6E80-4564-8380-A0AE202D78BC}" presName="FourNodes_1" presStyleLbl="node1" presStyleIdx="0" presStyleCnt="4">
        <dgm:presLayoutVars>
          <dgm:bulletEnabled val="1"/>
        </dgm:presLayoutVars>
      </dgm:prSet>
      <dgm:spPr/>
    </dgm:pt>
    <dgm:pt modelId="{56C9EB4B-AC41-4EC0-B261-96DE4756580C}" type="pres">
      <dgm:prSet presAssocID="{5F2A9318-6E80-4564-8380-A0AE202D78BC}" presName="FourNodes_2" presStyleLbl="node1" presStyleIdx="1" presStyleCnt="4">
        <dgm:presLayoutVars>
          <dgm:bulletEnabled val="1"/>
        </dgm:presLayoutVars>
      </dgm:prSet>
      <dgm:spPr/>
    </dgm:pt>
    <dgm:pt modelId="{39B20A80-01DA-4C32-BD28-C8F8572E3467}" type="pres">
      <dgm:prSet presAssocID="{5F2A9318-6E80-4564-8380-A0AE202D78BC}" presName="FourNodes_3" presStyleLbl="node1" presStyleIdx="2" presStyleCnt="4">
        <dgm:presLayoutVars>
          <dgm:bulletEnabled val="1"/>
        </dgm:presLayoutVars>
      </dgm:prSet>
      <dgm:spPr/>
    </dgm:pt>
    <dgm:pt modelId="{147156AC-26A0-4134-80B2-C2713438999F}" type="pres">
      <dgm:prSet presAssocID="{5F2A9318-6E80-4564-8380-A0AE202D78BC}" presName="FourNodes_4" presStyleLbl="node1" presStyleIdx="3" presStyleCnt="4">
        <dgm:presLayoutVars>
          <dgm:bulletEnabled val="1"/>
        </dgm:presLayoutVars>
      </dgm:prSet>
      <dgm:spPr/>
    </dgm:pt>
    <dgm:pt modelId="{92771264-51AF-4C4E-BF77-6A95E68CF3D8}" type="pres">
      <dgm:prSet presAssocID="{5F2A9318-6E80-4564-8380-A0AE202D78BC}" presName="FourConn_1-2" presStyleLbl="fgAccFollowNode1" presStyleIdx="0" presStyleCnt="3">
        <dgm:presLayoutVars>
          <dgm:bulletEnabled val="1"/>
        </dgm:presLayoutVars>
      </dgm:prSet>
      <dgm:spPr/>
    </dgm:pt>
    <dgm:pt modelId="{48D0D18B-F6F7-46EE-BAC4-AC8E0796F0E3}" type="pres">
      <dgm:prSet presAssocID="{5F2A9318-6E80-4564-8380-A0AE202D78BC}" presName="FourConn_2-3" presStyleLbl="fgAccFollowNode1" presStyleIdx="1" presStyleCnt="3">
        <dgm:presLayoutVars>
          <dgm:bulletEnabled val="1"/>
        </dgm:presLayoutVars>
      </dgm:prSet>
      <dgm:spPr/>
    </dgm:pt>
    <dgm:pt modelId="{514994C0-9541-45ED-B3E8-1476339D6A04}" type="pres">
      <dgm:prSet presAssocID="{5F2A9318-6E80-4564-8380-A0AE202D78BC}" presName="FourConn_3-4" presStyleLbl="fgAccFollowNode1" presStyleIdx="2" presStyleCnt="3">
        <dgm:presLayoutVars>
          <dgm:bulletEnabled val="1"/>
        </dgm:presLayoutVars>
      </dgm:prSet>
      <dgm:spPr/>
    </dgm:pt>
    <dgm:pt modelId="{2A19D8B6-B4A7-41E1-987E-49190F0C38C3}" type="pres">
      <dgm:prSet presAssocID="{5F2A9318-6E80-4564-8380-A0AE202D78BC}" presName="FourNodes_1_text" presStyleLbl="node1" presStyleIdx="3" presStyleCnt="4">
        <dgm:presLayoutVars>
          <dgm:bulletEnabled val="1"/>
        </dgm:presLayoutVars>
      </dgm:prSet>
      <dgm:spPr/>
    </dgm:pt>
    <dgm:pt modelId="{1508C83A-0616-444A-A447-D1532742F008}" type="pres">
      <dgm:prSet presAssocID="{5F2A9318-6E80-4564-8380-A0AE202D78BC}" presName="FourNodes_2_text" presStyleLbl="node1" presStyleIdx="3" presStyleCnt="4">
        <dgm:presLayoutVars>
          <dgm:bulletEnabled val="1"/>
        </dgm:presLayoutVars>
      </dgm:prSet>
      <dgm:spPr/>
    </dgm:pt>
    <dgm:pt modelId="{016211BF-4F6F-4C6B-B26D-638E7F22A673}" type="pres">
      <dgm:prSet presAssocID="{5F2A9318-6E80-4564-8380-A0AE202D78BC}" presName="FourNodes_3_text" presStyleLbl="node1" presStyleIdx="3" presStyleCnt="4">
        <dgm:presLayoutVars>
          <dgm:bulletEnabled val="1"/>
        </dgm:presLayoutVars>
      </dgm:prSet>
      <dgm:spPr/>
    </dgm:pt>
    <dgm:pt modelId="{33FA8E69-AB85-4C1C-9D0E-CD733BC59FBA}" type="pres">
      <dgm:prSet presAssocID="{5F2A9318-6E80-4564-8380-A0AE202D78BC}" presName="FourNodes_4_text" presStyleLbl="node1" presStyleIdx="3" presStyleCnt="4">
        <dgm:presLayoutVars>
          <dgm:bulletEnabled val="1"/>
        </dgm:presLayoutVars>
      </dgm:prSet>
      <dgm:spPr/>
    </dgm:pt>
  </dgm:ptLst>
  <dgm:cxnLst>
    <dgm:cxn modelId="{B300B02A-12FF-48CE-84C7-82B4B98E31EF}" type="presOf" srcId="{579CEF59-0506-4520-A5D8-94711C64191D}" destId="{33FA8E69-AB85-4C1C-9D0E-CD733BC59FBA}" srcOrd="1" destOrd="0" presId="urn:microsoft.com/office/officeart/2005/8/layout/vProcess5"/>
    <dgm:cxn modelId="{8E792338-5017-45C0-979E-1CF3A08712E2}" type="presOf" srcId="{579CEF59-0506-4520-A5D8-94711C64191D}" destId="{147156AC-26A0-4134-80B2-C2713438999F}" srcOrd="0" destOrd="0" presId="urn:microsoft.com/office/officeart/2005/8/layout/vProcess5"/>
    <dgm:cxn modelId="{4E696B38-4FD7-4C8E-B408-F650B582C591}" type="presOf" srcId="{719C3253-1740-4287-9608-D793F869F917}" destId="{514994C0-9541-45ED-B3E8-1476339D6A04}" srcOrd="0" destOrd="0" presId="urn:microsoft.com/office/officeart/2005/8/layout/vProcess5"/>
    <dgm:cxn modelId="{EC0E1158-9712-477C-B311-2A18150F4BB6}" type="presOf" srcId="{BE89D4C3-7185-4BAA-A07B-B2241DF9157B}" destId="{39B20A80-01DA-4C32-BD28-C8F8572E3467}" srcOrd="0" destOrd="0" presId="urn:microsoft.com/office/officeart/2005/8/layout/vProcess5"/>
    <dgm:cxn modelId="{679F5263-9421-4E10-95A6-E1D61994A4D5}" type="presOf" srcId="{1AF30A02-72EF-47F0-B911-5F48291CECDC}" destId="{48D0D18B-F6F7-46EE-BAC4-AC8E0796F0E3}" srcOrd="0" destOrd="0" presId="urn:microsoft.com/office/officeart/2005/8/layout/vProcess5"/>
    <dgm:cxn modelId="{1266406F-8B28-43C5-8ADC-6AF9E94485E7}" type="presOf" srcId="{0FFF5319-0041-40BB-8034-2A74BC9FB17F}" destId="{866B2A32-4CE1-42B8-A3C1-7944DAC1EBC0}" srcOrd="0" destOrd="0" presId="urn:microsoft.com/office/officeart/2005/8/layout/vProcess5"/>
    <dgm:cxn modelId="{2055FD80-CC95-4B0D-8219-F687F3B818E8}" type="presOf" srcId="{21C895B4-E182-44D7-B999-83BA314D65A2}" destId="{1508C83A-0616-444A-A447-D1532742F008}" srcOrd="1" destOrd="0" presId="urn:microsoft.com/office/officeart/2005/8/layout/vProcess5"/>
    <dgm:cxn modelId="{1E89EE83-96D7-42AF-869C-182605FEBB86}" type="presOf" srcId="{21C895B4-E182-44D7-B999-83BA314D65A2}" destId="{56C9EB4B-AC41-4EC0-B261-96DE4756580C}" srcOrd="0" destOrd="0" presId="urn:microsoft.com/office/officeart/2005/8/layout/vProcess5"/>
    <dgm:cxn modelId="{0D9E9389-1611-41D8-9F4E-FDF0B76E5A04}" type="presOf" srcId="{1D8D8F3C-60D2-4C3A-B994-0B46085F931A}" destId="{92771264-51AF-4C4E-BF77-6A95E68CF3D8}" srcOrd="0" destOrd="0" presId="urn:microsoft.com/office/officeart/2005/8/layout/vProcess5"/>
    <dgm:cxn modelId="{5FF0EF9A-6550-4866-BD5D-E078FC4226AF}" type="presOf" srcId="{5F2A9318-6E80-4564-8380-A0AE202D78BC}" destId="{8CD2700E-60A1-44D4-903F-329B4EB8E132}" srcOrd="0" destOrd="0" presId="urn:microsoft.com/office/officeart/2005/8/layout/vProcess5"/>
    <dgm:cxn modelId="{993E80A9-F1EB-4D92-B8DF-AF64A78233BA}" srcId="{5F2A9318-6E80-4564-8380-A0AE202D78BC}" destId="{21C895B4-E182-44D7-B999-83BA314D65A2}" srcOrd="1" destOrd="0" parTransId="{ACF94661-C825-4007-A403-91DE2CC5CB3D}" sibTransId="{1AF30A02-72EF-47F0-B911-5F48291CECDC}"/>
    <dgm:cxn modelId="{267949B4-19BF-4E3D-9BFC-3727D99B622C}" srcId="{5F2A9318-6E80-4564-8380-A0AE202D78BC}" destId="{0FFF5319-0041-40BB-8034-2A74BC9FB17F}" srcOrd="0" destOrd="0" parTransId="{03537935-AF46-4243-BAF7-EEB47274ED3D}" sibTransId="{1D8D8F3C-60D2-4C3A-B994-0B46085F931A}"/>
    <dgm:cxn modelId="{08B13CC6-A7A3-4219-9CB8-624956B573EF}" type="presOf" srcId="{BE89D4C3-7185-4BAA-A07B-B2241DF9157B}" destId="{016211BF-4F6F-4C6B-B26D-638E7F22A673}" srcOrd="1" destOrd="0" presId="urn:microsoft.com/office/officeart/2005/8/layout/vProcess5"/>
    <dgm:cxn modelId="{4A8BD4C6-730A-46FE-91C0-3F448CBF796D}" type="presOf" srcId="{0FFF5319-0041-40BB-8034-2A74BC9FB17F}" destId="{2A19D8B6-B4A7-41E1-987E-49190F0C38C3}" srcOrd="1" destOrd="0" presId="urn:microsoft.com/office/officeart/2005/8/layout/vProcess5"/>
    <dgm:cxn modelId="{BD67B5D3-6CFC-4399-A7D7-253878A32C92}" srcId="{5F2A9318-6E80-4564-8380-A0AE202D78BC}" destId="{579CEF59-0506-4520-A5D8-94711C64191D}" srcOrd="3" destOrd="0" parTransId="{E292D0B8-43D3-42E6-B259-3CF8095E7A6F}" sibTransId="{6F9F7356-AC67-4083-B78B-EE09D9254809}"/>
    <dgm:cxn modelId="{91CB29E0-D17C-4CB4-90B7-919EC50A83ED}" srcId="{5F2A9318-6E80-4564-8380-A0AE202D78BC}" destId="{BE89D4C3-7185-4BAA-A07B-B2241DF9157B}" srcOrd="2" destOrd="0" parTransId="{2EC90E72-3ADD-4D6A-ACDF-4945D7E73FC8}" sibTransId="{719C3253-1740-4287-9608-D793F869F917}"/>
    <dgm:cxn modelId="{37A0EE91-6CB8-4646-9477-12686947B13B}" type="presParOf" srcId="{8CD2700E-60A1-44D4-903F-329B4EB8E132}" destId="{CA487BF2-D003-45FC-BC68-1D30B4D548EA}" srcOrd="0" destOrd="0" presId="urn:microsoft.com/office/officeart/2005/8/layout/vProcess5"/>
    <dgm:cxn modelId="{66302235-4906-4058-8C15-514742F16183}" type="presParOf" srcId="{8CD2700E-60A1-44D4-903F-329B4EB8E132}" destId="{866B2A32-4CE1-42B8-A3C1-7944DAC1EBC0}" srcOrd="1" destOrd="0" presId="urn:microsoft.com/office/officeart/2005/8/layout/vProcess5"/>
    <dgm:cxn modelId="{8A0C0686-D885-44CA-8397-EF92647EB001}" type="presParOf" srcId="{8CD2700E-60A1-44D4-903F-329B4EB8E132}" destId="{56C9EB4B-AC41-4EC0-B261-96DE4756580C}" srcOrd="2" destOrd="0" presId="urn:microsoft.com/office/officeart/2005/8/layout/vProcess5"/>
    <dgm:cxn modelId="{8308714E-8529-4D73-98BC-A26EAD638BEE}" type="presParOf" srcId="{8CD2700E-60A1-44D4-903F-329B4EB8E132}" destId="{39B20A80-01DA-4C32-BD28-C8F8572E3467}" srcOrd="3" destOrd="0" presId="urn:microsoft.com/office/officeart/2005/8/layout/vProcess5"/>
    <dgm:cxn modelId="{C850DAFC-7787-4E1F-9480-E710D57E702D}" type="presParOf" srcId="{8CD2700E-60A1-44D4-903F-329B4EB8E132}" destId="{147156AC-26A0-4134-80B2-C2713438999F}" srcOrd="4" destOrd="0" presId="urn:microsoft.com/office/officeart/2005/8/layout/vProcess5"/>
    <dgm:cxn modelId="{710589B9-B34D-40D0-AF4E-4FB8D41BEF82}" type="presParOf" srcId="{8CD2700E-60A1-44D4-903F-329B4EB8E132}" destId="{92771264-51AF-4C4E-BF77-6A95E68CF3D8}" srcOrd="5" destOrd="0" presId="urn:microsoft.com/office/officeart/2005/8/layout/vProcess5"/>
    <dgm:cxn modelId="{6ACCB0F1-C9CF-46CD-BB03-362B94EDFD12}" type="presParOf" srcId="{8CD2700E-60A1-44D4-903F-329B4EB8E132}" destId="{48D0D18B-F6F7-46EE-BAC4-AC8E0796F0E3}" srcOrd="6" destOrd="0" presId="urn:microsoft.com/office/officeart/2005/8/layout/vProcess5"/>
    <dgm:cxn modelId="{74ACE520-908E-4058-B701-FD0BD5AA48DA}" type="presParOf" srcId="{8CD2700E-60A1-44D4-903F-329B4EB8E132}" destId="{514994C0-9541-45ED-B3E8-1476339D6A04}" srcOrd="7" destOrd="0" presId="urn:microsoft.com/office/officeart/2005/8/layout/vProcess5"/>
    <dgm:cxn modelId="{BF824D28-A655-48D3-BF44-86E2DD311F23}" type="presParOf" srcId="{8CD2700E-60A1-44D4-903F-329B4EB8E132}" destId="{2A19D8B6-B4A7-41E1-987E-49190F0C38C3}" srcOrd="8" destOrd="0" presId="urn:microsoft.com/office/officeart/2005/8/layout/vProcess5"/>
    <dgm:cxn modelId="{E8A2C489-0FC6-483D-8501-B7E96D53B7A2}" type="presParOf" srcId="{8CD2700E-60A1-44D4-903F-329B4EB8E132}" destId="{1508C83A-0616-444A-A447-D1532742F008}" srcOrd="9" destOrd="0" presId="urn:microsoft.com/office/officeart/2005/8/layout/vProcess5"/>
    <dgm:cxn modelId="{A379F3C9-C94D-46D2-AACD-113E05C4D5C2}" type="presParOf" srcId="{8CD2700E-60A1-44D4-903F-329B4EB8E132}" destId="{016211BF-4F6F-4C6B-B26D-638E7F22A673}" srcOrd="10" destOrd="0" presId="urn:microsoft.com/office/officeart/2005/8/layout/vProcess5"/>
    <dgm:cxn modelId="{F0ACBADA-7843-4B05-92F0-A355CE17195B}" type="presParOf" srcId="{8CD2700E-60A1-44D4-903F-329B4EB8E132}" destId="{33FA8E69-AB85-4C1C-9D0E-CD733BC59FB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30AC2-0A2D-4DA4-ABE5-DFDB3658EE9C}">
      <dsp:nvSpPr>
        <dsp:cNvPr id="0" name=""/>
        <dsp:cNvSpPr/>
      </dsp:nvSpPr>
      <dsp:spPr>
        <a:xfrm rot="5400000">
          <a:off x="5221152" y="-2041585"/>
          <a:ext cx="1060846" cy="5413248"/>
        </a:xfrm>
        <a:prstGeom prst="round2SameRect">
          <a:avLst/>
        </a:prstGeom>
        <a:solidFill>
          <a:srgbClr val="C00000">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Underlying physical illness or injury</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Biopsychosocial factor may be affecting medical treatment</a:t>
          </a:r>
        </a:p>
        <a:p>
          <a:pPr marL="171450" lvl="1" indent="-171450" algn="l" defTabSz="711200">
            <a:lnSpc>
              <a:spcPct val="90000"/>
            </a:lnSpc>
            <a:spcBef>
              <a:spcPct val="0"/>
            </a:spcBef>
            <a:spcAft>
              <a:spcPct val="15000"/>
            </a:spcAft>
            <a:buChar char="•"/>
          </a:pPr>
          <a:r>
            <a:rPr lang="en-US" sz="1600" kern="1200" dirty="0">
              <a:latin typeface="Calibri" panose="020F0502020204030204" pitchFamily="34" charset="0"/>
              <a:cs typeface="Calibri" panose="020F0502020204030204" pitchFamily="34" charset="0"/>
            </a:rPr>
            <a:t>Cognitive capacity for the approach</a:t>
          </a:r>
        </a:p>
      </dsp:txBody>
      <dsp:txXfrm rot="-5400000">
        <a:off x="3044951" y="186402"/>
        <a:ext cx="5361462" cy="957274"/>
      </dsp:txXfrm>
    </dsp:sp>
    <dsp:sp modelId="{2A9DE3BC-17D4-4365-BCCB-3A6F670EC502}">
      <dsp:nvSpPr>
        <dsp:cNvPr id="0" name=""/>
        <dsp:cNvSpPr/>
      </dsp:nvSpPr>
      <dsp:spPr>
        <a:xfrm>
          <a:off x="0" y="0"/>
          <a:ext cx="3044952" cy="1326058"/>
        </a:xfrm>
        <a:prstGeom prst="roundRect">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cs typeface="Calibri" panose="020F0502020204030204" pitchFamily="34" charset="0"/>
            </a:rPr>
            <a:t>Patient</a:t>
          </a:r>
        </a:p>
      </dsp:txBody>
      <dsp:txXfrm>
        <a:off x="64733" y="64733"/>
        <a:ext cx="2915486" cy="1196592"/>
      </dsp:txXfrm>
    </dsp:sp>
    <dsp:sp modelId="{DD59E332-B2E7-4094-93CD-902B33DF3398}">
      <dsp:nvSpPr>
        <dsp:cNvPr id="0" name=""/>
        <dsp:cNvSpPr/>
      </dsp:nvSpPr>
      <dsp:spPr>
        <a:xfrm rot="5400000">
          <a:off x="5221152" y="-649224"/>
          <a:ext cx="1060846" cy="5413248"/>
        </a:xfrm>
        <a:prstGeom prst="round2SameRect">
          <a:avLst/>
        </a:prstGeom>
        <a:solidFill>
          <a:srgbClr val="004250">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Documents need</a:t>
          </a:r>
        </a:p>
      </dsp:txBody>
      <dsp:txXfrm rot="-5400000">
        <a:off x="3044951" y="1578763"/>
        <a:ext cx="5361462" cy="957274"/>
      </dsp:txXfrm>
    </dsp:sp>
    <dsp:sp modelId="{4BB13E14-626E-486D-BB73-44FF0FACB80B}">
      <dsp:nvSpPr>
        <dsp:cNvPr id="0" name=""/>
        <dsp:cNvSpPr/>
      </dsp:nvSpPr>
      <dsp:spPr>
        <a:xfrm>
          <a:off x="0" y="1394370"/>
          <a:ext cx="3044952" cy="1326058"/>
        </a:xfrm>
        <a:prstGeom prst="roundRect">
          <a:avLst/>
        </a:prstGeom>
        <a:solidFill>
          <a:srgbClr val="0042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cs typeface="Calibri" panose="020F0502020204030204" pitchFamily="34" charset="0"/>
            </a:rPr>
            <a:t>Physician</a:t>
          </a:r>
        </a:p>
      </dsp:txBody>
      <dsp:txXfrm>
        <a:off x="64733" y="1459103"/>
        <a:ext cx="2915486" cy="1196592"/>
      </dsp:txXfrm>
    </dsp:sp>
    <dsp:sp modelId="{994A1B3D-A49A-4080-B616-CF45BEE878DE}">
      <dsp:nvSpPr>
        <dsp:cNvPr id="0" name=""/>
        <dsp:cNvSpPr/>
      </dsp:nvSpPr>
      <dsp:spPr>
        <a:xfrm rot="5400000">
          <a:off x="5221152" y="795596"/>
          <a:ext cx="1060846" cy="5413248"/>
        </a:xfrm>
        <a:prstGeom prst="round2SameRect">
          <a:avLst/>
        </a:prstGeom>
        <a:solidFill>
          <a:srgbClr val="675C53">
            <a:alpha val="25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cs typeface="Calibri" panose="020F0502020204030204" pitchFamily="34" charset="0"/>
            </a:rPr>
            <a:t>Does not duplicate other assessment</a:t>
          </a:r>
        </a:p>
      </dsp:txBody>
      <dsp:txXfrm rot="-5400000">
        <a:off x="3044951" y="3023583"/>
        <a:ext cx="5361462" cy="957274"/>
      </dsp:txXfrm>
    </dsp:sp>
    <dsp:sp modelId="{53B5C292-667A-4A6C-A0B8-ED777962A049}">
      <dsp:nvSpPr>
        <dsp:cNvPr id="0" name=""/>
        <dsp:cNvSpPr/>
      </dsp:nvSpPr>
      <dsp:spPr>
        <a:xfrm>
          <a:off x="0" y="2786732"/>
          <a:ext cx="3044952" cy="1326058"/>
        </a:xfrm>
        <a:prstGeom prst="roundRect">
          <a:avLst/>
        </a:prstGeom>
        <a:solidFill>
          <a:srgbClr val="675C5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cs typeface="Calibri" panose="020F0502020204030204" pitchFamily="34" charset="0"/>
            </a:rPr>
            <a:t>Assessment</a:t>
          </a:r>
        </a:p>
      </dsp:txBody>
      <dsp:txXfrm>
        <a:off x="64733" y="2851465"/>
        <a:ext cx="2915486" cy="1196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B2A32-4CE1-42B8-A3C1-7944DAC1EBC0}">
      <dsp:nvSpPr>
        <dsp:cNvPr id="0" name=""/>
        <dsp:cNvSpPr/>
      </dsp:nvSpPr>
      <dsp:spPr>
        <a:xfrm>
          <a:off x="0" y="0"/>
          <a:ext cx="6827520" cy="989076"/>
        </a:xfrm>
        <a:prstGeom prst="roundRect">
          <a:avLst>
            <a:gd name="adj" fmla="val 10000"/>
          </a:avLst>
        </a:prstGeom>
        <a:solidFill>
          <a:srgbClr val="A5002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203325" lvl="0" indent="-1203325" algn="l"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Pre-hire: </a:t>
          </a:r>
          <a:r>
            <a:rPr lang="en-US" sz="2000" kern="1200" dirty="0">
              <a:latin typeface="Calibri" panose="020F0502020204030204" pitchFamily="34" charset="0"/>
              <a:cs typeface="Calibri" panose="020F0502020204030204" pitchFamily="34" charset="0"/>
            </a:rPr>
            <a:t>Clarification of financial and billing arrangements</a:t>
          </a:r>
        </a:p>
      </dsp:txBody>
      <dsp:txXfrm>
        <a:off x="28969" y="28969"/>
        <a:ext cx="5676653" cy="931138"/>
      </dsp:txXfrm>
    </dsp:sp>
    <dsp:sp modelId="{56C9EB4B-AC41-4EC0-B261-96DE4756580C}">
      <dsp:nvSpPr>
        <dsp:cNvPr id="0" name=""/>
        <dsp:cNvSpPr/>
      </dsp:nvSpPr>
      <dsp:spPr>
        <a:xfrm>
          <a:off x="571804" y="1168908"/>
          <a:ext cx="6827520" cy="989076"/>
        </a:xfrm>
        <a:prstGeom prst="roundRect">
          <a:avLst>
            <a:gd name="adj" fmla="val 10000"/>
          </a:avLst>
        </a:prstGeom>
        <a:solidFill>
          <a:srgbClr val="004250"/>
        </a:solidFill>
        <a:ln w="25400" cap="flat" cmpd="sng" algn="ctr">
          <a:solidFill>
            <a:srgbClr val="004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001838" lvl="0" indent="-2001838" algn="l"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Hiring Process: </a:t>
          </a:r>
          <a:r>
            <a:rPr lang="en-US" sz="2000" kern="1200" dirty="0">
              <a:latin typeface="Calibri" panose="020F0502020204030204" pitchFamily="34" charset="0"/>
              <a:ea typeface="ＭＳ Ｐゴシック" pitchFamily="34" charset="-128"/>
              <a:cs typeface="Calibri" panose="020F0502020204030204" pitchFamily="34" charset="0"/>
            </a:rPr>
            <a:t>Credentialing and preparation for billing</a:t>
          </a:r>
          <a:endParaRPr lang="en-US" sz="2000" kern="1200" dirty="0">
            <a:latin typeface="Calibri" panose="020F0502020204030204" pitchFamily="34" charset="0"/>
            <a:cs typeface="Calibri" panose="020F0502020204030204" pitchFamily="34" charset="0"/>
          </a:endParaRPr>
        </a:p>
      </dsp:txBody>
      <dsp:txXfrm>
        <a:off x="600773" y="1197877"/>
        <a:ext cx="5554877" cy="931138"/>
      </dsp:txXfrm>
    </dsp:sp>
    <dsp:sp modelId="{39B20A80-01DA-4C32-BD28-C8F8572E3467}">
      <dsp:nvSpPr>
        <dsp:cNvPr id="0" name=""/>
        <dsp:cNvSpPr/>
      </dsp:nvSpPr>
      <dsp:spPr>
        <a:xfrm>
          <a:off x="1135075" y="2337816"/>
          <a:ext cx="6827520" cy="989076"/>
        </a:xfrm>
        <a:prstGeom prst="roundRect">
          <a:avLst>
            <a:gd name="adj" fmla="val 10000"/>
          </a:avLst>
        </a:prstGeom>
        <a:solidFill>
          <a:srgbClr val="675C53"/>
        </a:solidFill>
        <a:ln w="0" cap="flat" cmpd="sng" algn="ctr">
          <a:solidFill>
            <a:srgbClr val="004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1597025" lvl="0" indent="-1597025" algn="l"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BHC Starts: </a:t>
          </a:r>
          <a:r>
            <a:rPr lang="en-US" sz="2000" kern="1200" dirty="0">
              <a:latin typeface="Calibri" panose="020F0502020204030204" pitchFamily="34" charset="0"/>
              <a:cs typeface="Calibri" panose="020F0502020204030204" pitchFamily="34" charset="0"/>
            </a:rPr>
            <a:t>Orientation of behavioral health provider and preparation for billing</a:t>
          </a:r>
        </a:p>
      </dsp:txBody>
      <dsp:txXfrm>
        <a:off x="1164044" y="2366785"/>
        <a:ext cx="5563412" cy="931138"/>
      </dsp:txXfrm>
    </dsp:sp>
    <dsp:sp modelId="{147156AC-26A0-4134-80B2-C2713438999F}">
      <dsp:nvSpPr>
        <dsp:cNvPr id="0" name=""/>
        <dsp:cNvSpPr/>
      </dsp:nvSpPr>
      <dsp:spPr>
        <a:xfrm>
          <a:off x="1706879" y="3506724"/>
          <a:ext cx="6827520" cy="989076"/>
        </a:xfrm>
        <a:prstGeom prst="roundRect">
          <a:avLst>
            <a:gd name="adj" fmla="val 10000"/>
          </a:avLst>
        </a:prstGeom>
        <a:solidFill>
          <a:srgbClr val="D55C19"/>
        </a:solidFill>
        <a:ln w="0" cap="flat" cmpd="sng" algn="ctr">
          <a:solidFill>
            <a:srgbClr val="0042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511425" lvl="0" indent="-2511425" algn="l" defTabSz="889000">
            <a:lnSpc>
              <a:spcPct val="90000"/>
            </a:lnSpc>
            <a:spcBef>
              <a:spcPct val="0"/>
            </a:spcBef>
            <a:spcAft>
              <a:spcPct val="35000"/>
            </a:spcAft>
            <a:buNone/>
          </a:pPr>
          <a:r>
            <a:rPr lang="en-US" sz="2000" b="1" kern="1200" dirty="0">
              <a:latin typeface="Calibri" panose="020F0502020204030204" pitchFamily="34" charset="0"/>
              <a:cs typeface="Calibri" panose="020F0502020204030204" pitchFamily="34" charset="0"/>
            </a:rPr>
            <a:t>Ongoing Support :  </a:t>
          </a:r>
          <a:r>
            <a:rPr lang="en-US" sz="2000" kern="1200" dirty="0">
              <a:latin typeface="Calibri" panose="020F0502020204030204" pitchFamily="34" charset="0"/>
              <a:ea typeface="ＭＳ Ｐゴシック" pitchFamily="34" charset="-128"/>
              <a:cs typeface="Calibri" panose="020F0502020204030204" pitchFamily="34" charset="0"/>
            </a:rPr>
            <a:t>Monitoring reimbursement and continuous improvement</a:t>
          </a:r>
          <a:endParaRPr lang="en-US" sz="2000" kern="1200" dirty="0">
            <a:latin typeface="Calibri" panose="020F0502020204030204" pitchFamily="34" charset="0"/>
            <a:cs typeface="Calibri" panose="020F0502020204030204" pitchFamily="34" charset="0"/>
          </a:endParaRPr>
        </a:p>
      </dsp:txBody>
      <dsp:txXfrm>
        <a:off x="1735848" y="3535693"/>
        <a:ext cx="5554877" cy="931138"/>
      </dsp:txXfrm>
    </dsp:sp>
    <dsp:sp modelId="{92771264-51AF-4C4E-BF77-6A95E68CF3D8}">
      <dsp:nvSpPr>
        <dsp:cNvPr id="0" name=""/>
        <dsp:cNvSpPr/>
      </dsp:nvSpPr>
      <dsp:spPr>
        <a:xfrm>
          <a:off x="6184620" y="757542"/>
          <a:ext cx="642899" cy="642899"/>
        </a:xfrm>
        <a:prstGeom prst="downArrow">
          <a:avLst>
            <a:gd name="adj1" fmla="val 55000"/>
            <a:gd name="adj2" fmla="val 45000"/>
          </a:avLst>
        </a:prstGeom>
        <a:solidFill>
          <a:srgbClr val="879637">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329272" y="757542"/>
        <a:ext cx="353595" cy="483781"/>
      </dsp:txXfrm>
    </dsp:sp>
    <dsp:sp modelId="{48D0D18B-F6F7-46EE-BAC4-AC8E0796F0E3}">
      <dsp:nvSpPr>
        <dsp:cNvPr id="0" name=""/>
        <dsp:cNvSpPr/>
      </dsp:nvSpPr>
      <dsp:spPr>
        <a:xfrm>
          <a:off x="6756425" y="1926450"/>
          <a:ext cx="642899" cy="642899"/>
        </a:xfrm>
        <a:prstGeom prst="downArrow">
          <a:avLst>
            <a:gd name="adj1" fmla="val 55000"/>
            <a:gd name="adj2" fmla="val 45000"/>
          </a:avLst>
        </a:prstGeom>
        <a:solidFill>
          <a:srgbClr val="879637">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6901077" y="1926450"/>
        <a:ext cx="353595" cy="483781"/>
      </dsp:txXfrm>
    </dsp:sp>
    <dsp:sp modelId="{514994C0-9541-45ED-B3E8-1476339D6A04}">
      <dsp:nvSpPr>
        <dsp:cNvPr id="0" name=""/>
        <dsp:cNvSpPr/>
      </dsp:nvSpPr>
      <dsp:spPr>
        <a:xfrm>
          <a:off x="7319695" y="3095358"/>
          <a:ext cx="642899" cy="642899"/>
        </a:xfrm>
        <a:prstGeom prst="downArrow">
          <a:avLst>
            <a:gd name="adj1" fmla="val 55000"/>
            <a:gd name="adj2" fmla="val 45000"/>
          </a:avLst>
        </a:prstGeom>
        <a:solidFill>
          <a:srgbClr val="879637">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464347" y="3095358"/>
        <a:ext cx="353595" cy="4837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3CEEA-3591-4157-AAA2-F64996A26795}" type="datetimeFigureOut">
              <a:rPr lang="en-US" smtClean="0"/>
              <a:t>5/23/19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12F39-B4E5-4ABD-A975-9456DB48F4DB}" type="slidenum">
              <a:rPr lang="en-US" smtClean="0"/>
              <a:t>‹#›</a:t>
            </a:fld>
            <a:endParaRPr lang="en-US"/>
          </a:p>
        </p:txBody>
      </p:sp>
    </p:spTree>
    <p:extLst>
      <p:ext uri="{BB962C8B-B14F-4D97-AF65-F5344CB8AC3E}">
        <p14:creationId xmlns:p14="http://schemas.microsoft.com/office/powerpoint/2010/main" val="390919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2E8FF9-2BCD-4856-94DD-D8EA3E04175B}" type="slidenum">
              <a:rPr lang="en-US" altLang="en-US"/>
              <a:pPr/>
              <a:t>9</a:t>
            </a:fld>
            <a:endParaRPr lang="en-US" altLang="en-US" dirty="0"/>
          </a:p>
        </p:txBody>
      </p:sp>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xfrm>
            <a:off x="914400" y="4416426"/>
            <a:ext cx="5029200" cy="4183063"/>
          </a:xfrm>
        </p:spPr>
        <p:txBody>
          <a:bodyPr/>
          <a:lstStyle/>
          <a:p>
            <a:endParaRPr lang="en-US" altLang="en-US" dirty="0"/>
          </a:p>
        </p:txBody>
      </p:sp>
      <p:sp>
        <p:nvSpPr>
          <p:cNvPr id="114692" name="Slide Number Placeholder 3"/>
          <p:cNvSpPr txBox="1">
            <a:spLocks noGrp="1"/>
          </p:cNvSpPr>
          <p:nvPr/>
        </p:nvSpPr>
        <p:spPr bwMode="auto">
          <a:xfrm>
            <a:off x="3886200" y="8831265"/>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95AEAA61-A0FD-436E-979F-103D4D3BAF04}" type="slidenum">
              <a:rPr lang="en-US" altLang="en-US" sz="1200">
                <a:latin typeface="Times New Roman" pitchFamily="18" charset="0"/>
              </a:rPr>
              <a:pPr algn="r"/>
              <a:t>9</a:t>
            </a:fld>
            <a:endParaRPr lang="en-US" altLang="en-US" sz="1200" dirty="0">
              <a:latin typeface="Times New Roman" pitchFamily="18" charset="0"/>
            </a:endParaRPr>
          </a:p>
        </p:txBody>
      </p:sp>
    </p:spTree>
    <p:extLst>
      <p:ext uri="{BB962C8B-B14F-4D97-AF65-F5344CB8AC3E}">
        <p14:creationId xmlns:p14="http://schemas.microsoft.com/office/powerpoint/2010/main" val="286549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812F39-B4E5-4ABD-A975-9456DB48F4DB}" type="slidenum">
              <a:rPr lang="en-US" smtClean="0"/>
              <a:t>31</a:t>
            </a:fld>
            <a:endParaRPr lang="en-US"/>
          </a:p>
        </p:txBody>
      </p:sp>
    </p:spTree>
    <p:extLst>
      <p:ext uri="{BB962C8B-B14F-4D97-AF65-F5344CB8AC3E}">
        <p14:creationId xmlns:p14="http://schemas.microsoft.com/office/powerpoint/2010/main" val="272264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C50738BF-47C5-4922-82D2-AF2C33867059}" type="slidenum">
              <a:rPr lang="en-US" altLang="en-US">
                <a:latin typeface="Arial" panose="020B0604020202020204" pitchFamily="34" charset="0"/>
              </a:rPr>
              <a:pPr eaLnBrk="1" hangingPunct="1"/>
              <a:t>56</a:t>
            </a:fld>
            <a:endParaRPr lang="en-US" altLang="en-US">
              <a:latin typeface="Arial" panose="020B0604020202020204" pitchFamily="34" charset="0"/>
            </a:endParaRPr>
          </a:p>
        </p:txBody>
      </p:sp>
    </p:spTree>
    <p:extLst>
      <p:ext uri="{BB962C8B-B14F-4D97-AF65-F5344CB8AC3E}">
        <p14:creationId xmlns:p14="http://schemas.microsoft.com/office/powerpoint/2010/main" val="2541296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7"/>
          <p:cNvSpPr>
            <a:spLocks noGrp="1"/>
          </p:cNvSpPr>
          <p:nvPr>
            <p:ph type="body" sz="quarter" idx="12" hasCustomPrompt="1"/>
          </p:nvPr>
        </p:nvSpPr>
        <p:spPr>
          <a:xfrm>
            <a:off x="3352800" y="2743200"/>
            <a:ext cx="4953000" cy="301752"/>
          </a:xfrm>
        </p:spPr>
        <p:txBody>
          <a:bodyPr lIns="0" tIns="0" rIns="0" bIns="0" anchor="ctr" anchorCtr="0">
            <a:noAutofit/>
          </a:bodyPr>
          <a:lstStyle>
            <a:lvl1pPr marL="0" indent="0" algn="l">
              <a:buNone/>
              <a:defRPr sz="2000" b="1" baseline="0">
                <a:solidFill>
                  <a:srgbClr val="000000"/>
                </a:solidFill>
                <a:latin typeface="Calibri" panose="020F0502020204030204" pitchFamily="34" charset="0"/>
              </a:defRPr>
            </a:lvl1pPr>
            <a:lvl5pPr marL="1828800" indent="0">
              <a:buNone/>
              <a:defRPr/>
            </a:lvl5pPr>
          </a:lstStyle>
          <a:p>
            <a:pPr lvl="0"/>
            <a:r>
              <a:rPr lang="en-US" dirty="0"/>
              <a:t>Subtitle – Garamond – Bold – 20 </a:t>
            </a:r>
            <a:r>
              <a:rPr lang="en-US" dirty="0" err="1"/>
              <a:t>pt</a:t>
            </a:r>
            <a:endParaRPr lang="en-US" dirty="0"/>
          </a:p>
        </p:txBody>
      </p:sp>
      <p:sp>
        <p:nvSpPr>
          <p:cNvPr id="12" name="Text Placeholder 9"/>
          <p:cNvSpPr>
            <a:spLocks noGrp="1"/>
          </p:cNvSpPr>
          <p:nvPr>
            <p:ph type="body" sz="quarter" idx="13" hasCustomPrompt="1"/>
          </p:nvPr>
        </p:nvSpPr>
        <p:spPr>
          <a:xfrm>
            <a:off x="3352800" y="3100001"/>
            <a:ext cx="4953000" cy="276999"/>
          </a:xfrm>
        </p:spPr>
        <p:txBody>
          <a:bodyPr lIns="0" tIns="0" rIns="0" bIns="0" anchor="ctr" anchorCtr="0">
            <a:noAutofit/>
          </a:bodyPr>
          <a:lstStyle>
            <a:lvl1pPr marL="0" indent="0" algn="l">
              <a:buNone/>
              <a:defRPr sz="1800" b="0" baseline="0">
                <a:solidFill>
                  <a:srgbClr val="000000"/>
                </a:solidFill>
                <a:latin typeface="Calibri" panose="020F0502020204030204" pitchFamily="34" charset="0"/>
              </a:defRPr>
            </a:lvl1pPr>
          </a:lstStyle>
          <a:p>
            <a:pPr lvl="0"/>
            <a:r>
              <a:rPr lang="en-US" dirty="0"/>
              <a:t>Date – Garamond – 18 </a:t>
            </a:r>
            <a:r>
              <a:rPr lang="en-US" dirty="0" err="1"/>
              <a:t>pt</a:t>
            </a:r>
            <a:endParaRPr lang="en-US" dirty="0"/>
          </a:p>
        </p:txBody>
      </p:sp>
      <p:sp>
        <p:nvSpPr>
          <p:cNvPr id="4" name="Text Placeholder 3"/>
          <p:cNvSpPr>
            <a:spLocks noGrp="1"/>
          </p:cNvSpPr>
          <p:nvPr>
            <p:ph type="body" sz="quarter" idx="14" hasCustomPrompt="1"/>
          </p:nvPr>
        </p:nvSpPr>
        <p:spPr>
          <a:xfrm>
            <a:off x="3352800" y="1981200"/>
            <a:ext cx="4953000" cy="682752"/>
          </a:xfrm>
        </p:spPr>
        <p:txBody>
          <a:bodyPr anchor="ctr" anchorCtr="0">
            <a:noAutofit/>
          </a:bodyPr>
          <a:lstStyle>
            <a:lvl1pPr marL="0" indent="0">
              <a:lnSpc>
                <a:spcPct val="80000"/>
              </a:lnSpc>
              <a:spcBef>
                <a:spcPts val="0"/>
              </a:spcBef>
              <a:spcAft>
                <a:spcPts val="0"/>
              </a:spcAft>
              <a:buNone/>
              <a:defRPr sz="4000" b="0" baseline="0">
                <a:solidFill>
                  <a:srgbClr val="9E1B34"/>
                </a:solidFill>
                <a:latin typeface="Calibri" panose="020F0502020204030204" pitchFamily="34" charset="0"/>
              </a:defRPr>
            </a:lvl1pPr>
          </a:lstStyle>
          <a:p>
            <a:pPr lvl="0"/>
            <a:r>
              <a:rPr lang="en-US" dirty="0"/>
              <a:t>Title – Garamond – 36 </a:t>
            </a:r>
            <a:r>
              <a:rPr lang="en-US" dirty="0" err="1"/>
              <a:t>pt</a:t>
            </a:r>
            <a:endParaRPr lang="en-US" dirty="0"/>
          </a:p>
        </p:txBody>
      </p:sp>
    </p:spTree>
    <p:extLst>
      <p:ext uri="{BB962C8B-B14F-4D97-AF65-F5344CB8AC3E}">
        <p14:creationId xmlns:p14="http://schemas.microsoft.com/office/powerpoint/2010/main" val="2574138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p>
            <a:fld id="{5D86C17E-49E3-4A58-AB3D-5673F78B074D}" type="datetime1">
              <a:rPr lang="en-US">
                <a:solidFill>
                  <a:srgbClr val="000000"/>
                </a:solidFill>
              </a:rPr>
              <a:pPr/>
              <a:t>5/23/19</a:t>
            </a:fld>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B019270D-8492-4E1A-91F7-6C74A217C003}" type="slidenum">
              <a:rPr lang="en-US" smtClean="0"/>
              <a:pPr/>
              <a:t>‹#›</a:t>
            </a:fld>
            <a:endParaRPr lang="en-US" dirty="0"/>
          </a:p>
        </p:txBody>
      </p:sp>
      <p:pic>
        <p:nvPicPr>
          <p:cNvPr id="7" name="Picture 6" descr="MBH_MH_cmyk (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2510512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2C2FFCE4-CF35-4494-BE30-538F3388FA09}" type="datetime1">
              <a:rPr lang="en-US" smtClean="0">
                <a:solidFill>
                  <a:srgbClr val="000000"/>
                </a:solidFill>
              </a:rPr>
              <a:pPr>
                <a:defRPr/>
              </a:pPr>
              <a:t>5/23/19</a:t>
            </a:fld>
            <a:endParaRPr lang="en-US" dirty="0">
              <a:solidFill>
                <a:srgbClr val="000000"/>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B3FDD2-C894-487C-B0C5-7A8C48DD36F4}" type="slidenum">
              <a:rPr lang="en-US" altLang="en-US"/>
              <a:pPr>
                <a:defRPr/>
              </a:pPr>
              <a:t>‹#›</a:t>
            </a:fld>
            <a:endParaRPr lang="en-US" altLang="en-US" dirty="0"/>
          </a:p>
        </p:txBody>
      </p:sp>
      <p:pic>
        <p:nvPicPr>
          <p:cNvPr id="6" name="Picture 5" descr="MBH_MH_cmyk (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128791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pPr defTabSz="457200"/>
            <a:fld id="{8E9E6D82-3A1F-4EDD-9B6E-1F0B32B9211B}" type="datetimeFigureOut">
              <a:rPr lang="en-US">
                <a:solidFill>
                  <a:srgbClr val="000000"/>
                </a:solidFill>
              </a:rPr>
              <a:pPr defTabSz="457200"/>
              <a:t>5/23/19</a:t>
            </a:fld>
            <a:endParaRPr lang="en-US" dirty="0">
              <a:solidFill>
                <a:srgbClr val="000000"/>
              </a:solidFill>
            </a:endParaRPr>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pPr defTabSz="457200"/>
            <a:endParaRPr lang="en-US" dirty="0">
              <a:solidFill>
                <a:srgbClr val="000000"/>
              </a:solidFill>
            </a:endParaRPr>
          </a:p>
        </p:txBody>
      </p:sp>
      <p:sp>
        <p:nvSpPr>
          <p:cNvPr id="4" name="Slide Number Placeholder 3"/>
          <p:cNvSpPr>
            <a:spLocks noGrp="1"/>
          </p:cNvSpPr>
          <p:nvPr>
            <p:ph type="sldNum" sz="quarter" idx="12"/>
          </p:nvPr>
        </p:nvSpPr>
        <p:spPr/>
        <p:txBody>
          <a:bodyPr/>
          <a:lstStyle/>
          <a:p>
            <a:fld id="{213BDB2C-3804-4AF5-8F5C-5B60A46A3965}" type="slidenum">
              <a:rPr lang="en-US" smtClean="0"/>
              <a:pPr/>
              <a:t>‹#›</a:t>
            </a:fld>
            <a:endParaRPr lang="en-US" dirty="0"/>
          </a:p>
        </p:txBody>
      </p:sp>
    </p:spTree>
    <p:extLst>
      <p:ext uri="{BB962C8B-B14F-4D97-AF65-F5344CB8AC3E}">
        <p14:creationId xmlns:p14="http://schemas.microsoft.com/office/powerpoint/2010/main" val="33506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7F5CC65-5EBD-45FE-817B-BED9C4D764FF}" type="datetimeFigureOut">
              <a:rPr lang="en-US">
                <a:solidFill>
                  <a:srgbClr val="000000"/>
                </a:solidFill>
              </a:rPr>
              <a:pPr defTabSz="457200"/>
              <a:t>5/23/19</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fld id="{C2E83B52-C72E-4DDE-9FD2-B87FC856A5F7}" type="slidenum">
              <a:rPr lang="en-US" smtClean="0"/>
              <a:pPr/>
              <a:t>‹#›</a:t>
            </a:fld>
            <a:endParaRPr lang="en-US"/>
          </a:p>
        </p:txBody>
      </p:sp>
    </p:spTree>
    <p:extLst>
      <p:ext uri="{BB962C8B-B14F-4D97-AF65-F5344CB8AC3E}">
        <p14:creationId xmlns:p14="http://schemas.microsoft.com/office/powerpoint/2010/main" val="214285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defTabSz="457200"/>
            <a:fld id="{E0EA1B63-9066-4215-9E6B-2D167A55BEEF}" type="datetimeFigureOut">
              <a:rPr lang="en-US">
                <a:solidFill>
                  <a:srgbClr val="000000"/>
                </a:solidFill>
              </a:rPr>
              <a:pPr defTabSz="457200"/>
              <a:t>5/23/19</a:t>
            </a:fld>
            <a:endParaRPr lang="en-US" dirty="0">
              <a:solidFill>
                <a:srgbClr val="000000"/>
              </a:solidFill>
            </a:endParaRP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defTabSz="457200"/>
            <a:endParaRPr lang="en-US" dirty="0">
              <a:solidFill>
                <a:srgbClr val="000000"/>
              </a:solidFill>
            </a:endParaRPr>
          </a:p>
        </p:txBody>
      </p:sp>
      <p:sp>
        <p:nvSpPr>
          <p:cNvPr id="9" name="Slide Number Placeholder 8"/>
          <p:cNvSpPr>
            <a:spLocks noGrp="1"/>
          </p:cNvSpPr>
          <p:nvPr>
            <p:ph type="sldNum" sz="quarter" idx="12"/>
          </p:nvPr>
        </p:nvSpPr>
        <p:spPr/>
        <p:txBody>
          <a:bodyPr/>
          <a:lstStyle/>
          <a:p>
            <a:fld id="{44560653-7BB2-4A8E-97D5-B5EA86B727C7}"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22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0E84B36-FB10-4A0A-93F5-C3D1F989A20A}" type="slidenum">
              <a:rPr lang="en-US" altLang="en-US"/>
              <a:pPr/>
              <a:t>‹#›</a:t>
            </a:fld>
            <a:endParaRPr lang="en-US" altLang="en-US"/>
          </a:p>
        </p:txBody>
      </p:sp>
    </p:spTree>
    <p:extLst>
      <p:ext uri="{BB962C8B-B14F-4D97-AF65-F5344CB8AC3E}">
        <p14:creationId xmlns:p14="http://schemas.microsoft.com/office/powerpoint/2010/main" val="589094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B94E5B5-D265-47B5-AF0B-4D57D620DCC5}" type="slidenum">
              <a:rPr lang="en-US" altLang="en-US"/>
              <a:pPr/>
              <a:t>‹#›</a:t>
            </a:fld>
            <a:endParaRPr lang="en-US" altLang="en-US"/>
          </a:p>
        </p:txBody>
      </p:sp>
    </p:spTree>
    <p:extLst>
      <p:ext uri="{BB962C8B-B14F-4D97-AF65-F5344CB8AC3E}">
        <p14:creationId xmlns:p14="http://schemas.microsoft.com/office/powerpoint/2010/main" val="407142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Option 1 - Single Colum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8229600" cy="4495800"/>
          </a:xfrm>
        </p:spPr>
        <p:txBody>
          <a:bodyPr>
            <a:noAutofit/>
          </a:bodyPr>
          <a:lstStyle>
            <a:lvl1pPr marL="285750" marR="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b="0">
                <a:solidFill>
                  <a:srgbClr val="000000"/>
                </a:solidFill>
                <a:latin typeface="Calibri" panose="020F0502020204030204" pitchFamily="34" charset="0"/>
              </a:defRPr>
            </a:lvl1pPr>
            <a:lvl2pPr marL="742950" marR="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baseline="0">
                <a:solidFill>
                  <a:srgbClr val="000000"/>
                </a:solidFill>
                <a:latin typeface="Calibri" panose="020F0502020204030204" pitchFamily="34" charset="0"/>
              </a:defRPr>
            </a:lvl2pPr>
            <a:lvl3pPr marL="1143000" marR="0" indent="-22860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sz="1800">
                <a:solidFill>
                  <a:srgbClr val="000000"/>
                </a:solidFill>
                <a:latin typeface="Calibri" panose="020F0502020204030204" pitchFamily="34" charset="0"/>
              </a:defRPr>
            </a:lvl3pPr>
            <a:lvl4pPr>
              <a:buClr>
                <a:srgbClr val="5B97B1"/>
              </a:buClr>
              <a:defRPr sz="1800">
                <a:solidFill>
                  <a:srgbClr val="695D54"/>
                </a:solidFill>
              </a:defRPr>
            </a:lvl4pPr>
            <a:lvl5pPr>
              <a:buClr>
                <a:srgbClr val="9E1B34"/>
              </a:buClr>
              <a:defRPr sz="1800">
                <a:solidFill>
                  <a:srgbClr val="695D54"/>
                </a:solidFill>
              </a:defRPr>
            </a:lvl5pPr>
          </a:lstStyle>
          <a:p>
            <a:pPr marL="285750" marR="0" lvl="0"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a:ln>
                  <a:noFill/>
                </a:ln>
                <a:solidFill>
                  <a:srgbClr val="000000"/>
                </a:solidFill>
                <a:effectLst/>
                <a:uLnTx/>
                <a:uFillTx/>
                <a:latin typeface="Garamond" pitchFamily="18" charset="0"/>
              </a:rPr>
              <a:t>Body copy – Garamond – 18 </a:t>
            </a:r>
            <a:r>
              <a:rPr kumimoji="0" lang="en-US" sz="1800" b="0" i="0" u="none" strike="noStrike" kern="1200" cap="none" spc="0" normalizeH="0" baseline="0" noProof="0" dirty="0" err="1">
                <a:ln>
                  <a:noFill/>
                </a:ln>
                <a:solidFill>
                  <a:srgbClr val="000000"/>
                </a:solidFill>
                <a:effectLst/>
                <a:uLnTx/>
                <a:uFillTx/>
                <a:latin typeface="Garamond" pitchFamily="18" charset="0"/>
              </a:rPr>
              <a:t>pt</a:t>
            </a:r>
            <a:endParaRPr kumimoji="0" lang="en-US" sz="1800" b="0" i="0" u="none" strike="noStrike" kern="1200" cap="none" spc="0" normalizeH="0" baseline="0" noProof="0" dirty="0">
              <a:ln>
                <a:noFill/>
              </a:ln>
              <a:solidFill>
                <a:srgbClr val="000000"/>
              </a:solidFill>
              <a:effectLst/>
              <a:uLnTx/>
              <a:uFillTx/>
              <a:latin typeface="Garamond" pitchFamily="18" charset="0"/>
            </a:endParaRPr>
          </a:p>
          <a:p>
            <a:pPr marL="742950" marR="0" lvl="1" indent="-28575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a:ln>
                  <a:noFill/>
                </a:ln>
                <a:solidFill>
                  <a:srgbClr val="000000"/>
                </a:solidFill>
                <a:effectLst/>
                <a:uLnTx/>
                <a:uFillTx/>
                <a:latin typeface="Garamond" pitchFamily="18" charset="0"/>
              </a:rPr>
              <a:t>Second level – Garamond – 18 </a:t>
            </a:r>
            <a:r>
              <a:rPr kumimoji="0" lang="en-US" sz="1800" b="0" i="0" u="none" strike="noStrike" kern="1200" cap="none" spc="0" normalizeH="0" baseline="0" noProof="0" dirty="0" err="1">
                <a:ln>
                  <a:noFill/>
                </a:ln>
                <a:solidFill>
                  <a:srgbClr val="000000"/>
                </a:solidFill>
                <a:effectLst/>
                <a:uLnTx/>
                <a:uFillTx/>
                <a:latin typeface="Garamond" pitchFamily="18" charset="0"/>
              </a:rPr>
              <a:t>pt</a:t>
            </a:r>
            <a:endParaRPr kumimoji="0" lang="en-US" sz="1800" b="0" i="0" u="none" strike="noStrike" kern="1200" cap="none" spc="0" normalizeH="0" baseline="0" noProof="0" dirty="0">
              <a:ln>
                <a:noFill/>
              </a:ln>
              <a:solidFill>
                <a:srgbClr val="000000"/>
              </a:solidFill>
              <a:effectLst/>
              <a:uLnTx/>
              <a:uFillTx/>
              <a:latin typeface="Garamond" pitchFamily="18" charset="0"/>
            </a:endParaRPr>
          </a:p>
          <a:p>
            <a:pPr marL="1143000" marR="0" lvl="2" indent="-228600" algn="l" defTabSz="914400" rtl="0" eaLnBrk="1" fontAlgn="auto" latinLnBrk="0" hangingPunct="1">
              <a:lnSpc>
                <a:spcPct val="100000"/>
              </a:lnSpc>
              <a:spcBef>
                <a:spcPct val="20000"/>
              </a:spcBef>
              <a:spcAft>
                <a:spcPts val="600"/>
              </a:spcAft>
              <a:buClr>
                <a:srgbClr val="9E1B34"/>
              </a:buClr>
              <a:buSzTx/>
              <a:buFont typeface="Garamond" panose="02020404030301010803" pitchFamily="18" charset="0"/>
              <a:buChar char="»"/>
              <a:tabLst/>
              <a:defRPr/>
            </a:pPr>
            <a:r>
              <a:rPr kumimoji="0" lang="en-US" sz="1800" b="0" i="0" u="none" strike="noStrike" kern="1200" cap="none" spc="0" normalizeH="0" baseline="0" noProof="0" dirty="0">
                <a:ln>
                  <a:noFill/>
                </a:ln>
                <a:solidFill>
                  <a:srgbClr val="000000"/>
                </a:solidFill>
                <a:effectLst/>
                <a:uLnTx/>
                <a:uFillTx/>
                <a:latin typeface="Garamond" pitchFamily="18" charset="0"/>
              </a:rPr>
              <a:t>Third level – Garamond – 18 </a:t>
            </a:r>
            <a:r>
              <a:rPr kumimoji="0" lang="en-US" sz="1800" b="0" i="0" u="none" strike="noStrike" kern="1200" cap="none" spc="0" normalizeH="0" baseline="0" noProof="0" dirty="0" err="1">
                <a:ln>
                  <a:noFill/>
                </a:ln>
                <a:solidFill>
                  <a:srgbClr val="000000"/>
                </a:solidFill>
                <a:effectLst/>
                <a:uLnTx/>
                <a:uFillTx/>
                <a:latin typeface="Garamond" pitchFamily="18" charset="0"/>
              </a:rPr>
              <a:t>pt</a:t>
            </a:r>
            <a:endParaRPr kumimoji="0" lang="en-US" sz="1800" b="0" i="0" u="none" strike="noStrike" kern="1200" cap="none" spc="0" normalizeH="0" baseline="0" noProof="0" dirty="0">
              <a:ln>
                <a:noFill/>
              </a:ln>
              <a:solidFill>
                <a:srgbClr val="000000"/>
              </a:solidFill>
              <a:effectLst/>
              <a:uLnTx/>
              <a:uFillTx/>
              <a:latin typeface="Garamond" pitchFamily="18" charset="0"/>
            </a:endParaRPr>
          </a:p>
        </p:txBody>
      </p:sp>
      <p:sp>
        <p:nvSpPr>
          <p:cNvPr id="7"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5" name="Title 4"/>
          <p:cNvSpPr>
            <a:spLocks noGrp="1"/>
          </p:cNvSpPr>
          <p:nvPr>
            <p:ph type="title" hasCustomPrompt="1"/>
          </p:nvPr>
        </p:nvSpPr>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000">
                <a:latin typeface="Calibri" panose="020F0502020204030204" pitchFamily="34" charset="0"/>
              </a:defRPr>
            </a:lvl1pPr>
          </a:lstStyle>
          <a:p>
            <a:pPr lvl="0"/>
            <a:r>
              <a:rPr lang="en-US" dirty="0"/>
              <a:t>Title – Garamond – 36 </a:t>
            </a:r>
            <a:r>
              <a:rPr lang="en-US" dirty="0" err="1"/>
              <a:t>pt</a:t>
            </a:r>
            <a:endParaRPr lang="en-US" dirty="0"/>
          </a:p>
        </p:txBody>
      </p:sp>
    </p:spTree>
    <p:extLst>
      <p:ext uri="{BB962C8B-B14F-4D97-AF65-F5344CB8AC3E}">
        <p14:creationId xmlns:p14="http://schemas.microsoft.com/office/powerpoint/2010/main" val="413739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Option 2 - Two Column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95400"/>
            <a:ext cx="4023360" cy="4495800"/>
          </a:xfrm>
        </p:spPr>
        <p:txBody>
          <a:bodyPr>
            <a:noAutofit/>
          </a:bodyPr>
          <a:lstStyle>
            <a:lvl1pPr marL="285750" indent="-285750">
              <a:buClr>
                <a:srgbClr val="9E1B34"/>
              </a:buClr>
              <a:buFont typeface="Arial" pitchFamily="34" charset="0"/>
              <a:buChar char="•"/>
              <a:defRPr sz="1800" b="0">
                <a:solidFill>
                  <a:srgbClr val="000000"/>
                </a:solidFill>
                <a:latin typeface="Calibri" panose="020F0502020204030204" pitchFamily="34" charset="0"/>
              </a:defRPr>
            </a:lvl1pPr>
            <a:lvl2pPr>
              <a:buClr>
                <a:srgbClr val="9E1B34"/>
              </a:buClr>
              <a:defRPr sz="1800" baseline="0">
                <a:solidFill>
                  <a:srgbClr val="000000"/>
                </a:solidFill>
                <a:latin typeface="Calibri" panose="020F0502020204030204" pitchFamily="34" charset="0"/>
              </a:defRPr>
            </a:lvl2pPr>
            <a:lvl3pPr>
              <a:buClr>
                <a:srgbClr val="9E1B34"/>
              </a:buClr>
              <a:defRPr sz="1800">
                <a:solidFill>
                  <a:srgbClr val="000000"/>
                </a:solidFill>
                <a:latin typeface="Calibri" panose="020F0502020204030204" pitchFamily="34" charset="0"/>
              </a:defRPr>
            </a:lvl3pPr>
            <a:lvl4pPr>
              <a:buClr>
                <a:srgbClr val="5B97B1"/>
              </a:buClr>
              <a:defRPr sz="1800">
                <a:solidFill>
                  <a:srgbClr val="695D54"/>
                </a:solidFill>
              </a:defRPr>
            </a:lvl4pPr>
            <a:lvl5pPr>
              <a:buClr>
                <a:srgbClr val="9E1B34"/>
              </a:buClr>
              <a:defRPr sz="1800">
                <a:solidFill>
                  <a:srgbClr val="695D54"/>
                </a:solidFill>
              </a:defRPr>
            </a:lvl5pPr>
          </a:lstStyle>
          <a:p>
            <a:pPr lvl="0"/>
            <a:r>
              <a:rPr lang="en-US" dirty="0"/>
              <a:t>Body copy – Garamond – 18 </a:t>
            </a:r>
            <a:r>
              <a:rPr lang="en-US" dirty="0" err="1"/>
              <a:t>pt</a:t>
            </a:r>
            <a:endParaRPr lang="en-US" dirty="0"/>
          </a:p>
          <a:p>
            <a:pPr lvl="1"/>
            <a:r>
              <a:rPr lang="en-US" dirty="0"/>
              <a:t>Second level – Garamond – 18 </a:t>
            </a:r>
            <a:r>
              <a:rPr lang="en-US" dirty="0" err="1"/>
              <a:t>pt</a:t>
            </a:r>
            <a:endParaRPr lang="en-US" dirty="0"/>
          </a:p>
          <a:p>
            <a:pPr lvl="2"/>
            <a:r>
              <a:rPr lang="en-US" dirty="0"/>
              <a:t>Third level – Garamond – 18 </a:t>
            </a:r>
            <a:r>
              <a:rPr lang="en-US" dirty="0" err="1"/>
              <a:t>pt</a:t>
            </a:r>
            <a:endParaRPr lang="en-US" dirty="0"/>
          </a:p>
        </p:txBody>
      </p:sp>
      <p:sp>
        <p:nvSpPr>
          <p:cNvPr id="7"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8" name="Content Placeholder 2"/>
          <p:cNvSpPr>
            <a:spLocks noGrp="1"/>
          </p:cNvSpPr>
          <p:nvPr>
            <p:ph idx="10" hasCustomPrompt="1"/>
          </p:nvPr>
        </p:nvSpPr>
        <p:spPr>
          <a:xfrm>
            <a:off x="4686300" y="1295400"/>
            <a:ext cx="4023360" cy="4495800"/>
          </a:xfrm>
        </p:spPr>
        <p:txBody>
          <a:bodyPr>
            <a:noAutofit/>
          </a:bodyPr>
          <a:lstStyle>
            <a:lvl1pPr marL="285750" indent="-285750">
              <a:buClr>
                <a:srgbClr val="9E1B34"/>
              </a:buClr>
              <a:buFont typeface="Arial" pitchFamily="34" charset="0"/>
              <a:buChar char="•"/>
              <a:defRPr sz="1800" b="0">
                <a:solidFill>
                  <a:srgbClr val="000000"/>
                </a:solidFill>
                <a:latin typeface="Calibri" panose="020F0502020204030204" pitchFamily="34" charset="0"/>
              </a:defRPr>
            </a:lvl1pPr>
            <a:lvl2pPr>
              <a:buClr>
                <a:srgbClr val="9E1B34"/>
              </a:buClr>
              <a:defRPr sz="1800" baseline="0">
                <a:solidFill>
                  <a:srgbClr val="000000"/>
                </a:solidFill>
                <a:latin typeface="Calibri" panose="020F0502020204030204" pitchFamily="34" charset="0"/>
              </a:defRPr>
            </a:lvl2pPr>
            <a:lvl3pPr>
              <a:buClr>
                <a:srgbClr val="9E1B34"/>
              </a:buClr>
              <a:defRPr sz="1800">
                <a:solidFill>
                  <a:srgbClr val="000000"/>
                </a:solidFill>
                <a:latin typeface="Calibri" panose="020F0502020204030204" pitchFamily="34" charset="0"/>
              </a:defRPr>
            </a:lvl3pPr>
            <a:lvl4pPr marL="1657350" indent="-285750">
              <a:buClr>
                <a:srgbClr val="5B97B1"/>
              </a:buClr>
              <a:buFont typeface="Arial" pitchFamily="34" charset="0"/>
              <a:buChar char="•"/>
              <a:defRPr sz="1800">
                <a:solidFill>
                  <a:srgbClr val="695D54"/>
                </a:solidFill>
              </a:defRPr>
            </a:lvl4pPr>
            <a:lvl5pPr>
              <a:buClr>
                <a:srgbClr val="9E1B34"/>
              </a:buClr>
              <a:defRPr sz="1800">
                <a:solidFill>
                  <a:srgbClr val="695D54"/>
                </a:solidFill>
              </a:defRPr>
            </a:lvl5pPr>
          </a:lstStyle>
          <a:p>
            <a:pPr lvl="0"/>
            <a:r>
              <a:rPr lang="en-US" dirty="0"/>
              <a:t>Body copy – Garamond – 18 </a:t>
            </a:r>
            <a:r>
              <a:rPr lang="en-US" dirty="0" err="1"/>
              <a:t>pt</a:t>
            </a:r>
            <a:endParaRPr lang="en-US" dirty="0"/>
          </a:p>
          <a:p>
            <a:pPr lvl="1"/>
            <a:r>
              <a:rPr lang="en-US" dirty="0"/>
              <a:t>Second level – Garamond – 18pt</a:t>
            </a:r>
          </a:p>
          <a:p>
            <a:pPr lvl="2"/>
            <a:r>
              <a:rPr lang="en-US" dirty="0"/>
              <a:t>Third level – Garamond – 18 </a:t>
            </a:r>
            <a:r>
              <a:rPr lang="en-US" dirty="0" err="1"/>
              <a:t>pt</a:t>
            </a:r>
            <a:endParaRPr lang="en-US" dirty="0"/>
          </a:p>
          <a:p>
            <a:pPr lvl="2"/>
            <a:endParaRPr lang="en-US" dirty="0"/>
          </a:p>
        </p:txBody>
      </p:sp>
      <p:sp>
        <p:nvSpPr>
          <p:cNvPr id="2" name="Title 1"/>
          <p:cNvSpPr>
            <a:spLocks noGrp="1"/>
          </p:cNvSpPr>
          <p:nvPr>
            <p:ph type="title" hasCustomPrompt="1"/>
          </p:nvPr>
        </p:nvSpPr>
        <p:spPr/>
        <p:txBody>
          <a:bodyPr/>
          <a:lstStyle>
            <a:lvl1pPr>
              <a:defRPr>
                <a:latin typeface="Calibri" panose="020F0502020204030204" pitchFamily="34" charset="0"/>
              </a:defRPr>
            </a:lvl1pPr>
          </a:lstStyle>
          <a:p>
            <a:pPr lvl="0"/>
            <a:r>
              <a:rPr lang="en-US" dirty="0"/>
              <a:t>Title – Garamond – 36 </a:t>
            </a:r>
            <a:r>
              <a:rPr lang="en-US" dirty="0" err="1"/>
              <a:t>pt</a:t>
            </a:r>
            <a:endParaRPr lang="en-US" dirty="0"/>
          </a:p>
        </p:txBody>
      </p:sp>
    </p:spTree>
    <p:extLst>
      <p:ext uri="{BB962C8B-B14F-4D97-AF65-F5344CB8AC3E}">
        <p14:creationId xmlns:p14="http://schemas.microsoft.com/office/powerpoint/2010/main" val="197523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 Option 1 - Custom">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a:t>Name/Title – Garamond – 14 </a:t>
            </a:r>
            <a:r>
              <a:rPr lang="en-US" dirty="0" err="1"/>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a:t>Headshot</a:t>
            </a:r>
            <a:br>
              <a:rPr lang="en-US" dirty="0"/>
            </a:br>
            <a:r>
              <a:rPr lang="en-US" dirty="0"/>
              <a:t>1 in. x 1in.</a:t>
            </a:r>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a:t>Name/Title – Garamond – 14 </a:t>
            </a:r>
            <a:r>
              <a:rPr lang="en-US" dirty="0" err="1"/>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solidFill>
                  <a:srgbClr val="000000"/>
                </a:solidFill>
              </a:defRPr>
            </a:lvl1pPr>
            <a:lvl2pPr marL="457200" indent="0">
              <a:buNone/>
              <a:defRPr/>
            </a:lvl2pPr>
          </a:lstStyle>
          <a:p>
            <a:pPr lvl="0"/>
            <a:r>
              <a:rPr lang="en-US" dirty="0"/>
              <a:t>Name/Title – Garamond – 14 </a:t>
            </a:r>
            <a:r>
              <a:rPr lang="en-US" dirty="0" err="1"/>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a:t>Breaker Title – Garamond – 36 </a:t>
            </a:r>
            <a:r>
              <a:rPr lang="en-US" dirty="0" err="1"/>
              <a:t>pt</a:t>
            </a:r>
            <a:endParaRPr lang="en-US" dirty="0"/>
          </a:p>
        </p:txBody>
      </p:sp>
      <p:sp>
        <p:nvSpPr>
          <p:cNvPr id="14" name="TextBox 13"/>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
        <p:nvSpPr>
          <p:cNvPr id="16" name="Picture Placeholder 6"/>
          <p:cNvSpPr>
            <a:spLocks noGrp="1"/>
          </p:cNvSpPr>
          <p:nvPr>
            <p:ph type="pic" sz="quarter" idx="25" hasCustomPrompt="1"/>
          </p:nvPr>
        </p:nvSpPr>
        <p:spPr>
          <a:xfrm>
            <a:off x="-1816" y="101600"/>
            <a:ext cx="9147633" cy="3886200"/>
          </a:xfrm>
          <a:custGeom>
            <a:avLst/>
            <a:gdLst>
              <a:gd name="connsiteX0" fmla="*/ 0 w 9144000"/>
              <a:gd name="connsiteY0" fmla="*/ 0 h 3886200"/>
              <a:gd name="connsiteX1" fmla="*/ 9144000 w 9144000"/>
              <a:gd name="connsiteY1" fmla="*/ 0 h 3886200"/>
              <a:gd name="connsiteX2" fmla="*/ 9144000 w 9144000"/>
              <a:gd name="connsiteY2" fmla="*/ 3886200 h 3886200"/>
              <a:gd name="connsiteX3" fmla="*/ 0 w 9144000"/>
              <a:gd name="connsiteY3" fmla="*/ 3886200 h 3886200"/>
              <a:gd name="connsiteX4" fmla="*/ 0 w 9144000"/>
              <a:gd name="connsiteY4" fmla="*/ 0 h 3886200"/>
              <a:gd name="connsiteX0" fmla="*/ 0 w 9235440"/>
              <a:gd name="connsiteY0" fmla="*/ 3886200 h 3977640"/>
              <a:gd name="connsiteX1" fmla="*/ 0 w 9235440"/>
              <a:gd name="connsiteY1" fmla="*/ 0 h 3977640"/>
              <a:gd name="connsiteX2" fmla="*/ 9144000 w 9235440"/>
              <a:gd name="connsiteY2" fmla="*/ 0 h 3977640"/>
              <a:gd name="connsiteX3" fmla="*/ 9235440 w 9235440"/>
              <a:gd name="connsiteY3" fmla="*/ 3977640 h 3977640"/>
              <a:gd name="connsiteX0" fmla="*/ 0 w 9144000"/>
              <a:gd name="connsiteY0" fmla="*/ 3886200 h 3971290"/>
              <a:gd name="connsiteX1" fmla="*/ 0 w 9144000"/>
              <a:gd name="connsiteY1" fmla="*/ 0 h 3971290"/>
              <a:gd name="connsiteX2" fmla="*/ 9144000 w 9144000"/>
              <a:gd name="connsiteY2" fmla="*/ 0 h 3971290"/>
              <a:gd name="connsiteX3" fmla="*/ 9140190 w 9144000"/>
              <a:gd name="connsiteY3" fmla="*/ 3971290 h 3971290"/>
              <a:gd name="connsiteX0" fmla="*/ 0 w 9144000"/>
              <a:gd name="connsiteY0" fmla="*/ 3886200 h 3971290"/>
              <a:gd name="connsiteX1" fmla="*/ 0 w 9144000"/>
              <a:gd name="connsiteY1" fmla="*/ 0 h 3971290"/>
              <a:gd name="connsiteX2" fmla="*/ 9144000 w 9144000"/>
              <a:gd name="connsiteY2" fmla="*/ 0 h 3971290"/>
              <a:gd name="connsiteX3" fmla="*/ 9140190 w 9144000"/>
              <a:gd name="connsiteY3" fmla="*/ 3971290 h 3971290"/>
              <a:gd name="connsiteX0" fmla="*/ 6350 w 9150350"/>
              <a:gd name="connsiteY0" fmla="*/ 388620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6350 w 9150350"/>
              <a:gd name="connsiteY0" fmla="*/ 388620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0 w 9150350"/>
              <a:gd name="connsiteY1" fmla="*/ 3867150 h 3971290"/>
              <a:gd name="connsiteX2" fmla="*/ 6350 w 9150350"/>
              <a:gd name="connsiteY2" fmla="*/ 0 h 3971290"/>
              <a:gd name="connsiteX3" fmla="*/ 9150350 w 9150350"/>
              <a:gd name="connsiteY3" fmla="*/ 0 h 3971290"/>
              <a:gd name="connsiteX4" fmla="*/ 9146540 w 9150350"/>
              <a:gd name="connsiteY4" fmla="*/ 3971290 h 3971290"/>
              <a:gd name="connsiteX0" fmla="*/ 3207362 w 9144612"/>
              <a:gd name="connsiteY0" fmla="*/ 3917950 h 3971290"/>
              <a:gd name="connsiteX1" fmla="*/ 612 w 9144612"/>
              <a:gd name="connsiteY1" fmla="*/ 3892550 h 3971290"/>
              <a:gd name="connsiteX2" fmla="*/ 612 w 9144612"/>
              <a:gd name="connsiteY2" fmla="*/ 0 h 3971290"/>
              <a:gd name="connsiteX3" fmla="*/ 9144612 w 9144612"/>
              <a:gd name="connsiteY3" fmla="*/ 0 h 3971290"/>
              <a:gd name="connsiteX4" fmla="*/ 9140802 w 9144612"/>
              <a:gd name="connsiteY4" fmla="*/ 3971290 h 3971290"/>
              <a:gd name="connsiteX0" fmla="*/ 3206934 w 9144184"/>
              <a:gd name="connsiteY0" fmla="*/ 3917950 h 3971290"/>
              <a:gd name="connsiteX1" fmla="*/ 12884 w 9144184"/>
              <a:gd name="connsiteY1" fmla="*/ 3905250 h 3971290"/>
              <a:gd name="connsiteX2" fmla="*/ 184 w 9144184"/>
              <a:gd name="connsiteY2" fmla="*/ 0 h 3971290"/>
              <a:gd name="connsiteX3" fmla="*/ 9144184 w 9144184"/>
              <a:gd name="connsiteY3" fmla="*/ 0 h 3971290"/>
              <a:gd name="connsiteX4" fmla="*/ 9140374 w 9144184"/>
              <a:gd name="connsiteY4" fmla="*/ 3971290 h 3971290"/>
              <a:gd name="connsiteX0" fmla="*/ 3206934 w 9144184"/>
              <a:gd name="connsiteY0" fmla="*/ 3917950 h 3971290"/>
              <a:gd name="connsiteX1" fmla="*/ 12884 w 9144184"/>
              <a:gd name="connsiteY1" fmla="*/ 3911600 h 3971290"/>
              <a:gd name="connsiteX2" fmla="*/ 184 w 9144184"/>
              <a:gd name="connsiteY2" fmla="*/ 0 h 3971290"/>
              <a:gd name="connsiteX3" fmla="*/ 9144184 w 9144184"/>
              <a:gd name="connsiteY3" fmla="*/ 0 h 3971290"/>
              <a:gd name="connsiteX4" fmla="*/ 9140374 w 9144184"/>
              <a:gd name="connsiteY4" fmla="*/ 3971290 h 3971290"/>
              <a:gd name="connsiteX0" fmla="*/ 3207361 w 9144611"/>
              <a:gd name="connsiteY0" fmla="*/ 3917950 h 3971290"/>
              <a:gd name="connsiteX1" fmla="*/ 611 w 9144611"/>
              <a:gd name="connsiteY1" fmla="*/ 3905250 h 3971290"/>
              <a:gd name="connsiteX2" fmla="*/ 611 w 9144611"/>
              <a:gd name="connsiteY2" fmla="*/ 0 h 3971290"/>
              <a:gd name="connsiteX3" fmla="*/ 9144611 w 9144611"/>
              <a:gd name="connsiteY3" fmla="*/ 0 h 3971290"/>
              <a:gd name="connsiteX4" fmla="*/ 9140801 w 9144611"/>
              <a:gd name="connsiteY4" fmla="*/ 3971290 h 3971290"/>
              <a:gd name="connsiteX0" fmla="*/ 3207361 w 9144611"/>
              <a:gd name="connsiteY0" fmla="*/ 3917950 h 3971290"/>
              <a:gd name="connsiteX1" fmla="*/ 611 w 9144611"/>
              <a:gd name="connsiteY1" fmla="*/ 3924300 h 3971290"/>
              <a:gd name="connsiteX2" fmla="*/ 611 w 9144611"/>
              <a:gd name="connsiteY2" fmla="*/ 0 h 3971290"/>
              <a:gd name="connsiteX3" fmla="*/ 9144611 w 9144611"/>
              <a:gd name="connsiteY3" fmla="*/ 0 h 3971290"/>
              <a:gd name="connsiteX4" fmla="*/ 9140801 w 9144611"/>
              <a:gd name="connsiteY4" fmla="*/ 3971290 h 3971290"/>
              <a:gd name="connsiteX0" fmla="*/ 3213100 w 9150350"/>
              <a:gd name="connsiteY0" fmla="*/ 3917950 h 3971290"/>
              <a:gd name="connsiteX1" fmla="*/ 0 w 9150350"/>
              <a:gd name="connsiteY1" fmla="*/ 3924300 h 3971290"/>
              <a:gd name="connsiteX2" fmla="*/ 6350 w 9150350"/>
              <a:gd name="connsiteY2" fmla="*/ 0 h 3971290"/>
              <a:gd name="connsiteX3" fmla="*/ 9150350 w 9150350"/>
              <a:gd name="connsiteY3" fmla="*/ 0 h 3971290"/>
              <a:gd name="connsiteX4" fmla="*/ 9146540 w 9150350"/>
              <a:gd name="connsiteY4" fmla="*/ 3971290 h 3971290"/>
              <a:gd name="connsiteX0" fmla="*/ 3213100 w 9150350"/>
              <a:gd name="connsiteY0" fmla="*/ 3917950 h 3971290"/>
              <a:gd name="connsiteX1" fmla="*/ 309880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19450 w 9150350"/>
              <a:gd name="connsiteY0" fmla="*/ 3765550 h 3971290"/>
              <a:gd name="connsiteX1" fmla="*/ 309880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19450 w 9150350"/>
              <a:gd name="connsiteY0" fmla="*/ 3765550 h 3971290"/>
              <a:gd name="connsiteX1" fmla="*/ 320675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06750 w 9150350"/>
              <a:gd name="connsiteY0" fmla="*/ 3778250 h 3971290"/>
              <a:gd name="connsiteX1" fmla="*/ 3206751 w 9150350"/>
              <a:gd name="connsiteY1" fmla="*/ 3924300 h 3971290"/>
              <a:gd name="connsiteX2" fmla="*/ 0 w 9150350"/>
              <a:gd name="connsiteY2" fmla="*/ 3924300 h 3971290"/>
              <a:gd name="connsiteX3" fmla="*/ 6350 w 9150350"/>
              <a:gd name="connsiteY3" fmla="*/ 0 h 3971290"/>
              <a:gd name="connsiteX4" fmla="*/ 9150350 w 9150350"/>
              <a:gd name="connsiteY4" fmla="*/ 0 h 3971290"/>
              <a:gd name="connsiteX5" fmla="*/ 9146540 w 9150350"/>
              <a:gd name="connsiteY5" fmla="*/ 3971290 h 3971290"/>
              <a:gd name="connsiteX0" fmla="*/ 3206750 w 9150350"/>
              <a:gd name="connsiteY0" fmla="*/ 3778250 h 3971290"/>
              <a:gd name="connsiteX1" fmla="*/ 3198823 w 9150350"/>
              <a:gd name="connsiteY1" fmla="*/ 3851991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198823 w 9150350"/>
              <a:gd name="connsiteY1" fmla="*/ 3851991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4353714 w 9150350"/>
              <a:gd name="connsiteY0" fmla="*/ 3804677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3204108 w 9150350"/>
              <a:gd name="connsiteY1" fmla="*/ 3788564 h 3971290"/>
              <a:gd name="connsiteX2" fmla="*/ 3206751 w 9150350"/>
              <a:gd name="connsiteY2" fmla="*/ 3924300 h 3971290"/>
              <a:gd name="connsiteX3" fmla="*/ 0 w 9150350"/>
              <a:gd name="connsiteY3" fmla="*/ 3924300 h 3971290"/>
              <a:gd name="connsiteX4" fmla="*/ 6350 w 9150350"/>
              <a:gd name="connsiteY4" fmla="*/ 0 h 3971290"/>
              <a:gd name="connsiteX5" fmla="*/ 9150350 w 9150350"/>
              <a:gd name="connsiteY5" fmla="*/ 0 h 3971290"/>
              <a:gd name="connsiteX6" fmla="*/ 9146540 w 9150350"/>
              <a:gd name="connsiteY6" fmla="*/ 3971290 h 3971290"/>
              <a:gd name="connsiteX0" fmla="*/ 5955236 w 9150350"/>
              <a:gd name="connsiteY0" fmla="*/ 37782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86986 w 9150350"/>
              <a:gd name="connsiteY0" fmla="*/ 39052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7912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846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5630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909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37251 w 9150350"/>
              <a:gd name="connsiteY1" fmla="*/ 379730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885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68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0458 w 9150350"/>
              <a:gd name="connsiteY2" fmla="*/ 378221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10458 w 9150350"/>
              <a:gd name="connsiteY2" fmla="*/ 378221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8012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0350"/>
              <a:gd name="connsiteY0" fmla="*/ 3917949 h 3971290"/>
              <a:gd name="connsiteX1" fmla="*/ 5949951 w 9150350"/>
              <a:gd name="connsiteY1" fmla="*/ 3778250 h 3971290"/>
              <a:gd name="connsiteX2" fmla="*/ 3204108 w 9150350"/>
              <a:gd name="connsiteY2" fmla="*/ 3775864 h 3971290"/>
              <a:gd name="connsiteX3" fmla="*/ 3206751 w 9150350"/>
              <a:gd name="connsiteY3" fmla="*/ 3924300 h 3971290"/>
              <a:gd name="connsiteX4" fmla="*/ 0 w 9150350"/>
              <a:gd name="connsiteY4" fmla="*/ 3924300 h 3971290"/>
              <a:gd name="connsiteX5" fmla="*/ 6350 w 9150350"/>
              <a:gd name="connsiteY5" fmla="*/ 0 h 3971290"/>
              <a:gd name="connsiteX6" fmla="*/ 9150350 w 9150350"/>
              <a:gd name="connsiteY6" fmla="*/ 0 h 3971290"/>
              <a:gd name="connsiteX7" fmla="*/ 9146540 w 9150350"/>
              <a:gd name="connsiteY7" fmla="*/ 3971290 h 3971290"/>
              <a:gd name="connsiteX0" fmla="*/ 5961586 w 9152890"/>
              <a:gd name="connsiteY0" fmla="*/ 391794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0" fmla="*/ 5961586 w 9152890"/>
              <a:gd name="connsiteY0" fmla="*/ 3936999 h 3939540"/>
              <a:gd name="connsiteX1" fmla="*/ 5949951 w 9152890"/>
              <a:gd name="connsiteY1" fmla="*/ 3778250 h 3939540"/>
              <a:gd name="connsiteX2" fmla="*/ 3204108 w 9152890"/>
              <a:gd name="connsiteY2" fmla="*/ 3775864 h 3939540"/>
              <a:gd name="connsiteX3" fmla="*/ 3206751 w 9152890"/>
              <a:gd name="connsiteY3" fmla="*/ 3924300 h 3939540"/>
              <a:gd name="connsiteX4" fmla="*/ 0 w 9152890"/>
              <a:gd name="connsiteY4" fmla="*/ 3924300 h 3939540"/>
              <a:gd name="connsiteX5" fmla="*/ 6350 w 9152890"/>
              <a:gd name="connsiteY5" fmla="*/ 0 h 3939540"/>
              <a:gd name="connsiteX6" fmla="*/ 9150350 w 9152890"/>
              <a:gd name="connsiteY6" fmla="*/ 0 h 3939540"/>
              <a:gd name="connsiteX7" fmla="*/ 9152890 w 9152890"/>
              <a:gd name="connsiteY7" fmla="*/ 3939540 h 3939540"/>
              <a:gd name="connsiteX8" fmla="*/ 5961586 w 9152890"/>
              <a:gd name="connsiteY8" fmla="*/ 3936999 h 3939540"/>
              <a:gd name="connsiteX0" fmla="*/ 5967936 w 9152890"/>
              <a:gd name="connsiteY0" fmla="*/ 3943349 h 3943354"/>
              <a:gd name="connsiteX1" fmla="*/ 5949951 w 9152890"/>
              <a:gd name="connsiteY1" fmla="*/ 3778250 h 3943354"/>
              <a:gd name="connsiteX2" fmla="*/ 3204108 w 9152890"/>
              <a:gd name="connsiteY2" fmla="*/ 3775864 h 3943354"/>
              <a:gd name="connsiteX3" fmla="*/ 3206751 w 9152890"/>
              <a:gd name="connsiteY3" fmla="*/ 3924300 h 3943354"/>
              <a:gd name="connsiteX4" fmla="*/ 0 w 9152890"/>
              <a:gd name="connsiteY4" fmla="*/ 3924300 h 3943354"/>
              <a:gd name="connsiteX5" fmla="*/ 6350 w 9152890"/>
              <a:gd name="connsiteY5" fmla="*/ 0 h 3943354"/>
              <a:gd name="connsiteX6" fmla="*/ 9150350 w 9152890"/>
              <a:gd name="connsiteY6" fmla="*/ 0 h 3943354"/>
              <a:gd name="connsiteX7" fmla="*/ 9152890 w 9152890"/>
              <a:gd name="connsiteY7" fmla="*/ 3939540 h 3943354"/>
              <a:gd name="connsiteX8" fmla="*/ 5967936 w 9152890"/>
              <a:gd name="connsiteY8" fmla="*/ 3943349 h 3943354"/>
              <a:gd name="connsiteX0" fmla="*/ 5967936 w 9152890"/>
              <a:gd name="connsiteY0" fmla="*/ 3943349 h 3943354"/>
              <a:gd name="connsiteX1" fmla="*/ 5949951 w 9152890"/>
              <a:gd name="connsiteY1" fmla="*/ 3778250 h 3943354"/>
              <a:gd name="connsiteX2" fmla="*/ 3210464 w 9152890"/>
              <a:gd name="connsiteY2" fmla="*/ 3827412 h 3943354"/>
              <a:gd name="connsiteX3" fmla="*/ 3206751 w 9152890"/>
              <a:gd name="connsiteY3" fmla="*/ 3924300 h 3943354"/>
              <a:gd name="connsiteX4" fmla="*/ 0 w 9152890"/>
              <a:gd name="connsiteY4" fmla="*/ 3924300 h 3943354"/>
              <a:gd name="connsiteX5" fmla="*/ 6350 w 9152890"/>
              <a:gd name="connsiteY5" fmla="*/ 0 h 3943354"/>
              <a:gd name="connsiteX6" fmla="*/ 9150350 w 9152890"/>
              <a:gd name="connsiteY6" fmla="*/ 0 h 3943354"/>
              <a:gd name="connsiteX7" fmla="*/ 9152890 w 9152890"/>
              <a:gd name="connsiteY7" fmla="*/ 3939540 h 3943354"/>
              <a:gd name="connsiteX8" fmla="*/ 5967936 w 9152890"/>
              <a:gd name="connsiteY8" fmla="*/ 3943349 h 3943354"/>
              <a:gd name="connsiteX0" fmla="*/ 5967936 w 9152890"/>
              <a:gd name="connsiteY0" fmla="*/ 3943349 h 3943356"/>
              <a:gd name="connsiteX1" fmla="*/ 5949951 w 9152890"/>
              <a:gd name="connsiteY1" fmla="*/ 3836241 h 3943356"/>
              <a:gd name="connsiteX2" fmla="*/ 3210464 w 9152890"/>
              <a:gd name="connsiteY2" fmla="*/ 3827412 h 3943356"/>
              <a:gd name="connsiteX3" fmla="*/ 3206751 w 9152890"/>
              <a:gd name="connsiteY3" fmla="*/ 3924300 h 3943356"/>
              <a:gd name="connsiteX4" fmla="*/ 0 w 9152890"/>
              <a:gd name="connsiteY4" fmla="*/ 3924300 h 3943356"/>
              <a:gd name="connsiteX5" fmla="*/ 6350 w 9152890"/>
              <a:gd name="connsiteY5" fmla="*/ 0 h 3943356"/>
              <a:gd name="connsiteX6" fmla="*/ 9150350 w 9152890"/>
              <a:gd name="connsiteY6" fmla="*/ 0 h 3943356"/>
              <a:gd name="connsiteX7" fmla="*/ 9152890 w 9152890"/>
              <a:gd name="connsiteY7" fmla="*/ 3939540 h 3943356"/>
              <a:gd name="connsiteX8" fmla="*/ 5967936 w 9152890"/>
              <a:gd name="connsiteY8" fmla="*/ 3943349 h 3943356"/>
              <a:gd name="connsiteX0" fmla="*/ 5967936 w 9152890"/>
              <a:gd name="connsiteY0" fmla="*/ 3943349 h 3943357"/>
              <a:gd name="connsiteX1" fmla="*/ 5962663 w 9152890"/>
              <a:gd name="connsiteY1" fmla="*/ 3849128 h 3943357"/>
              <a:gd name="connsiteX2" fmla="*/ 3210464 w 9152890"/>
              <a:gd name="connsiteY2" fmla="*/ 3827412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10464 w 9152890"/>
              <a:gd name="connsiteY2" fmla="*/ 3827412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35889 w 9152890"/>
              <a:gd name="connsiteY2" fmla="*/ 3853186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191396 w 9152890"/>
              <a:gd name="connsiteY2" fmla="*/ 3846743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5967936 w 9152890"/>
              <a:gd name="connsiteY0" fmla="*/ 3943349 h 3943357"/>
              <a:gd name="connsiteX1" fmla="*/ 5949951 w 9152890"/>
              <a:gd name="connsiteY1" fmla="*/ 3849128 h 3943357"/>
              <a:gd name="connsiteX2" fmla="*/ 3242245 w 9152890"/>
              <a:gd name="connsiteY2" fmla="*/ 3853186 h 3943357"/>
              <a:gd name="connsiteX3" fmla="*/ 3206751 w 9152890"/>
              <a:gd name="connsiteY3" fmla="*/ 3924300 h 3943357"/>
              <a:gd name="connsiteX4" fmla="*/ 0 w 9152890"/>
              <a:gd name="connsiteY4" fmla="*/ 3924300 h 3943357"/>
              <a:gd name="connsiteX5" fmla="*/ 6350 w 9152890"/>
              <a:gd name="connsiteY5" fmla="*/ 0 h 3943357"/>
              <a:gd name="connsiteX6" fmla="*/ 9150350 w 9152890"/>
              <a:gd name="connsiteY6" fmla="*/ 0 h 3943357"/>
              <a:gd name="connsiteX7" fmla="*/ 9152890 w 9152890"/>
              <a:gd name="connsiteY7" fmla="*/ 3939540 h 3943357"/>
              <a:gd name="connsiteX8" fmla="*/ 5967936 w 9152890"/>
              <a:gd name="connsiteY8" fmla="*/ 3943349 h 3943357"/>
              <a:gd name="connsiteX0" fmla="*/ 3206751 w 9152890"/>
              <a:gd name="connsiteY0" fmla="*/ 3924300 h 3945971"/>
              <a:gd name="connsiteX1" fmla="*/ 0 w 9152890"/>
              <a:gd name="connsiteY1" fmla="*/ 3924300 h 3945971"/>
              <a:gd name="connsiteX2" fmla="*/ 6350 w 9152890"/>
              <a:gd name="connsiteY2" fmla="*/ 0 h 3945971"/>
              <a:gd name="connsiteX3" fmla="*/ 9150350 w 9152890"/>
              <a:gd name="connsiteY3" fmla="*/ 0 h 3945971"/>
              <a:gd name="connsiteX4" fmla="*/ 9152890 w 9152890"/>
              <a:gd name="connsiteY4" fmla="*/ 3939540 h 3945971"/>
              <a:gd name="connsiteX5" fmla="*/ 5967936 w 9152890"/>
              <a:gd name="connsiteY5" fmla="*/ 3943349 h 3945971"/>
              <a:gd name="connsiteX6" fmla="*/ 5949951 w 9152890"/>
              <a:gd name="connsiteY6" fmla="*/ 3849128 h 3945971"/>
              <a:gd name="connsiteX7" fmla="*/ 3333774 w 9152890"/>
              <a:gd name="connsiteY7" fmla="*/ 3945971 h 3945971"/>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1 w 9152890"/>
              <a:gd name="connsiteY6" fmla="*/ 3849128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55567 w 9152890"/>
              <a:gd name="connsiteY6" fmla="*/ 3843436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00294 w 9152890"/>
              <a:gd name="connsiteY7" fmla="*/ 3842877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43357"/>
              <a:gd name="connsiteX1" fmla="*/ 0 w 9152890"/>
              <a:gd name="connsiteY1" fmla="*/ 3924300 h 3943357"/>
              <a:gd name="connsiteX2" fmla="*/ 6350 w 9152890"/>
              <a:gd name="connsiteY2" fmla="*/ 0 h 3943357"/>
              <a:gd name="connsiteX3" fmla="*/ 9150350 w 9152890"/>
              <a:gd name="connsiteY3" fmla="*/ 0 h 3943357"/>
              <a:gd name="connsiteX4" fmla="*/ 9152890 w 9152890"/>
              <a:gd name="connsiteY4" fmla="*/ 3939540 h 3943357"/>
              <a:gd name="connsiteX5" fmla="*/ 5967936 w 9152890"/>
              <a:gd name="connsiteY5" fmla="*/ 3943349 h 3943357"/>
              <a:gd name="connsiteX6" fmla="*/ 5949952 w 9152890"/>
              <a:gd name="connsiteY6" fmla="*/ 3843436 h 3943357"/>
              <a:gd name="connsiteX7" fmla="*/ 3211525 w 9152890"/>
              <a:gd name="connsiteY7" fmla="*/ 3848569 h 3943357"/>
              <a:gd name="connsiteX0" fmla="*/ 3206751 w 9152890"/>
              <a:gd name="connsiteY0" fmla="*/ 3924300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29213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23598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06753 w 9152890"/>
              <a:gd name="connsiteY0" fmla="*/ 3935684 h 3952761"/>
              <a:gd name="connsiteX1" fmla="*/ 0 w 9152890"/>
              <a:gd name="connsiteY1" fmla="*/ 3952761 h 3952761"/>
              <a:gd name="connsiteX2" fmla="*/ 6350 w 9152890"/>
              <a:gd name="connsiteY2" fmla="*/ 0 h 3952761"/>
              <a:gd name="connsiteX3" fmla="*/ 9150350 w 9152890"/>
              <a:gd name="connsiteY3" fmla="*/ 0 h 3952761"/>
              <a:gd name="connsiteX4" fmla="*/ 9152890 w 9152890"/>
              <a:gd name="connsiteY4" fmla="*/ 3939540 h 3952761"/>
              <a:gd name="connsiteX5" fmla="*/ 5967936 w 9152890"/>
              <a:gd name="connsiteY5" fmla="*/ 3943349 h 3952761"/>
              <a:gd name="connsiteX6" fmla="*/ 5949952 w 9152890"/>
              <a:gd name="connsiteY6" fmla="*/ 3843436 h 3952761"/>
              <a:gd name="connsiteX7" fmla="*/ 3211525 w 9152890"/>
              <a:gd name="connsiteY7" fmla="*/ 3848569 h 3952761"/>
              <a:gd name="connsiteX0" fmla="*/ 3206754 w 9152890"/>
              <a:gd name="connsiteY0" fmla="*/ 3941377 h 3952763"/>
              <a:gd name="connsiteX1" fmla="*/ 0 w 9152890"/>
              <a:gd name="connsiteY1" fmla="*/ 3952761 h 3952763"/>
              <a:gd name="connsiteX2" fmla="*/ 6350 w 9152890"/>
              <a:gd name="connsiteY2" fmla="*/ 0 h 3952763"/>
              <a:gd name="connsiteX3" fmla="*/ 9150350 w 9152890"/>
              <a:gd name="connsiteY3" fmla="*/ 0 h 3952763"/>
              <a:gd name="connsiteX4" fmla="*/ 9152890 w 9152890"/>
              <a:gd name="connsiteY4" fmla="*/ 3939540 h 3952763"/>
              <a:gd name="connsiteX5" fmla="*/ 5967936 w 9152890"/>
              <a:gd name="connsiteY5" fmla="*/ 3943349 h 3952763"/>
              <a:gd name="connsiteX6" fmla="*/ 5949952 w 9152890"/>
              <a:gd name="connsiteY6" fmla="*/ 3843436 h 3952763"/>
              <a:gd name="connsiteX7" fmla="*/ 3211525 w 9152890"/>
              <a:gd name="connsiteY7" fmla="*/ 3848569 h 3952763"/>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211525 w 9152890"/>
              <a:gd name="connsiteY7" fmla="*/ 3848569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205910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89063 w 9152890"/>
              <a:gd name="connsiteY7" fmla="*/ 3837184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89063 w 9152890"/>
              <a:gd name="connsiteY7" fmla="*/ 3837184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9952 w 9152890"/>
              <a:gd name="connsiteY6" fmla="*/ 3843436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55567 w 9152890"/>
              <a:gd name="connsiteY6" fmla="*/ 3832052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44337 w 9152890"/>
              <a:gd name="connsiteY6" fmla="*/ 3837745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61184 w 9152890"/>
              <a:gd name="connsiteY6" fmla="*/ 3837745 h 3954361"/>
              <a:gd name="connsiteX7" fmla="*/ 3194678 w 9152890"/>
              <a:gd name="connsiteY7" fmla="*/ 3831492 h 3954361"/>
              <a:gd name="connsiteX0" fmla="*/ 3189908 w 9152890"/>
              <a:gd name="connsiteY0" fmla="*/ 3947069 h 3954361"/>
              <a:gd name="connsiteX1" fmla="*/ 0 w 9152890"/>
              <a:gd name="connsiteY1" fmla="*/ 3952761 h 3954361"/>
              <a:gd name="connsiteX2" fmla="*/ 6350 w 9152890"/>
              <a:gd name="connsiteY2" fmla="*/ 0 h 3954361"/>
              <a:gd name="connsiteX3" fmla="*/ 9150350 w 9152890"/>
              <a:gd name="connsiteY3" fmla="*/ 0 h 3954361"/>
              <a:gd name="connsiteX4" fmla="*/ 9152890 w 9152890"/>
              <a:gd name="connsiteY4" fmla="*/ 3939540 h 3954361"/>
              <a:gd name="connsiteX5" fmla="*/ 5967936 w 9152890"/>
              <a:gd name="connsiteY5" fmla="*/ 3943349 h 3954361"/>
              <a:gd name="connsiteX6" fmla="*/ 5961184 w 9152890"/>
              <a:gd name="connsiteY6" fmla="*/ 3837745 h 3954361"/>
              <a:gd name="connsiteX7" fmla="*/ 3194678 w 9152890"/>
              <a:gd name="connsiteY7" fmla="*/ 3831492 h 3954361"/>
              <a:gd name="connsiteX0" fmla="*/ 3189908 w 9152890"/>
              <a:gd name="connsiteY0" fmla="*/ 3952762 h 3958029"/>
              <a:gd name="connsiteX1" fmla="*/ 0 w 9152890"/>
              <a:gd name="connsiteY1" fmla="*/ 3952761 h 3958029"/>
              <a:gd name="connsiteX2" fmla="*/ 6350 w 9152890"/>
              <a:gd name="connsiteY2" fmla="*/ 0 h 3958029"/>
              <a:gd name="connsiteX3" fmla="*/ 9150350 w 9152890"/>
              <a:gd name="connsiteY3" fmla="*/ 0 h 3958029"/>
              <a:gd name="connsiteX4" fmla="*/ 9152890 w 9152890"/>
              <a:gd name="connsiteY4" fmla="*/ 3939540 h 3958029"/>
              <a:gd name="connsiteX5" fmla="*/ 5967936 w 9152890"/>
              <a:gd name="connsiteY5" fmla="*/ 3943349 h 3958029"/>
              <a:gd name="connsiteX6" fmla="*/ 5961184 w 9152890"/>
              <a:gd name="connsiteY6" fmla="*/ 3837745 h 3958029"/>
              <a:gd name="connsiteX7" fmla="*/ 3194678 w 9152890"/>
              <a:gd name="connsiteY7" fmla="*/ 3831492 h 3958029"/>
              <a:gd name="connsiteX0" fmla="*/ 3189908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0" fmla="*/ 3189908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8" fmla="*/ 3189908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194678 w 9152890"/>
              <a:gd name="connsiteY7" fmla="*/ 3831492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5499"/>
              <a:gd name="connsiteX1" fmla="*/ 0 w 9152890"/>
              <a:gd name="connsiteY1" fmla="*/ 3952761 h 3955499"/>
              <a:gd name="connsiteX2" fmla="*/ 6350 w 9152890"/>
              <a:gd name="connsiteY2" fmla="*/ 0 h 3955499"/>
              <a:gd name="connsiteX3" fmla="*/ 9150350 w 9152890"/>
              <a:gd name="connsiteY3" fmla="*/ 0 h 3955499"/>
              <a:gd name="connsiteX4" fmla="*/ 9152890 w 9152890"/>
              <a:gd name="connsiteY4" fmla="*/ 3939540 h 3955499"/>
              <a:gd name="connsiteX5" fmla="*/ 5967936 w 9152890"/>
              <a:gd name="connsiteY5" fmla="*/ 3943349 h 3955499"/>
              <a:gd name="connsiteX6" fmla="*/ 5961184 w 9152890"/>
              <a:gd name="connsiteY6" fmla="*/ 3837745 h 3955499"/>
              <a:gd name="connsiteX7" fmla="*/ 3222754 w 9152890"/>
              <a:gd name="connsiteY7" fmla="*/ 3831493 h 3955499"/>
              <a:gd name="connsiteX8" fmla="*/ 3212369 w 9152890"/>
              <a:gd name="connsiteY8" fmla="*/ 3952762 h 3955499"/>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22754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61184 w 9152890"/>
              <a:gd name="connsiteY6" fmla="*/ 383774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67936 w 9152890"/>
              <a:gd name="connsiteY5" fmla="*/ 3943349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56707 w 9152890"/>
              <a:gd name="connsiteY5" fmla="*/ 3943350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3351 h 3952762"/>
              <a:gd name="connsiteX6" fmla="*/ 5955570 w 9152890"/>
              <a:gd name="connsiteY6" fmla="*/ 3832054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3351 h 3952762"/>
              <a:gd name="connsiteX6" fmla="*/ 5938724 w 9152890"/>
              <a:gd name="connsiteY6" fmla="*/ 3832055 h 3952762"/>
              <a:gd name="connsiteX7" fmla="*/ 3205909 w 9152890"/>
              <a:gd name="connsiteY7" fmla="*/ 3831493 h 3952762"/>
              <a:gd name="connsiteX8" fmla="*/ 3212369 w 9152890"/>
              <a:gd name="connsiteY8" fmla="*/ 3952762 h 3952762"/>
              <a:gd name="connsiteX0" fmla="*/ 3212369 w 9152890"/>
              <a:gd name="connsiteY0" fmla="*/ 3952762 h 3952762"/>
              <a:gd name="connsiteX1" fmla="*/ 0 w 9152890"/>
              <a:gd name="connsiteY1" fmla="*/ 3952761 h 3952762"/>
              <a:gd name="connsiteX2" fmla="*/ 6350 w 9152890"/>
              <a:gd name="connsiteY2" fmla="*/ 0 h 3952762"/>
              <a:gd name="connsiteX3" fmla="*/ 9150350 w 9152890"/>
              <a:gd name="connsiteY3" fmla="*/ 0 h 3952762"/>
              <a:gd name="connsiteX4" fmla="*/ 9152890 w 9152890"/>
              <a:gd name="connsiteY4" fmla="*/ 3939540 h 3952762"/>
              <a:gd name="connsiteX5" fmla="*/ 5939861 w 9152890"/>
              <a:gd name="connsiteY5" fmla="*/ 3949044 h 3952762"/>
              <a:gd name="connsiteX6" fmla="*/ 5938724 w 9152890"/>
              <a:gd name="connsiteY6" fmla="*/ 3832055 h 3952762"/>
              <a:gd name="connsiteX7" fmla="*/ 3205909 w 9152890"/>
              <a:gd name="connsiteY7" fmla="*/ 3831493 h 3952762"/>
              <a:gd name="connsiteX8" fmla="*/ 3212369 w 915289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50924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50924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47275 w 9150350"/>
              <a:gd name="connsiteY4" fmla="*/ 3939539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12369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12369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1493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38724 w 9150350"/>
              <a:gd name="connsiteY6" fmla="*/ 383205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39861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5909 w 9150350"/>
              <a:gd name="connsiteY7" fmla="*/ 3839352 h 3952762"/>
              <a:gd name="connsiteX8" fmla="*/ 3204635 w 9150350"/>
              <a:gd name="connsiteY8" fmla="*/ 3952762 h 3952762"/>
              <a:gd name="connsiteX0" fmla="*/ 3204635 w 9150350"/>
              <a:gd name="connsiteY0" fmla="*/ 3952762 h 3952762"/>
              <a:gd name="connsiteX1" fmla="*/ 0 w 9150350"/>
              <a:gd name="connsiteY1" fmla="*/ 3952761 h 3952762"/>
              <a:gd name="connsiteX2" fmla="*/ 6350 w 9150350"/>
              <a:gd name="connsiteY2" fmla="*/ 0 h 3952762"/>
              <a:gd name="connsiteX3" fmla="*/ 9150350 w 9150350"/>
              <a:gd name="connsiteY3" fmla="*/ 0 h 3952762"/>
              <a:gd name="connsiteX4" fmla="*/ 9136045 w 9150350"/>
              <a:gd name="connsiteY4" fmla="*/ 3945231 h 3952762"/>
              <a:gd name="connsiteX5" fmla="*/ 5950175 w 9150350"/>
              <a:gd name="connsiteY5" fmla="*/ 3949044 h 3952762"/>
              <a:gd name="connsiteX6" fmla="*/ 5949037 w 9150350"/>
              <a:gd name="connsiteY6" fmla="*/ 3839915 h 3952762"/>
              <a:gd name="connsiteX7" fmla="*/ 3203330 w 9150350"/>
              <a:gd name="connsiteY7" fmla="*/ 3839352 h 3952762"/>
              <a:gd name="connsiteX8" fmla="*/ 3204635 w 9150350"/>
              <a:gd name="connsiteY8" fmla="*/ 3952762 h 3952762"/>
              <a:gd name="connsiteX0" fmla="*/ 3204635 w 9161085"/>
              <a:gd name="connsiteY0" fmla="*/ 3952762 h 3952762"/>
              <a:gd name="connsiteX1" fmla="*/ 0 w 9161085"/>
              <a:gd name="connsiteY1" fmla="*/ 3952761 h 3952762"/>
              <a:gd name="connsiteX2" fmla="*/ 6350 w 9161085"/>
              <a:gd name="connsiteY2" fmla="*/ 0 h 3952762"/>
              <a:gd name="connsiteX3" fmla="*/ 9150350 w 9161085"/>
              <a:gd name="connsiteY3" fmla="*/ 0 h 3952762"/>
              <a:gd name="connsiteX4" fmla="*/ 9159250 w 9161085"/>
              <a:gd name="connsiteY4" fmla="*/ 3945231 h 3952762"/>
              <a:gd name="connsiteX5" fmla="*/ 5950175 w 9161085"/>
              <a:gd name="connsiteY5" fmla="*/ 3949044 h 3952762"/>
              <a:gd name="connsiteX6" fmla="*/ 5949037 w 9161085"/>
              <a:gd name="connsiteY6" fmla="*/ 3839915 h 3952762"/>
              <a:gd name="connsiteX7" fmla="*/ 3203330 w 9161085"/>
              <a:gd name="connsiteY7" fmla="*/ 3839352 h 3952762"/>
              <a:gd name="connsiteX8" fmla="*/ 3204635 w 9161085"/>
              <a:gd name="connsiteY8" fmla="*/ 3952762 h 3952762"/>
              <a:gd name="connsiteX0" fmla="*/ 3204635 w 9161085"/>
              <a:gd name="connsiteY0" fmla="*/ 3952762 h 3952762"/>
              <a:gd name="connsiteX1" fmla="*/ 0 w 9161085"/>
              <a:gd name="connsiteY1" fmla="*/ 3952761 h 3952762"/>
              <a:gd name="connsiteX2" fmla="*/ 6350 w 9161085"/>
              <a:gd name="connsiteY2" fmla="*/ 0 h 3952762"/>
              <a:gd name="connsiteX3" fmla="*/ 9150350 w 9161085"/>
              <a:gd name="connsiteY3" fmla="*/ 0 h 3952762"/>
              <a:gd name="connsiteX4" fmla="*/ 9159250 w 9161085"/>
              <a:gd name="connsiteY4" fmla="*/ 3947851 h 3952762"/>
              <a:gd name="connsiteX5" fmla="*/ 5950175 w 9161085"/>
              <a:gd name="connsiteY5" fmla="*/ 3949044 h 3952762"/>
              <a:gd name="connsiteX6" fmla="*/ 5949037 w 9161085"/>
              <a:gd name="connsiteY6" fmla="*/ 3839915 h 3952762"/>
              <a:gd name="connsiteX7" fmla="*/ 3203330 w 9161085"/>
              <a:gd name="connsiteY7" fmla="*/ 3839352 h 3952762"/>
              <a:gd name="connsiteX8" fmla="*/ 3204635 w 9161085"/>
              <a:gd name="connsiteY8" fmla="*/ 3952762 h 3952762"/>
              <a:gd name="connsiteX0" fmla="*/ 3204635 w 9154418"/>
              <a:gd name="connsiteY0" fmla="*/ 3952762 h 3952762"/>
              <a:gd name="connsiteX1" fmla="*/ 0 w 9154418"/>
              <a:gd name="connsiteY1" fmla="*/ 3952761 h 3952762"/>
              <a:gd name="connsiteX2" fmla="*/ 6350 w 9154418"/>
              <a:gd name="connsiteY2" fmla="*/ 0 h 3952762"/>
              <a:gd name="connsiteX3" fmla="*/ 9150350 w 9154418"/>
              <a:gd name="connsiteY3" fmla="*/ 0 h 3952762"/>
              <a:gd name="connsiteX4" fmla="*/ 9151516 w 9154418"/>
              <a:gd name="connsiteY4" fmla="*/ 3947851 h 3952762"/>
              <a:gd name="connsiteX5" fmla="*/ 5950175 w 9154418"/>
              <a:gd name="connsiteY5" fmla="*/ 3949044 h 3952762"/>
              <a:gd name="connsiteX6" fmla="*/ 5949037 w 9154418"/>
              <a:gd name="connsiteY6" fmla="*/ 3839915 h 3952762"/>
              <a:gd name="connsiteX7" fmla="*/ 3203330 w 9154418"/>
              <a:gd name="connsiteY7" fmla="*/ 3839352 h 3952762"/>
              <a:gd name="connsiteX8" fmla="*/ 3204635 w 9154418"/>
              <a:gd name="connsiteY8" fmla="*/ 3952762 h 3952762"/>
              <a:gd name="connsiteX0" fmla="*/ 3204635 w 9156527"/>
              <a:gd name="connsiteY0" fmla="*/ 3952762 h 3952762"/>
              <a:gd name="connsiteX1" fmla="*/ 0 w 9156527"/>
              <a:gd name="connsiteY1" fmla="*/ 3952761 h 3952762"/>
              <a:gd name="connsiteX2" fmla="*/ 6350 w 9156527"/>
              <a:gd name="connsiteY2" fmla="*/ 0 h 3952762"/>
              <a:gd name="connsiteX3" fmla="*/ 9150350 w 9156527"/>
              <a:gd name="connsiteY3" fmla="*/ 0 h 3952762"/>
              <a:gd name="connsiteX4" fmla="*/ 9154095 w 9156527"/>
              <a:gd name="connsiteY4" fmla="*/ 3947851 h 3952762"/>
              <a:gd name="connsiteX5" fmla="*/ 5950175 w 9156527"/>
              <a:gd name="connsiteY5" fmla="*/ 3949044 h 3952762"/>
              <a:gd name="connsiteX6" fmla="*/ 5949037 w 9156527"/>
              <a:gd name="connsiteY6" fmla="*/ 3839915 h 3952762"/>
              <a:gd name="connsiteX7" fmla="*/ 3203330 w 9156527"/>
              <a:gd name="connsiteY7" fmla="*/ 3839352 h 3952762"/>
              <a:gd name="connsiteX8" fmla="*/ 3204635 w 9156527"/>
              <a:gd name="connsiteY8" fmla="*/ 3952762 h 395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6527" h="3952762">
                <a:moveTo>
                  <a:pt x="3204635" y="3952762"/>
                </a:moveTo>
                <a:lnTo>
                  <a:pt x="0" y="3952761"/>
                </a:lnTo>
                <a:cubicBezTo>
                  <a:pt x="2117" y="2663711"/>
                  <a:pt x="4233" y="1289050"/>
                  <a:pt x="6350" y="0"/>
                </a:cubicBezTo>
                <a:lnTo>
                  <a:pt x="9150350" y="0"/>
                </a:lnTo>
                <a:cubicBezTo>
                  <a:pt x="9150350" y="1295400"/>
                  <a:pt x="9161247" y="1975235"/>
                  <a:pt x="9154095" y="3947851"/>
                </a:cubicBezTo>
                <a:lnTo>
                  <a:pt x="5950175" y="3949044"/>
                </a:lnTo>
                <a:cubicBezTo>
                  <a:pt x="5949796" y="3912668"/>
                  <a:pt x="5949416" y="3876291"/>
                  <a:pt x="5949037" y="3839915"/>
                </a:cubicBezTo>
                <a:lnTo>
                  <a:pt x="3203330" y="3839352"/>
                </a:lnTo>
                <a:lnTo>
                  <a:pt x="3204635" y="3952762"/>
                </a:lnTo>
                <a:close/>
              </a:path>
            </a:pathLst>
          </a:custGeom>
          <a:solidFill>
            <a:srgbClr val="BDB6B0">
              <a:alpha val="50000"/>
            </a:srgbClr>
          </a:solidFill>
        </p:spPr>
        <p:txBody>
          <a:bodyPr anchor="ctr"/>
          <a:lstStyle>
            <a:lvl1pPr algn="ctr">
              <a:defRPr baseline="0"/>
            </a:lvl1pPr>
          </a:lstStyle>
          <a:p>
            <a:r>
              <a:rPr lang="en-US" dirty="0"/>
              <a:t>Photo</a:t>
            </a:r>
            <a:br>
              <a:rPr lang="en-US" dirty="0"/>
            </a:br>
            <a:r>
              <a:rPr lang="en-US" dirty="0"/>
              <a:t>4.5 in. x 10 in.</a:t>
            </a:r>
          </a:p>
        </p:txBody>
      </p:sp>
    </p:spTree>
    <p:extLst>
      <p:ext uri="{BB962C8B-B14F-4D97-AF65-F5344CB8AC3E}">
        <p14:creationId xmlns:p14="http://schemas.microsoft.com/office/powerpoint/2010/main" val="240106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 Option 2 - Physician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a:t>Name/Title – Garamond – 14 </a:t>
            </a:r>
            <a:r>
              <a:rPr lang="en-US" dirty="0" err="1"/>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a:t>Headshot</a:t>
            </a:r>
            <a:br>
              <a:rPr lang="en-US" dirty="0"/>
            </a:br>
            <a:r>
              <a:rPr lang="en-US" dirty="0"/>
              <a:t>1 in. x 1in.</a:t>
            </a:r>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a:t>Name/Title – Garamond – 14 </a:t>
            </a:r>
            <a:r>
              <a:rPr lang="en-US" dirty="0" err="1"/>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a:t>Name/Title – Garamond – 14 </a:t>
            </a:r>
            <a:r>
              <a:rPr lang="en-US" dirty="0" err="1"/>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a:t>Breaker Title – Garamond – 36 </a:t>
            </a:r>
            <a:r>
              <a:rPr lang="en-US" dirty="0" err="1"/>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Tree>
    <p:extLst>
      <p:ext uri="{BB962C8B-B14F-4D97-AF65-F5344CB8AC3E}">
        <p14:creationId xmlns:p14="http://schemas.microsoft.com/office/powerpoint/2010/main" val="405284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 Option 3 - Patient/Provi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a:t>Name/Title – Garamond – 14 </a:t>
            </a:r>
            <a:r>
              <a:rPr lang="en-US" dirty="0" err="1"/>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a:t>Headshot</a:t>
            </a:r>
            <a:br>
              <a:rPr lang="en-US" dirty="0"/>
            </a:br>
            <a:r>
              <a:rPr lang="en-US" dirty="0"/>
              <a:t>1 in. x 1in.</a:t>
            </a:r>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a:t>Name/Title – Garamond – 14 </a:t>
            </a:r>
            <a:r>
              <a:rPr lang="en-US" dirty="0" err="1"/>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a:t>Name/Title – Garamond – 14 </a:t>
            </a:r>
            <a:r>
              <a:rPr lang="en-US" dirty="0" err="1"/>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a:t>Breaker Title – Garamond – 36 </a:t>
            </a:r>
            <a:r>
              <a:rPr lang="en-US" dirty="0" err="1"/>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Tree>
    <p:extLst>
      <p:ext uri="{BB962C8B-B14F-4D97-AF65-F5344CB8AC3E}">
        <p14:creationId xmlns:p14="http://schemas.microsoft.com/office/powerpoint/2010/main" val="298376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 Option 4 - Surgery">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a:t>Name/Title – Garamond – 14 </a:t>
            </a:r>
            <a:r>
              <a:rPr lang="en-US" dirty="0" err="1"/>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a:t>Headshot</a:t>
            </a:r>
            <a:br>
              <a:rPr lang="en-US" dirty="0"/>
            </a:br>
            <a:r>
              <a:rPr lang="en-US" dirty="0"/>
              <a:t>1 in. x 1in.</a:t>
            </a:r>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a:t>Name/Title – Garamond – 14 </a:t>
            </a:r>
            <a:r>
              <a:rPr lang="en-US" dirty="0" err="1"/>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a:t>Name/Title – Garamond – 14 </a:t>
            </a:r>
            <a:r>
              <a:rPr lang="en-US" dirty="0" err="1"/>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a:t>Breaker Title – Garamond – 36 </a:t>
            </a:r>
            <a:r>
              <a:rPr lang="en-US" dirty="0" err="1"/>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Tree>
    <p:extLst>
      <p:ext uri="{BB962C8B-B14F-4D97-AF65-F5344CB8AC3E}">
        <p14:creationId xmlns:p14="http://schemas.microsoft.com/office/powerpoint/2010/main" val="1428361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 Option 5 - Mother/S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None/>
              <a:defRPr sz="1400" b="1"/>
            </a:lvl1pPr>
          </a:lstStyle>
          <a:p>
            <a:pPr lvl="0"/>
            <a:r>
              <a:rPr lang="en-US" dirty="0"/>
              <a:t>Name/Title – Garamond – 14 </a:t>
            </a:r>
            <a:r>
              <a:rPr lang="en-US" dirty="0" err="1"/>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a:t>Headshot</a:t>
            </a:r>
            <a:br>
              <a:rPr lang="en-US" dirty="0"/>
            </a:br>
            <a:r>
              <a:rPr lang="en-US" dirty="0"/>
              <a:t>1 in. x 1in.</a:t>
            </a:r>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a:t>Name/Title – Garamond – 14 </a:t>
            </a:r>
            <a:r>
              <a:rPr lang="en-US" dirty="0" err="1"/>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a:t>Name/Title – Garamond – 14 </a:t>
            </a:r>
            <a:r>
              <a:rPr lang="en-US" dirty="0" err="1"/>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a:t>Breaker Title – Garamond – 36 </a:t>
            </a:r>
            <a:r>
              <a:rPr lang="en-US" dirty="0" err="1"/>
              <a:t>pt</a:t>
            </a:r>
            <a:endParaRPr lang="en-US" dirty="0"/>
          </a:p>
        </p:txBody>
      </p:sp>
      <p:sp>
        <p:nvSpPr>
          <p:cNvPr id="13" name="TextBox 12"/>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spTree>
    <p:extLst>
      <p:ext uri="{BB962C8B-B14F-4D97-AF65-F5344CB8AC3E}">
        <p14:creationId xmlns:p14="http://schemas.microsoft.com/office/powerpoint/2010/main" val="1598233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 Option 6 - Headligh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6" hasCustomPrompt="1"/>
          </p:nvPr>
        </p:nvSpPr>
        <p:spPr>
          <a:xfrm>
            <a:off x="1524000" y="5029200"/>
            <a:ext cx="1371600" cy="914400"/>
          </a:xfrm>
        </p:spPr>
        <p:txBody>
          <a:bodyPr anchor="ctr">
            <a:noAutofit/>
          </a:bodyPr>
          <a:lstStyle>
            <a:lvl1pPr marL="0" indent="0">
              <a:buFont typeface="Arial" panose="020B0604020202020204" pitchFamily="34" charset="0"/>
              <a:buNone/>
              <a:defRPr sz="1400" b="1"/>
            </a:lvl1pPr>
          </a:lstStyle>
          <a:p>
            <a:pPr lvl="0"/>
            <a:r>
              <a:rPr lang="en-US" dirty="0"/>
              <a:t>Name/Title – Garamond – 14 </a:t>
            </a:r>
            <a:r>
              <a:rPr lang="en-US" dirty="0" err="1"/>
              <a:t>pt</a:t>
            </a:r>
            <a:endParaRPr lang="en-US" dirty="0"/>
          </a:p>
        </p:txBody>
      </p:sp>
      <p:sp>
        <p:nvSpPr>
          <p:cNvPr id="22" name="Picture Placeholder 21"/>
          <p:cNvSpPr>
            <a:spLocks noGrp="1"/>
          </p:cNvSpPr>
          <p:nvPr>
            <p:ph type="pic" sz="quarter" idx="19" hasCustomPrompt="1"/>
          </p:nvPr>
        </p:nvSpPr>
        <p:spPr>
          <a:xfrm>
            <a:off x="4572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i="0"/>
            </a:lvl1pPr>
          </a:lstStyle>
          <a:p>
            <a:r>
              <a:rPr lang="en-US" dirty="0"/>
              <a:t>Headshot</a:t>
            </a:r>
            <a:br>
              <a:rPr lang="en-US" dirty="0"/>
            </a:br>
            <a:r>
              <a:rPr lang="en-US" dirty="0"/>
              <a:t>1 in. x 1in.</a:t>
            </a:r>
          </a:p>
        </p:txBody>
      </p:sp>
      <p:sp>
        <p:nvSpPr>
          <p:cNvPr id="5" name="Picture Placeholder 4"/>
          <p:cNvSpPr>
            <a:spLocks noGrp="1"/>
          </p:cNvSpPr>
          <p:nvPr>
            <p:ph type="pic" sz="quarter" idx="20" hasCustomPrompt="1"/>
          </p:nvPr>
        </p:nvSpPr>
        <p:spPr>
          <a:xfrm>
            <a:off x="3341916"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0" name="Picture Placeholder 9"/>
          <p:cNvSpPr>
            <a:spLocks noGrp="1"/>
          </p:cNvSpPr>
          <p:nvPr>
            <p:ph type="pic" sz="quarter" idx="21" hasCustomPrompt="1"/>
          </p:nvPr>
        </p:nvSpPr>
        <p:spPr>
          <a:xfrm>
            <a:off x="6248400" y="5029200"/>
            <a:ext cx="914400" cy="914400"/>
          </a:xfrm>
          <a:prstGeom prst="ellipse">
            <a:avLst/>
          </a:prstGeom>
          <a:solidFill>
            <a:srgbClr val="BDB6B0">
              <a:alpha val="50000"/>
            </a:srgbClr>
          </a:solidFill>
          <a:ln w="9525">
            <a:solidFill>
              <a:srgbClr val="695D54"/>
            </a:solidFill>
          </a:ln>
        </p:spPr>
        <p:txBody>
          <a:bodyPr anchor="ctr">
            <a:normAutofit/>
          </a:bodyPr>
          <a:lstStyle>
            <a:lvl1pPr marL="0" indent="0" algn="ctr">
              <a:buNone/>
              <a:defRPr sz="1200" b="0"/>
            </a:lvl1pPr>
          </a:lstStyle>
          <a:p>
            <a:r>
              <a:rPr lang="en-US" dirty="0"/>
              <a:t>Headshot</a:t>
            </a:r>
            <a:br>
              <a:rPr lang="en-US" dirty="0"/>
            </a:br>
            <a:r>
              <a:rPr lang="en-US" dirty="0"/>
              <a:t>1 in. x 1in.</a:t>
            </a:r>
          </a:p>
        </p:txBody>
      </p:sp>
      <p:sp>
        <p:nvSpPr>
          <p:cNvPr id="12" name="Text Placeholder 11"/>
          <p:cNvSpPr>
            <a:spLocks noGrp="1"/>
          </p:cNvSpPr>
          <p:nvPr>
            <p:ph type="body" sz="quarter" idx="22" hasCustomPrompt="1"/>
          </p:nvPr>
        </p:nvSpPr>
        <p:spPr>
          <a:xfrm>
            <a:off x="4419600" y="5029200"/>
            <a:ext cx="1371600" cy="914400"/>
          </a:xfrm>
        </p:spPr>
        <p:txBody>
          <a:bodyPr anchor="ctr">
            <a:noAutofit/>
          </a:bodyPr>
          <a:lstStyle>
            <a:lvl1pPr marL="0" indent="0">
              <a:buNone/>
              <a:defRPr sz="1400" b="1"/>
            </a:lvl1pPr>
            <a:lvl2pPr marL="457200" indent="0">
              <a:buNone/>
              <a:defRPr sz="1400"/>
            </a:lvl2pPr>
          </a:lstStyle>
          <a:p>
            <a:pPr lvl="0"/>
            <a:r>
              <a:rPr lang="en-US" dirty="0"/>
              <a:t>Name/Title – Garamond – 14 </a:t>
            </a:r>
            <a:r>
              <a:rPr lang="en-US" dirty="0" err="1"/>
              <a:t>pt</a:t>
            </a:r>
            <a:endParaRPr lang="en-US" dirty="0"/>
          </a:p>
        </p:txBody>
      </p:sp>
      <p:sp>
        <p:nvSpPr>
          <p:cNvPr id="15" name="Text Placeholder 14"/>
          <p:cNvSpPr>
            <a:spLocks noGrp="1"/>
          </p:cNvSpPr>
          <p:nvPr>
            <p:ph type="body" sz="quarter" idx="23" hasCustomPrompt="1"/>
          </p:nvPr>
        </p:nvSpPr>
        <p:spPr>
          <a:xfrm>
            <a:off x="7315200" y="5029200"/>
            <a:ext cx="1371600" cy="914400"/>
          </a:xfrm>
        </p:spPr>
        <p:txBody>
          <a:bodyPr anchor="ctr">
            <a:noAutofit/>
          </a:bodyPr>
          <a:lstStyle>
            <a:lvl1pPr marL="0" indent="0">
              <a:buNone/>
              <a:defRPr sz="1400" b="1" baseline="0"/>
            </a:lvl1pPr>
            <a:lvl2pPr marL="457200" indent="0">
              <a:buNone/>
              <a:defRPr/>
            </a:lvl2pPr>
          </a:lstStyle>
          <a:p>
            <a:pPr lvl="0"/>
            <a:r>
              <a:rPr lang="en-US" dirty="0"/>
              <a:t>Name/Title – Garamond – 14 </a:t>
            </a:r>
            <a:r>
              <a:rPr lang="en-US" dirty="0" err="1"/>
              <a:t>pt</a:t>
            </a:r>
            <a:endParaRPr lang="en-US" dirty="0"/>
          </a:p>
        </p:txBody>
      </p:sp>
      <p:sp>
        <p:nvSpPr>
          <p:cNvPr id="30"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defRPr>
            </a:lvl1pPr>
          </a:lstStyle>
          <a:p>
            <a:fld id="{178A68C7-47CD-4FDE-9645-D1E4BA08B93E}" type="slidenum">
              <a:rPr lang="en-US" smtClean="0"/>
              <a:pPr/>
              <a:t>‹#›</a:t>
            </a:fld>
            <a:endParaRPr lang="en-US" dirty="0"/>
          </a:p>
        </p:txBody>
      </p:sp>
      <p:sp>
        <p:nvSpPr>
          <p:cNvPr id="2" name="Title 1"/>
          <p:cNvSpPr>
            <a:spLocks noGrp="1"/>
          </p:cNvSpPr>
          <p:nvPr>
            <p:ph type="title" hasCustomPrompt="1"/>
          </p:nvPr>
        </p:nvSpPr>
        <p:spPr>
          <a:xfrm>
            <a:off x="457200" y="4267200"/>
            <a:ext cx="8229600" cy="609600"/>
          </a:xfrm>
        </p:spPr>
        <p:txBody>
          <a:bodyPr>
            <a:noAutofit/>
          </a:bodyPr>
          <a:lstStyle>
            <a:lvl1pPr algn="ctr">
              <a:defRPr sz="3600" b="0" baseline="0"/>
            </a:lvl1pPr>
          </a:lstStyle>
          <a:p>
            <a:r>
              <a:rPr lang="en-US" dirty="0"/>
              <a:t>Breaker Title – Garamond – 36 </a:t>
            </a:r>
            <a:r>
              <a:rPr lang="en-US" dirty="0" err="1"/>
              <a:t>pt</a:t>
            </a:r>
            <a:endParaRPr lang="en-US" dirty="0"/>
          </a:p>
        </p:txBody>
      </p:sp>
      <p:sp>
        <p:nvSpPr>
          <p:cNvPr id="14" name="TextBox 13"/>
          <p:cNvSpPr txBox="1"/>
          <p:nvPr userDrawn="1"/>
        </p:nvSpPr>
        <p:spPr>
          <a:xfrm>
            <a:off x="3200400" y="3877056"/>
            <a:ext cx="2743200" cy="228600"/>
          </a:xfrm>
          <a:prstGeom prst="rect">
            <a:avLst/>
          </a:prstGeom>
          <a:solidFill>
            <a:srgbClr val="695D54"/>
          </a:solidFill>
        </p:spPr>
        <p:txBody>
          <a:bodyPr wrap="square" rtlCol="0">
            <a:spAutoFit/>
          </a:bodyPr>
          <a:lstStyle/>
          <a:p>
            <a:pPr algn="ctr"/>
            <a:endParaRPr lang="en-US" sz="1400" cap="all" spc="600" dirty="0">
              <a:solidFill>
                <a:srgbClr val="FFFFFF"/>
              </a:solidFill>
            </a:endParaRPr>
          </a:p>
        </p:txBody>
      </p:sp>
      <p:pic>
        <p:nvPicPr>
          <p:cNvPr id="13" name="Picture 12" descr="MBH_MH_cmyk (2)"/>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289730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1162"/>
            <a:ext cx="8229600" cy="731838"/>
          </a:xfrm>
          <a:prstGeom prst="rect">
            <a:avLst/>
          </a:prstGeom>
        </p:spPr>
        <p:txBody>
          <a:bodyPr vert="horz" lIns="0" tIns="0" rIns="0" bIns="0" rtlCol="0" anchor="ctr">
            <a:noAutofit/>
          </a:bodyPr>
          <a:lstStyle/>
          <a:p>
            <a:r>
              <a:rPr lang="en-US" dirty="0"/>
              <a:t>Title – Garamond – 36 </a:t>
            </a:r>
            <a:r>
              <a:rPr lang="en-US" dirty="0" err="1"/>
              <a:t>pt</a:t>
            </a:r>
            <a:endParaRPr lang="en-US" dirty="0"/>
          </a:p>
        </p:txBody>
      </p:sp>
      <p:sp>
        <p:nvSpPr>
          <p:cNvPr id="3" name="Text Placeholder 2"/>
          <p:cNvSpPr>
            <a:spLocks noGrp="1"/>
          </p:cNvSpPr>
          <p:nvPr>
            <p:ph type="body" idx="1"/>
          </p:nvPr>
        </p:nvSpPr>
        <p:spPr>
          <a:xfrm>
            <a:off x="457200" y="1295400"/>
            <a:ext cx="8229600" cy="4754563"/>
          </a:xfrm>
          <a:prstGeom prst="rect">
            <a:avLst/>
          </a:prstGeom>
        </p:spPr>
        <p:txBody>
          <a:bodyPr vert="horz" lIns="0" tIns="0" rIns="0" bIns="0" rtlCol="0">
            <a:noAutofit/>
          </a:bodyPr>
          <a:lstStyle/>
          <a:p>
            <a:pPr lvl="0"/>
            <a:r>
              <a:rPr lang="en-US" dirty="0"/>
              <a:t>Body copy – Garamond – 18 </a:t>
            </a:r>
            <a:r>
              <a:rPr lang="en-US" dirty="0" err="1"/>
              <a:t>pt</a:t>
            </a:r>
            <a:endParaRPr lang="en-US" dirty="0"/>
          </a:p>
          <a:p>
            <a:pPr lvl="1"/>
            <a:r>
              <a:rPr lang="en-US" dirty="0"/>
              <a:t>Second level – Garamond – 18 </a:t>
            </a:r>
            <a:r>
              <a:rPr lang="en-US" dirty="0" err="1"/>
              <a:t>pt</a:t>
            </a:r>
            <a:endParaRPr lang="en-US" dirty="0"/>
          </a:p>
          <a:p>
            <a:pPr lvl="2"/>
            <a:r>
              <a:rPr lang="en-US" dirty="0"/>
              <a:t>Third level – Garamond – 18 </a:t>
            </a:r>
            <a:r>
              <a:rPr lang="en-US" dirty="0" err="1"/>
              <a:t>pt</a:t>
            </a:r>
            <a:endParaRPr lang="en-US" dirty="0"/>
          </a:p>
        </p:txBody>
      </p:sp>
      <p:sp>
        <p:nvSpPr>
          <p:cNvPr id="9" name="Slide Number Placeholder 5"/>
          <p:cNvSpPr>
            <a:spLocks noGrp="1"/>
          </p:cNvSpPr>
          <p:nvPr>
            <p:ph type="sldNum" sz="quarter" idx="4"/>
          </p:nvPr>
        </p:nvSpPr>
        <p:spPr>
          <a:xfrm>
            <a:off x="7772400" y="6324600"/>
            <a:ext cx="914400" cy="304800"/>
          </a:xfrm>
          <a:prstGeom prst="rect">
            <a:avLst/>
          </a:prstGeom>
          <a:noFill/>
        </p:spPr>
        <p:txBody>
          <a:bodyPr vert="horz" lIns="0" tIns="0" rIns="0" bIns="0" rtlCol="0" anchor="t" anchorCtr="0"/>
          <a:lstStyle>
            <a:lvl1pPr algn="r">
              <a:defRPr sz="1400" b="0">
                <a:solidFill>
                  <a:srgbClr val="000000"/>
                </a:solidFill>
                <a:latin typeface="Garamond" pitchFamily="18" charset="0"/>
              </a:defRPr>
            </a:lvl1pPr>
          </a:lstStyle>
          <a:p>
            <a:fld id="{178A68C7-47CD-4FDE-9645-D1E4BA08B93E}" type="slidenum">
              <a:rPr lang="en-US" smtClean="0"/>
              <a:pPr/>
              <a:t>‹#›</a:t>
            </a:fld>
            <a:endParaRPr lang="en-US" dirty="0"/>
          </a:p>
        </p:txBody>
      </p:sp>
      <p:pic>
        <p:nvPicPr>
          <p:cNvPr id="5" name="Picture 4" descr="MBH_MH_cmyk (2)"/>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705600" y="6256492"/>
            <a:ext cx="1981200" cy="457200"/>
          </a:xfrm>
          <a:prstGeom prst="rect">
            <a:avLst/>
          </a:prstGeom>
          <a:noFill/>
          <a:ln>
            <a:noFill/>
          </a:ln>
        </p:spPr>
      </p:pic>
    </p:spTree>
    <p:extLst>
      <p:ext uri="{BB962C8B-B14F-4D97-AF65-F5344CB8AC3E}">
        <p14:creationId xmlns:p14="http://schemas.microsoft.com/office/powerpoint/2010/main" val="2459182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8" r:id="rId15"/>
    <p:sldLayoutId id="2147483679" r:id="rId16"/>
  </p:sldLayoutIdLst>
  <p:hf sldNum="0" hdr="0" ftr="0" dt="0"/>
  <p:txStyles>
    <p:titleStyle>
      <a:lvl1pPr algn="l" defTabSz="914400" rtl="0" eaLnBrk="1" latinLnBrk="0" hangingPunct="1">
        <a:spcBef>
          <a:spcPct val="0"/>
        </a:spcBef>
        <a:buNone/>
        <a:defRPr sz="3600" b="0" i="0" kern="1200" baseline="0">
          <a:solidFill>
            <a:srgbClr val="9E1B34"/>
          </a:solidFill>
          <a:latin typeface="Calibri" panose="020F0502020204030204" pitchFamily="34" charset="0"/>
          <a:ea typeface="+mj-ea"/>
          <a:cs typeface="+mj-cs"/>
        </a:defRPr>
      </a:lvl1pPr>
    </p:titleStyle>
    <p:bodyStyle>
      <a:lvl1pPr marL="285750" indent="-285750" algn="l" defTabSz="914400" rtl="0" eaLnBrk="1" latinLnBrk="0" hangingPunct="1">
        <a:spcBef>
          <a:spcPct val="20000"/>
        </a:spcBef>
        <a:spcAft>
          <a:spcPts val="600"/>
        </a:spcAft>
        <a:buClr>
          <a:srgbClr val="9E1B34"/>
        </a:buClr>
        <a:buFont typeface="Garamond" panose="02020404030301010803" pitchFamily="18" charset="0"/>
        <a:buChar char="•"/>
        <a:defRPr sz="1800" b="0" kern="1200" baseline="0">
          <a:solidFill>
            <a:srgbClr val="000000"/>
          </a:solidFill>
          <a:latin typeface="Calibri Light" panose="020F0302020204030204" pitchFamily="34" charset="0"/>
          <a:ea typeface="+mn-ea"/>
          <a:cs typeface="+mn-cs"/>
        </a:defRPr>
      </a:lvl1pPr>
      <a:lvl2pPr marL="742950" indent="-285750" algn="l" defTabSz="914400" rtl="0" eaLnBrk="1" latinLnBrk="0" hangingPunct="1">
        <a:spcBef>
          <a:spcPct val="20000"/>
        </a:spcBef>
        <a:spcAft>
          <a:spcPts val="600"/>
        </a:spcAft>
        <a:buClr>
          <a:srgbClr val="9E1B34"/>
        </a:buClr>
        <a:buFont typeface="Garamond" panose="02020404030301010803" pitchFamily="18" charset="0"/>
        <a:buChar char="-"/>
        <a:defRPr sz="1800" kern="1200">
          <a:solidFill>
            <a:srgbClr val="000000"/>
          </a:solidFill>
          <a:latin typeface="Calibri Light" panose="020F0302020204030204" pitchFamily="34" charset="0"/>
          <a:ea typeface="+mn-ea"/>
          <a:cs typeface="+mn-cs"/>
        </a:defRPr>
      </a:lvl2pPr>
      <a:lvl3pPr marL="1143000" indent="-228600" algn="l" defTabSz="914400" rtl="0" eaLnBrk="1" latinLnBrk="0" hangingPunct="1">
        <a:spcBef>
          <a:spcPct val="20000"/>
        </a:spcBef>
        <a:spcAft>
          <a:spcPts val="600"/>
        </a:spcAft>
        <a:buClr>
          <a:srgbClr val="9E1B34"/>
        </a:buClr>
        <a:buFont typeface="Garamond" panose="02020404030301010803" pitchFamily="18" charset="0"/>
        <a:buChar char="»"/>
        <a:defRPr sz="1800" kern="1200">
          <a:solidFill>
            <a:srgbClr val="000000"/>
          </a:solidFill>
          <a:latin typeface="Calibri Light" panose="020F0302020204030204" pitchFamily="34" charset="0"/>
          <a:ea typeface="+mn-ea"/>
          <a:cs typeface="+mn-cs"/>
        </a:defRPr>
      </a:lvl3pPr>
      <a:lvl4pPr marL="1600200" indent="-228600" algn="l" defTabSz="914400" rtl="0" eaLnBrk="1" latinLnBrk="0" hangingPunct="1">
        <a:spcBef>
          <a:spcPct val="20000"/>
        </a:spcBef>
        <a:spcAft>
          <a:spcPts val="600"/>
        </a:spcAft>
        <a:buClr>
          <a:srgbClr val="9E1B34"/>
        </a:buClr>
        <a:buFont typeface="Arial" panose="020B0604020202020204" pitchFamily="34" charset="0"/>
        <a:buChar char="▪"/>
        <a:defRPr sz="1800" kern="1200">
          <a:solidFill>
            <a:schemeClr val="tx1"/>
          </a:solidFill>
          <a:latin typeface="Garamond" pitchFamily="18" charset="0"/>
          <a:ea typeface="+mn-ea"/>
          <a:cs typeface="+mn-cs"/>
        </a:defRPr>
      </a:lvl4pPr>
      <a:lvl5pPr marL="2057400" indent="-228600" algn="l" defTabSz="914400" rtl="0" eaLnBrk="1" latinLnBrk="0" hangingPunct="1">
        <a:spcBef>
          <a:spcPct val="20000"/>
        </a:spcBef>
        <a:spcAft>
          <a:spcPts val="600"/>
        </a:spcAft>
        <a:buClr>
          <a:srgbClr val="9E1B34"/>
        </a:buClr>
        <a:buFont typeface="Arial" panose="020B0604020202020204" pitchFamily="34" charset="0"/>
        <a:buChar char="▫"/>
        <a:defRPr sz="18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ms.gov/Medicare/Medicare-Fee-for-Service-Payment/PhysicianFeeSched/Downloads/Behavioral-Health-Integration-Fact-Sheet.pdf" TargetMode="External"/><Relationship Id="rId2" Type="http://schemas.openxmlformats.org/officeDocument/2006/relationships/hyperlink" Target="https://aims.uw.edu/collaborative-care/implementation-guide" TargetMode="External"/><Relationship Id="rId1" Type="http://schemas.openxmlformats.org/officeDocument/2006/relationships/slideLayout" Target="../slideLayouts/slideLayout10.xml"/><Relationship Id="rId4" Type="http://schemas.openxmlformats.org/officeDocument/2006/relationships/hyperlink" Target="https://www.cms.gov/Medicare/Medicare-Fee-for-Service-Payment/PhysicianFeeSch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2" Type="http://schemas.openxmlformats.org/officeDocument/2006/relationships/hyperlink" Target="mailto:morkm@mmc.org" TargetMode="Externa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8" Type="http://schemas.openxmlformats.org/officeDocument/2006/relationships/hyperlink" Target="http://www.mainehealth.org/mentalhealthintegration" TargetMode="External"/><Relationship Id="rId3" Type="http://schemas.openxmlformats.org/officeDocument/2006/relationships/hyperlink" Target="http://www.cms.gov/MLNEdWebGuide/25_EMDOC.asp" TargetMode="External"/><Relationship Id="rId7" Type="http://schemas.openxmlformats.org/officeDocument/2006/relationships/hyperlink" Target="http://www.ibhp.org/" TargetMode="External"/><Relationship Id="rId2" Type="http://schemas.openxmlformats.org/officeDocument/2006/relationships/hyperlink" Target="http://www.cms.gov/Manuals/IOM/list.asp" TargetMode="External"/><Relationship Id="rId1" Type="http://schemas.openxmlformats.org/officeDocument/2006/relationships/slideLayout" Target="../slideLayouts/slideLayout10.xml"/><Relationship Id="rId6" Type="http://schemas.openxmlformats.org/officeDocument/2006/relationships/hyperlink" Target="http://www.thenationalcouncil.org/" TargetMode="External"/><Relationship Id="rId5" Type="http://schemas.openxmlformats.org/officeDocument/2006/relationships/hyperlink" Target="http://www.cms.gov/Medicare/Coding/NationalCorrectCodInitEd/index.html/nationalcorrectcodinited" TargetMode="External"/><Relationship Id="rId4" Type="http://schemas.openxmlformats.org/officeDocument/2006/relationships/hyperlink" Target="http://www.medicarenhic.com/" TargetMode="External"/><Relationship Id="rId9" Type="http://schemas.openxmlformats.org/officeDocument/2006/relationships/hyperlink" Target="http://www.cfha.org/"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hyperlink" Target="https://www.healthpartners.com/public/tcoc/" TargetMode="External"/><Relationship Id="rId2" Type="http://schemas.openxmlformats.org/officeDocument/2006/relationships/hyperlink" Target="http://www.integration.samhsa.gov/resource/the-business-case-for-the-integration-of-behavioral-health-and-primary-care" TargetMode="Externa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m/url?sa=i&amp;rct=j&amp;q=&amp;esrc=s&amp;source=imgres&amp;cd=&amp;cad=rja&amp;uact=8&amp;ved=0ahUKEwjl5_zu6v_VAhUTyYMKHRYeDjwQjRwIBw&amp;url=http://www.123rf.com/photo_55035251_one-of-the-most-favorite-photographed-bridges-in-in-acadia-national-park-in-maine.html&amp;psig=AFQjCNEBEF6CKTXTpoCYbbEj9Hf-y9SH6A&amp;ust=1504212633723135" TargetMode="External"/><Relationship Id="rId2" Type="http://schemas.openxmlformats.org/officeDocument/2006/relationships/hyperlink" Target="mailto:morkm@mmc.org" TargetMode="Externa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990600"/>
            <a:ext cx="7772400" cy="1470025"/>
          </a:xfrm>
        </p:spPr>
        <p:txBody>
          <a:bodyPr/>
          <a:lstStyle/>
          <a:p>
            <a:r>
              <a:rPr lang="en-US" dirty="0"/>
              <a:t>Financial Savviness for the BHC: Practical Strategies and Tips</a:t>
            </a:r>
          </a:p>
        </p:txBody>
      </p:sp>
      <p:sp>
        <p:nvSpPr>
          <p:cNvPr id="7" name="Subtitle 6"/>
          <p:cNvSpPr>
            <a:spLocks noGrp="1"/>
          </p:cNvSpPr>
          <p:nvPr>
            <p:ph type="subTitle" idx="1"/>
          </p:nvPr>
        </p:nvSpPr>
        <p:spPr>
          <a:xfrm>
            <a:off x="457200" y="4419600"/>
            <a:ext cx="6400800" cy="1752600"/>
          </a:xfrm>
        </p:spPr>
        <p:txBody>
          <a:bodyPr/>
          <a:lstStyle/>
          <a:p>
            <a:pPr algn="l"/>
            <a:r>
              <a:rPr lang="en-US" dirty="0">
                <a:solidFill>
                  <a:schemeClr val="tx1"/>
                </a:solidFill>
                <a:latin typeface="Calibri" panose="020F0502020204030204" pitchFamily="34" charset="0"/>
                <a:cs typeface="Calibri" panose="020F0502020204030204" pitchFamily="34" charset="0"/>
              </a:rPr>
              <a:t>Mary Jean Mork, LCSW</a:t>
            </a:r>
          </a:p>
          <a:p>
            <a:pPr algn="l"/>
            <a:r>
              <a:rPr lang="en-US" dirty="0">
                <a:solidFill>
                  <a:schemeClr val="tx1"/>
                </a:solidFill>
                <a:latin typeface="Calibri" panose="020F0502020204030204" pitchFamily="34" charset="0"/>
                <a:cs typeface="Calibri" panose="020F0502020204030204" pitchFamily="34" charset="0"/>
              </a:rPr>
              <a:t>CFHA Webinar 5/23/19</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944368"/>
            <a:ext cx="3711275" cy="2950464"/>
          </a:xfrm>
          <a:prstGeom prst="rect">
            <a:avLst/>
          </a:prstGeom>
        </p:spPr>
      </p:pic>
    </p:spTree>
    <p:extLst>
      <p:ext uri="{BB962C8B-B14F-4D97-AF65-F5344CB8AC3E}">
        <p14:creationId xmlns:p14="http://schemas.microsoft.com/office/powerpoint/2010/main" val="25235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altLang="en-US" dirty="0">
                <a:ea typeface="Verdana" panose="020B0604030504040204" pitchFamily="34" charset="0"/>
                <a:cs typeface="Calibri" panose="020F0502020204030204" pitchFamily="34" charset="0"/>
              </a:rPr>
              <a:t>Basic Models</a:t>
            </a:r>
          </a:p>
        </p:txBody>
      </p:sp>
      <p:sp>
        <p:nvSpPr>
          <p:cNvPr id="21507" name="Content Placeholder 2"/>
          <p:cNvSpPr>
            <a:spLocks noGrp="1"/>
          </p:cNvSpPr>
          <p:nvPr>
            <p:ph idx="1"/>
          </p:nvPr>
        </p:nvSpPr>
        <p:spPr/>
        <p:txBody>
          <a:bodyPr/>
          <a:lstStyle/>
          <a:p>
            <a:r>
              <a:rPr lang="en-US" altLang="en-US" sz="2400" dirty="0">
                <a:ea typeface="Verdana" panose="020B0604030504040204" pitchFamily="34" charset="0"/>
                <a:cs typeface="Calibri" panose="020F0502020204030204" pitchFamily="34" charset="0"/>
              </a:rPr>
              <a:t>Co-located - BHC individual or organization partners with medical practice and BHC bills</a:t>
            </a:r>
          </a:p>
          <a:p>
            <a:r>
              <a:rPr lang="en-US" altLang="en-US" sz="2400" dirty="0">
                <a:ea typeface="Verdana" panose="020B0604030504040204" pitchFamily="34" charset="0"/>
                <a:cs typeface="Calibri" panose="020F0502020204030204" pitchFamily="34" charset="0"/>
              </a:rPr>
              <a:t>Integrated (Partially or Fully) - Medical practice contracts for or employs BHC and medical practice bills</a:t>
            </a:r>
          </a:p>
        </p:txBody>
      </p:sp>
    </p:spTree>
    <p:extLst>
      <p:ext uri="{BB962C8B-B14F-4D97-AF65-F5344CB8AC3E}">
        <p14:creationId xmlns:p14="http://schemas.microsoft.com/office/powerpoint/2010/main" val="195238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609600"/>
            <a:ext cx="8229600" cy="457200"/>
          </a:xfrm>
        </p:spPr>
        <p:txBody>
          <a:bodyPr/>
          <a:lstStyle/>
          <a:p>
            <a:r>
              <a:rPr lang="en-US" altLang="en-US" sz="4000"/>
              <a:t>The Questions for Integrated Care Settings</a:t>
            </a:r>
          </a:p>
        </p:txBody>
      </p:sp>
      <p:sp>
        <p:nvSpPr>
          <p:cNvPr id="125955" name="Rectangle 3"/>
          <p:cNvSpPr>
            <a:spLocks noGrp="1" noChangeArrowheads="1"/>
          </p:cNvSpPr>
          <p:nvPr>
            <p:ph type="body" idx="1"/>
          </p:nvPr>
        </p:nvSpPr>
        <p:spPr>
          <a:xfrm>
            <a:off x="457200" y="1447800"/>
            <a:ext cx="8229600" cy="4602163"/>
          </a:xfrm>
        </p:spPr>
        <p:txBody>
          <a:bodyPr/>
          <a:lstStyle/>
          <a:p>
            <a:pPr marL="465138" lvl="1" indent="-288925"/>
            <a:r>
              <a:rPr lang="en-US" altLang="en-US" sz="2400" b="1" dirty="0">
                <a:solidFill>
                  <a:schemeClr val="tx1"/>
                </a:solidFill>
              </a:rPr>
              <a:t>Who </a:t>
            </a:r>
            <a:r>
              <a:rPr lang="en-US" altLang="en-US" sz="2400" dirty="0">
                <a:solidFill>
                  <a:schemeClr val="tx1"/>
                </a:solidFill>
              </a:rPr>
              <a:t>will be delivering the service? </a:t>
            </a:r>
          </a:p>
          <a:p>
            <a:pPr marL="465138" lvl="1" indent="-288925"/>
            <a:r>
              <a:rPr lang="en-US" altLang="en-US" sz="2400" b="1" dirty="0">
                <a:solidFill>
                  <a:schemeClr val="tx1"/>
                </a:solidFill>
              </a:rPr>
              <a:t>What</a:t>
            </a:r>
            <a:r>
              <a:rPr lang="en-US" altLang="en-US" sz="2400" dirty="0">
                <a:solidFill>
                  <a:schemeClr val="tx1"/>
                </a:solidFill>
              </a:rPr>
              <a:t> service will be delivered and what </a:t>
            </a:r>
            <a:r>
              <a:rPr lang="en-US" altLang="en-US" sz="2400" b="1" dirty="0">
                <a:solidFill>
                  <a:schemeClr val="tx1"/>
                </a:solidFill>
              </a:rPr>
              <a:t>code</a:t>
            </a:r>
            <a:r>
              <a:rPr lang="en-US" altLang="en-US" sz="2400" dirty="0">
                <a:solidFill>
                  <a:schemeClr val="tx1"/>
                </a:solidFill>
              </a:rPr>
              <a:t> will be used? </a:t>
            </a:r>
            <a:endParaRPr lang="en-US" altLang="en-US" sz="2400" b="1" dirty="0">
              <a:solidFill>
                <a:schemeClr val="tx1"/>
              </a:solidFill>
            </a:endParaRPr>
          </a:p>
          <a:p>
            <a:pPr marL="465138" lvl="1" indent="-288925"/>
            <a:r>
              <a:rPr lang="en-US" altLang="en-US" sz="2400" b="1" dirty="0">
                <a:solidFill>
                  <a:schemeClr val="tx1"/>
                </a:solidFill>
              </a:rPr>
              <a:t>Who </a:t>
            </a:r>
            <a:r>
              <a:rPr lang="en-US" altLang="en-US" sz="2400" dirty="0">
                <a:solidFill>
                  <a:schemeClr val="tx1"/>
                </a:solidFill>
              </a:rPr>
              <a:t>are the partners doing integration?</a:t>
            </a:r>
          </a:p>
          <a:p>
            <a:pPr marL="465138" lvl="1" indent="-288925"/>
            <a:r>
              <a:rPr lang="en-US" altLang="en-US" sz="2400" b="1" dirty="0">
                <a:solidFill>
                  <a:schemeClr val="tx1"/>
                </a:solidFill>
              </a:rPr>
              <a:t>Where</a:t>
            </a:r>
            <a:r>
              <a:rPr lang="en-US" altLang="en-US" sz="2400" dirty="0">
                <a:solidFill>
                  <a:schemeClr val="tx1"/>
                </a:solidFill>
              </a:rPr>
              <a:t> will the service be delivered?</a:t>
            </a:r>
          </a:p>
          <a:p>
            <a:pPr marL="465138" lvl="1" indent="-288925"/>
            <a:r>
              <a:rPr lang="en-US" altLang="en-US" sz="2400" b="1" dirty="0">
                <a:solidFill>
                  <a:schemeClr val="tx1"/>
                </a:solidFill>
              </a:rPr>
              <a:t>What </a:t>
            </a:r>
            <a:r>
              <a:rPr lang="en-US" altLang="en-US" sz="2400" dirty="0">
                <a:solidFill>
                  <a:schemeClr val="tx1"/>
                </a:solidFill>
              </a:rPr>
              <a:t>is the “facility”? Under what license? </a:t>
            </a:r>
          </a:p>
          <a:p>
            <a:pPr marL="465138" lvl="1" indent="-288925"/>
            <a:r>
              <a:rPr lang="en-US" altLang="en-US" sz="2400" b="1" dirty="0">
                <a:solidFill>
                  <a:schemeClr val="tx1"/>
                </a:solidFill>
              </a:rPr>
              <a:t>Who </a:t>
            </a:r>
            <a:r>
              <a:rPr lang="en-US" altLang="en-US" sz="2400" dirty="0">
                <a:solidFill>
                  <a:schemeClr val="tx1"/>
                </a:solidFill>
              </a:rPr>
              <a:t>will “employ” staff?</a:t>
            </a:r>
          </a:p>
          <a:p>
            <a:pPr marL="465138" lvl="1" indent="-288925"/>
            <a:r>
              <a:rPr lang="en-US" altLang="en-US" sz="2400" b="1" dirty="0">
                <a:solidFill>
                  <a:schemeClr val="tx1"/>
                </a:solidFill>
              </a:rPr>
              <a:t>Who </a:t>
            </a:r>
            <a:r>
              <a:rPr lang="en-US" altLang="en-US" sz="2400" dirty="0">
                <a:solidFill>
                  <a:schemeClr val="tx1"/>
                </a:solidFill>
              </a:rPr>
              <a:t>will do the billing?</a:t>
            </a:r>
          </a:p>
          <a:p>
            <a:pPr marL="465138" lvl="1" indent="-288925"/>
            <a:r>
              <a:rPr lang="en-US" altLang="en-US" sz="2400" b="1" dirty="0">
                <a:solidFill>
                  <a:schemeClr val="tx1"/>
                </a:solidFill>
              </a:rPr>
              <a:t>How </a:t>
            </a:r>
            <a:r>
              <a:rPr lang="en-US" altLang="en-US" sz="2400" dirty="0">
                <a:solidFill>
                  <a:schemeClr val="tx1"/>
                </a:solidFill>
              </a:rPr>
              <a:t>will the reimbursement work? Which insurance will be billed? What are the rules for that insurer?</a:t>
            </a:r>
          </a:p>
        </p:txBody>
      </p:sp>
    </p:spTree>
    <p:extLst>
      <p:ext uri="{BB962C8B-B14F-4D97-AF65-F5344CB8AC3E}">
        <p14:creationId xmlns:p14="http://schemas.microsoft.com/office/powerpoint/2010/main" val="11306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dirty="0"/>
              <a:t>Potential Partnerships (if BHC is not directly employed by medical setting) </a:t>
            </a:r>
          </a:p>
        </p:txBody>
      </p:sp>
      <p:sp>
        <p:nvSpPr>
          <p:cNvPr id="136195" name="Rectangle 3"/>
          <p:cNvSpPr>
            <a:spLocks noGrp="1" noChangeArrowheads="1"/>
          </p:cNvSpPr>
          <p:nvPr>
            <p:ph type="body" sz="half" idx="1"/>
          </p:nvPr>
        </p:nvSpPr>
        <p:spPr/>
        <p:txBody>
          <a:bodyPr/>
          <a:lstStyle/>
          <a:p>
            <a:pPr>
              <a:lnSpc>
                <a:spcPct val="90000"/>
              </a:lnSpc>
              <a:buFontTx/>
              <a:buNone/>
            </a:pPr>
            <a:r>
              <a:rPr lang="en-US" altLang="en-US" sz="2800" dirty="0"/>
              <a:t>Mental Health agency</a:t>
            </a:r>
          </a:p>
          <a:p>
            <a:pPr>
              <a:lnSpc>
                <a:spcPct val="90000"/>
              </a:lnSpc>
              <a:buFontTx/>
              <a:buNone/>
            </a:pPr>
            <a:r>
              <a:rPr lang="en-US" altLang="en-US" sz="2800" dirty="0"/>
              <a:t>Mental Health agency</a:t>
            </a:r>
          </a:p>
          <a:p>
            <a:pPr>
              <a:lnSpc>
                <a:spcPct val="90000"/>
              </a:lnSpc>
              <a:buFontTx/>
              <a:buNone/>
            </a:pPr>
            <a:r>
              <a:rPr lang="en-US" altLang="en-US" sz="2800" dirty="0"/>
              <a:t>Mental Health agency</a:t>
            </a:r>
          </a:p>
          <a:p>
            <a:pPr>
              <a:lnSpc>
                <a:spcPct val="90000"/>
              </a:lnSpc>
              <a:buFontTx/>
              <a:buNone/>
            </a:pPr>
            <a:r>
              <a:rPr lang="en-US" altLang="en-US" sz="2800" dirty="0"/>
              <a:t>Hospital Behavioral Health </a:t>
            </a:r>
          </a:p>
          <a:p>
            <a:pPr>
              <a:lnSpc>
                <a:spcPct val="90000"/>
              </a:lnSpc>
              <a:buFontTx/>
              <a:buNone/>
            </a:pPr>
            <a:r>
              <a:rPr lang="en-US" altLang="en-US" sz="2800" dirty="0"/>
              <a:t>Private MH Clinician</a:t>
            </a:r>
          </a:p>
          <a:p>
            <a:pPr>
              <a:lnSpc>
                <a:spcPct val="90000"/>
              </a:lnSpc>
              <a:buFontTx/>
              <a:buNone/>
            </a:pPr>
            <a:r>
              <a:rPr lang="en-US" altLang="en-US" sz="2800" dirty="0"/>
              <a:t>Others?</a:t>
            </a:r>
          </a:p>
          <a:p>
            <a:pPr>
              <a:lnSpc>
                <a:spcPct val="90000"/>
              </a:lnSpc>
            </a:pPr>
            <a:endParaRPr lang="en-US" altLang="en-US" sz="2800" dirty="0"/>
          </a:p>
        </p:txBody>
      </p:sp>
      <p:sp>
        <p:nvSpPr>
          <p:cNvPr id="136196" name="Rectangle 4"/>
          <p:cNvSpPr>
            <a:spLocks noGrp="1" noChangeArrowheads="1"/>
          </p:cNvSpPr>
          <p:nvPr>
            <p:ph type="body" sz="half" idx="2"/>
          </p:nvPr>
        </p:nvSpPr>
        <p:spPr>
          <a:xfrm>
            <a:off x="5257800" y="1600200"/>
            <a:ext cx="3429000" cy="3886200"/>
          </a:xfrm>
        </p:spPr>
        <p:txBody>
          <a:bodyPr/>
          <a:lstStyle/>
          <a:p>
            <a:pPr>
              <a:lnSpc>
                <a:spcPct val="90000"/>
              </a:lnSpc>
              <a:buFontTx/>
              <a:buNone/>
            </a:pPr>
            <a:r>
              <a:rPr lang="en-US" altLang="en-US" sz="2800" dirty="0"/>
              <a:t>Physician Practice</a:t>
            </a:r>
          </a:p>
          <a:p>
            <a:pPr>
              <a:lnSpc>
                <a:spcPct val="90000"/>
              </a:lnSpc>
              <a:buFontTx/>
              <a:buNone/>
            </a:pPr>
            <a:r>
              <a:rPr lang="en-US" altLang="en-US" sz="2800" dirty="0"/>
              <a:t>Hospital Practice</a:t>
            </a:r>
          </a:p>
          <a:p>
            <a:pPr>
              <a:lnSpc>
                <a:spcPct val="90000"/>
              </a:lnSpc>
              <a:buFontTx/>
              <a:buNone/>
            </a:pPr>
            <a:r>
              <a:rPr lang="en-US" altLang="en-US" sz="2800" dirty="0"/>
              <a:t>FQHC/RHC</a:t>
            </a:r>
          </a:p>
          <a:p>
            <a:pPr>
              <a:lnSpc>
                <a:spcPct val="90000"/>
              </a:lnSpc>
              <a:buFontTx/>
              <a:buNone/>
            </a:pPr>
            <a:r>
              <a:rPr lang="en-US" altLang="en-US" sz="2800" dirty="0"/>
              <a:t>Hospital Practice</a:t>
            </a:r>
          </a:p>
          <a:p>
            <a:pPr>
              <a:lnSpc>
                <a:spcPct val="90000"/>
              </a:lnSpc>
              <a:buFontTx/>
              <a:buNone/>
            </a:pPr>
            <a:r>
              <a:rPr lang="en-US" altLang="en-US" sz="2800" dirty="0"/>
              <a:t>Physician Practice</a:t>
            </a:r>
          </a:p>
          <a:p>
            <a:pPr>
              <a:lnSpc>
                <a:spcPct val="90000"/>
              </a:lnSpc>
              <a:buFontTx/>
              <a:buNone/>
            </a:pPr>
            <a:r>
              <a:rPr lang="en-US" altLang="en-US" sz="2800" dirty="0"/>
              <a:t>Physician Practice</a:t>
            </a:r>
          </a:p>
          <a:p>
            <a:pPr>
              <a:lnSpc>
                <a:spcPct val="90000"/>
              </a:lnSpc>
              <a:buFontTx/>
              <a:buNone/>
            </a:pPr>
            <a:endParaRPr lang="en-US" altLang="en-US" sz="2800" dirty="0"/>
          </a:p>
          <a:p>
            <a:pPr>
              <a:lnSpc>
                <a:spcPct val="90000"/>
              </a:lnSpc>
              <a:buFontTx/>
              <a:buNone/>
            </a:pPr>
            <a:endParaRPr lang="en-US" altLang="en-US" sz="2800" dirty="0"/>
          </a:p>
          <a:p>
            <a:pPr>
              <a:lnSpc>
                <a:spcPct val="90000"/>
              </a:lnSpc>
              <a:buFontTx/>
              <a:buNone/>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
        <p:nvSpPr>
          <p:cNvPr id="136197" name="AutoShape 5"/>
          <p:cNvSpPr>
            <a:spLocks noChangeArrowheads="1"/>
          </p:cNvSpPr>
          <p:nvPr/>
        </p:nvSpPr>
        <p:spPr bwMode="auto">
          <a:xfrm>
            <a:off x="4191000" y="1828800"/>
            <a:ext cx="990600" cy="152400"/>
          </a:xfrm>
          <a:prstGeom prst="leftRightArrow">
            <a:avLst>
              <a:gd name="adj1" fmla="val 50000"/>
              <a:gd name="adj2" fmla="val 1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8" name="AutoShape 6"/>
          <p:cNvSpPr>
            <a:spLocks noChangeArrowheads="1"/>
          </p:cNvSpPr>
          <p:nvPr/>
        </p:nvSpPr>
        <p:spPr bwMode="auto">
          <a:xfrm>
            <a:off x="4267200" y="2286000"/>
            <a:ext cx="914400" cy="152400"/>
          </a:xfrm>
          <a:prstGeom prst="leftRightArrow">
            <a:avLst>
              <a:gd name="adj1" fmla="val 50000"/>
              <a:gd name="adj2" fmla="val 1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9" name="AutoShape 7"/>
          <p:cNvSpPr>
            <a:spLocks noChangeArrowheads="1"/>
          </p:cNvSpPr>
          <p:nvPr/>
        </p:nvSpPr>
        <p:spPr bwMode="auto">
          <a:xfrm>
            <a:off x="4191000" y="2819400"/>
            <a:ext cx="914400" cy="152400"/>
          </a:xfrm>
          <a:prstGeom prst="leftRightArrow">
            <a:avLst>
              <a:gd name="adj1" fmla="val 50000"/>
              <a:gd name="adj2" fmla="val 1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0" name="AutoShape 8"/>
          <p:cNvSpPr>
            <a:spLocks noChangeArrowheads="1"/>
          </p:cNvSpPr>
          <p:nvPr/>
        </p:nvSpPr>
        <p:spPr bwMode="auto">
          <a:xfrm>
            <a:off x="4191000" y="3276600"/>
            <a:ext cx="914400" cy="152400"/>
          </a:xfrm>
          <a:prstGeom prst="leftRightArrow">
            <a:avLst>
              <a:gd name="adj1" fmla="val 50000"/>
              <a:gd name="adj2" fmla="val 12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1" name="AutoShape 9"/>
          <p:cNvSpPr>
            <a:spLocks noChangeArrowheads="1"/>
          </p:cNvSpPr>
          <p:nvPr/>
        </p:nvSpPr>
        <p:spPr bwMode="auto">
          <a:xfrm>
            <a:off x="4114800" y="3874325"/>
            <a:ext cx="990600" cy="152400"/>
          </a:xfrm>
          <a:prstGeom prst="leftRightArrow">
            <a:avLst>
              <a:gd name="adj1" fmla="val 50000"/>
              <a:gd name="adj2" fmla="val 1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02" name="AutoShape 10"/>
          <p:cNvSpPr>
            <a:spLocks noChangeArrowheads="1"/>
          </p:cNvSpPr>
          <p:nvPr/>
        </p:nvSpPr>
        <p:spPr bwMode="auto">
          <a:xfrm>
            <a:off x="4191000" y="4444618"/>
            <a:ext cx="990600" cy="152400"/>
          </a:xfrm>
          <a:prstGeom prst="leftRightArrow">
            <a:avLst>
              <a:gd name="adj1" fmla="val 50000"/>
              <a:gd name="adj2" fmla="val 1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3624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altLang="en-US" dirty="0"/>
              <a:t>Share the Risk and Responsibility</a:t>
            </a:r>
            <a:endParaRPr lang="en-US" altLang="en-US" sz="2400" i="1" dirty="0"/>
          </a:p>
        </p:txBody>
      </p:sp>
      <p:sp>
        <p:nvSpPr>
          <p:cNvPr id="67587" name="Rectangle 3"/>
          <p:cNvSpPr>
            <a:spLocks noGrp="1" noChangeArrowheads="1"/>
          </p:cNvSpPr>
          <p:nvPr>
            <p:ph type="body" idx="4294967295"/>
          </p:nvPr>
        </p:nvSpPr>
        <p:spPr/>
        <p:txBody>
          <a:bodyPr/>
          <a:lstStyle/>
          <a:p>
            <a:r>
              <a:rPr lang="en-US" altLang="en-US" sz="2400" dirty="0">
                <a:latin typeface="Calibri" panose="020F0502020204030204" pitchFamily="34" charset="0"/>
              </a:rPr>
              <a:t>Clear accountability linked to shared risk</a:t>
            </a:r>
          </a:p>
          <a:p>
            <a:r>
              <a:rPr lang="en-US" altLang="en-US" sz="2400" dirty="0">
                <a:latin typeface="Calibri" panose="020F0502020204030204" pitchFamily="34" charset="0"/>
              </a:rPr>
              <a:t>Clear management role and expectations</a:t>
            </a:r>
          </a:p>
          <a:p>
            <a:r>
              <a:rPr lang="en-US" altLang="en-US" sz="2400" dirty="0">
                <a:latin typeface="Calibri" panose="020F0502020204030204" pitchFamily="34" charset="0"/>
              </a:rPr>
              <a:t>Shared responsibility for financial success </a:t>
            </a:r>
          </a:p>
          <a:p>
            <a:pPr lvl="1"/>
            <a:r>
              <a:rPr lang="en-US" altLang="en-US" sz="2400" dirty="0">
                <a:latin typeface="Calibri" panose="020F0502020204030204" pitchFamily="34" charset="0"/>
              </a:rPr>
              <a:t>Medical practices do the registration and billing   </a:t>
            </a:r>
          </a:p>
          <a:p>
            <a:pPr lvl="1"/>
            <a:r>
              <a:rPr lang="en-US" altLang="en-US" sz="2400" dirty="0">
                <a:latin typeface="Calibri" panose="020F0502020204030204" pitchFamily="34" charset="0"/>
              </a:rPr>
              <a:t>Consider 3 year financial plan to allow for ramp-up and stabilization</a:t>
            </a:r>
          </a:p>
          <a:p>
            <a:r>
              <a:rPr lang="en-US" altLang="en-US" sz="2400" dirty="0">
                <a:latin typeface="Calibri" panose="020F0502020204030204" pitchFamily="34" charset="0"/>
              </a:rPr>
              <a:t>Offer ongoing support to medical practices for maximization of reimbursement </a:t>
            </a:r>
          </a:p>
        </p:txBody>
      </p:sp>
    </p:spTree>
    <p:extLst>
      <p:ext uri="{BB962C8B-B14F-4D97-AF65-F5344CB8AC3E}">
        <p14:creationId xmlns:p14="http://schemas.microsoft.com/office/powerpoint/2010/main" val="28383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495800"/>
          </a:xfrm>
        </p:spPr>
        <p:txBody>
          <a:bodyPr/>
          <a:lstStyle/>
          <a:p>
            <a:pPr marL="0" indent="0">
              <a:buNone/>
            </a:pPr>
            <a:endParaRPr lang="en-US" altLang="en-US" sz="2000" dirty="0"/>
          </a:p>
          <a:p>
            <a:r>
              <a:rPr lang="en-US" altLang="en-US" sz="2400" dirty="0"/>
              <a:t>Mental Health regulations and licensing don’t match the primary care setting</a:t>
            </a:r>
          </a:p>
          <a:p>
            <a:r>
              <a:rPr lang="en-US" altLang="en-US" sz="2400" dirty="0"/>
              <a:t>Lack of clarity and understanding about present practices regarding billing and reimbursement</a:t>
            </a:r>
          </a:p>
          <a:p>
            <a:r>
              <a:rPr lang="en-US" altLang="en-US" sz="2400" dirty="0"/>
              <a:t>Problem Areas: Licensing, Record Keeping, Reimbursement – coding and billing, inconsistent expectations from insurers</a:t>
            </a:r>
          </a:p>
          <a:p>
            <a:pPr marL="0" indent="0">
              <a:buNone/>
            </a:pPr>
            <a:endParaRPr lang="en-US" sz="2400" dirty="0"/>
          </a:p>
        </p:txBody>
      </p:sp>
      <p:sp>
        <p:nvSpPr>
          <p:cNvPr id="2" name="Title 1"/>
          <p:cNvSpPr>
            <a:spLocks noGrp="1"/>
          </p:cNvSpPr>
          <p:nvPr>
            <p:ph type="title"/>
          </p:nvPr>
        </p:nvSpPr>
        <p:spPr/>
        <p:txBody>
          <a:bodyPr/>
          <a:lstStyle/>
          <a:p>
            <a:r>
              <a:rPr lang="en-US" altLang="en-US" sz="2800" dirty="0"/>
              <a:t>Be ready for the reality of billing and reimbursement</a:t>
            </a:r>
            <a:endParaRPr lang="en-US" sz="2800" dirty="0"/>
          </a:p>
        </p:txBody>
      </p:sp>
      <p:pic>
        <p:nvPicPr>
          <p:cNvPr id="4" name="Picture 12" descr="MCj023076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48600" y="3962400"/>
            <a:ext cx="959078" cy="2205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902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Grp="1" noChangeArrowheads="1"/>
          </p:cNvSpPr>
          <p:nvPr>
            <p:ph type="ctrTitle" idx="4294967295"/>
          </p:nvPr>
        </p:nvSpPr>
        <p:spPr>
          <a:xfrm>
            <a:off x="762000" y="1143000"/>
            <a:ext cx="7620000" cy="1470025"/>
          </a:xfrm>
        </p:spPr>
        <p:txBody>
          <a:bodyPr/>
          <a:lstStyle/>
          <a:p>
            <a:r>
              <a:rPr lang="en-US" altLang="en-US" sz="3600" i="1" dirty="0">
                <a:solidFill>
                  <a:srgbClr val="A50021"/>
                </a:solidFill>
              </a:rPr>
              <a:t>Tip #2 – Learn the basics of billing, coding and reimbursement</a:t>
            </a:r>
            <a:endParaRPr lang="en-US" alt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52800"/>
            <a:ext cx="3295650" cy="2523884"/>
          </a:xfrm>
          <a:prstGeom prst="rect">
            <a:avLst/>
          </a:prstGeom>
        </p:spPr>
      </p:pic>
    </p:spTree>
    <p:extLst>
      <p:ext uri="{BB962C8B-B14F-4D97-AF65-F5344CB8AC3E}">
        <p14:creationId xmlns:p14="http://schemas.microsoft.com/office/powerpoint/2010/main" val="319386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3" name="Rectangle 5"/>
          <p:cNvSpPr>
            <a:spLocks noGrp="1" noChangeArrowheads="1"/>
          </p:cNvSpPr>
          <p:nvPr>
            <p:ph idx="1"/>
          </p:nvPr>
        </p:nvSpPr>
        <p:spPr>
          <a:xfrm>
            <a:off x="457200" y="1219200"/>
            <a:ext cx="8229600" cy="4495800"/>
          </a:xfrm>
        </p:spPr>
        <p:txBody>
          <a:bodyPr/>
          <a:lstStyle/>
          <a:p>
            <a:pPr marL="0" indent="0">
              <a:buNone/>
            </a:pPr>
            <a:r>
              <a:rPr lang="en-US" altLang="en-US" sz="2000" dirty="0">
                <a:ea typeface="Verdana" panose="020B0604030504040204" pitchFamily="34" charset="0"/>
                <a:cs typeface="Calibri" panose="020F0502020204030204" pitchFamily="34" charset="0"/>
              </a:rPr>
              <a:t>Master Level Clinicians</a:t>
            </a:r>
          </a:p>
          <a:p>
            <a:r>
              <a:rPr lang="en-US" altLang="en-US" dirty="0">
                <a:ea typeface="Verdana" panose="020B0604030504040204" pitchFamily="34" charset="0"/>
                <a:cs typeface="Calibri" panose="020F0502020204030204" pitchFamily="34" charset="0"/>
              </a:rPr>
              <a:t>Medicare - LCSW’s only, and only the mental health codes</a:t>
            </a:r>
          </a:p>
          <a:p>
            <a:r>
              <a:rPr lang="en-US" altLang="en-US" dirty="0">
                <a:ea typeface="Verdana" panose="020B0604030504040204" pitchFamily="34" charset="0"/>
                <a:cs typeface="Calibri" panose="020F0502020204030204" pitchFamily="34" charset="0"/>
              </a:rPr>
              <a:t>Medicaid varies by state but may allow: LCSW’s, LCPC’s and LMFT’s, as well as conditional. May </a:t>
            </a:r>
            <a:r>
              <a:rPr lang="en-US" altLang="en-US" dirty="0" err="1">
                <a:ea typeface="Verdana" panose="020B0604030504040204" pitchFamily="34" charset="0"/>
                <a:cs typeface="Calibri" panose="020F0502020204030204" pitchFamily="34" charset="0"/>
              </a:rPr>
              <a:t>aldo</a:t>
            </a:r>
            <a:r>
              <a:rPr lang="en-US" altLang="en-US" dirty="0">
                <a:ea typeface="Verdana" panose="020B0604030504040204" pitchFamily="34" charset="0"/>
                <a:cs typeface="Calibri" panose="020F0502020204030204" pitchFamily="34" charset="0"/>
              </a:rPr>
              <a:t> vary by practice type.</a:t>
            </a:r>
          </a:p>
          <a:p>
            <a:r>
              <a:rPr lang="en-US" altLang="en-US" dirty="0">
                <a:ea typeface="Verdana" panose="020B0604030504040204" pitchFamily="34" charset="0"/>
                <a:cs typeface="Calibri" panose="020F0502020204030204" pitchFamily="34" charset="0"/>
              </a:rPr>
              <a:t>Commercials may also differ but may restrict to fully licensed staff. May vary re: Health and Behavior codes</a:t>
            </a:r>
          </a:p>
          <a:p>
            <a:pPr marL="0" indent="0">
              <a:buNone/>
            </a:pPr>
            <a:r>
              <a:rPr lang="en-US" altLang="en-US" sz="2000" dirty="0">
                <a:ea typeface="Verdana" panose="020B0604030504040204" pitchFamily="34" charset="0"/>
                <a:cs typeface="Calibri" panose="020F0502020204030204" pitchFamily="34" charset="0"/>
              </a:rPr>
              <a:t>Psychologists</a:t>
            </a:r>
          </a:p>
          <a:p>
            <a:r>
              <a:rPr lang="en-US" altLang="en-US" dirty="0">
                <a:ea typeface="Verdana" panose="020B0604030504040204" pitchFamily="34" charset="0"/>
                <a:cs typeface="Calibri" panose="020F0502020204030204" pitchFamily="34" charset="0"/>
              </a:rPr>
              <a:t>Medicare reimburses both mental health and Health and Behavior codes</a:t>
            </a:r>
          </a:p>
          <a:p>
            <a:r>
              <a:rPr lang="en-US" altLang="en-US" dirty="0">
                <a:ea typeface="Verdana" panose="020B0604030504040204" pitchFamily="34" charset="0"/>
                <a:cs typeface="Calibri" panose="020F0502020204030204" pitchFamily="34" charset="0"/>
              </a:rPr>
              <a:t>Paid by Medicaid and Commercial insurers</a:t>
            </a:r>
          </a:p>
          <a:p>
            <a:pPr marL="0" indent="0">
              <a:buNone/>
            </a:pPr>
            <a:r>
              <a:rPr lang="en-US" altLang="en-US" sz="2000" dirty="0">
                <a:ea typeface="Verdana" panose="020B0604030504040204" pitchFamily="34" charset="0"/>
                <a:cs typeface="Calibri" panose="020F0502020204030204" pitchFamily="34" charset="0"/>
              </a:rPr>
              <a:t>Psych NP’s/PA’s</a:t>
            </a:r>
          </a:p>
          <a:p>
            <a:r>
              <a:rPr lang="en-US" altLang="en-US" dirty="0">
                <a:ea typeface="Verdana" panose="020B0604030504040204" pitchFamily="34" charset="0"/>
                <a:cs typeface="Calibri" panose="020F0502020204030204" pitchFamily="34" charset="0"/>
              </a:rPr>
              <a:t>Follow rules for E/M codes</a:t>
            </a:r>
          </a:p>
          <a:p>
            <a:r>
              <a:rPr lang="en-US" altLang="en-US" dirty="0">
                <a:ea typeface="Verdana" panose="020B0604030504040204" pitchFamily="34" charset="0"/>
                <a:cs typeface="Calibri" panose="020F0502020204030204" pitchFamily="34" charset="0"/>
              </a:rPr>
              <a:t>Generally paid by all payers</a:t>
            </a:r>
          </a:p>
          <a:p>
            <a:r>
              <a:rPr lang="en-US" altLang="en-US" dirty="0">
                <a:ea typeface="Verdana" panose="020B0604030504040204" pitchFamily="34" charset="0"/>
                <a:cs typeface="Calibri" panose="020F0502020204030204" pitchFamily="34" charset="0"/>
              </a:rPr>
              <a:t>Would not bill Health and Behavior codes</a:t>
            </a:r>
          </a:p>
          <a:p>
            <a:endParaRPr lang="en-US" altLang="en-US" sz="2000" dirty="0">
              <a:ea typeface="Verdana" panose="020B0604030504040204" pitchFamily="34" charset="0"/>
              <a:cs typeface="Calibri" panose="020F0502020204030204" pitchFamily="34" charset="0"/>
            </a:endParaRP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pPr lvl="2"/>
            <a:endParaRPr lang="en-US" altLang="en-US" dirty="0">
              <a:latin typeface="Verdana" panose="020B0604030504040204" pitchFamily="34" charset="0"/>
              <a:ea typeface="Verdana" panose="020B0604030504040204" pitchFamily="34" charset="0"/>
              <a:cs typeface="Verdana" panose="020B0604030504040204" pitchFamily="34" charset="0"/>
            </a:endParaRPr>
          </a:p>
          <a:p>
            <a:pPr lvl="1"/>
            <a:endParaRPr lang="en-US" altLang="en-US" dirty="0">
              <a:solidFill>
                <a:srgbClr val="006666"/>
              </a:solidFill>
            </a:endParaRPr>
          </a:p>
        </p:txBody>
      </p:sp>
      <p:sp>
        <p:nvSpPr>
          <p:cNvPr id="28674" name="Rectangle 4"/>
          <p:cNvSpPr>
            <a:spLocks noGrp="1" noChangeArrowheads="1"/>
          </p:cNvSpPr>
          <p:nvPr>
            <p:ph type="title"/>
          </p:nvPr>
        </p:nvSpPr>
        <p:spPr/>
        <p:txBody>
          <a:bodyPr/>
          <a:lstStyle/>
          <a:p>
            <a:pPr algn="ctr"/>
            <a:r>
              <a:rPr lang="en-US" altLang="en-US" sz="2400" dirty="0">
                <a:ea typeface="Verdana" panose="020B0604030504040204" pitchFamily="34" charset="0"/>
                <a:cs typeface="Calibri" panose="020F0502020204030204" pitchFamily="34" charset="0"/>
              </a:rPr>
              <a:t>Who can get reimbursed for services in medical practices?</a:t>
            </a:r>
          </a:p>
        </p:txBody>
      </p:sp>
    </p:spTree>
    <p:extLst>
      <p:ext uri="{BB962C8B-B14F-4D97-AF65-F5344CB8AC3E}">
        <p14:creationId xmlns:p14="http://schemas.microsoft.com/office/powerpoint/2010/main" val="328506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algn="ctr"/>
            <a:r>
              <a:rPr lang="en-US" altLang="en-US" sz="3600" dirty="0">
                <a:ea typeface="Verdana" panose="020B0604030504040204" pitchFamily="34" charset="0"/>
                <a:cs typeface="Calibri" panose="020F0502020204030204" pitchFamily="34" charset="0"/>
              </a:rPr>
              <a:t>Mental Health and Health and Behavior Codes</a:t>
            </a:r>
          </a:p>
        </p:txBody>
      </p:sp>
      <p:sp>
        <p:nvSpPr>
          <p:cNvPr id="33795" name="Rectangle 3"/>
          <p:cNvSpPr>
            <a:spLocks noGrp="1" noChangeArrowheads="1"/>
          </p:cNvSpPr>
          <p:nvPr>
            <p:ph sz="half" idx="1"/>
          </p:nvPr>
        </p:nvSpPr>
        <p:spPr>
          <a:xfrm>
            <a:off x="4648200" y="1371600"/>
            <a:ext cx="4038600" cy="4754563"/>
          </a:xfrm>
          <a:ln w="28575">
            <a:solidFill>
              <a:srgbClr val="000000"/>
            </a:solidFill>
            <a:miter lim="800000"/>
            <a:headEnd/>
            <a:tailEnd/>
          </a:ln>
        </p:spPr>
        <p:txBody>
          <a:bodyPr/>
          <a:lstStyle/>
          <a:p>
            <a:pPr>
              <a:lnSpc>
                <a:spcPct val="80000"/>
              </a:lnSpc>
              <a:buFont typeface="Wingdings" pitchFamily="2" charset="2"/>
              <a:buNone/>
            </a:pPr>
            <a:r>
              <a:rPr lang="en-US" altLang="en-US" sz="2400" dirty="0">
                <a:latin typeface="Calibri" panose="020F0502020204030204" pitchFamily="34" charset="0"/>
                <a:ea typeface="Verdana" panose="020B0604030504040204" pitchFamily="34" charset="0"/>
                <a:cs typeface="Calibri" panose="020F0502020204030204" pitchFamily="34" charset="0"/>
              </a:rPr>
              <a:t>Health and Behavior codes</a:t>
            </a:r>
          </a:p>
          <a:p>
            <a:pPr>
              <a:lnSpc>
                <a:spcPct val="8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96150: Assessment</a:t>
            </a:r>
          </a:p>
          <a:p>
            <a:pPr>
              <a:lnSpc>
                <a:spcPct val="8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96151: Reassessment</a:t>
            </a:r>
          </a:p>
          <a:p>
            <a:pPr>
              <a:lnSpc>
                <a:spcPct val="8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96152:Individual intervention</a:t>
            </a:r>
          </a:p>
          <a:p>
            <a:pPr>
              <a:lnSpc>
                <a:spcPct val="8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96153: Group intervention</a:t>
            </a:r>
          </a:p>
          <a:p>
            <a:pPr>
              <a:lnSpc>
                <a:spcPct val="8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96154:Family intervention</a:t>
            </a:r>
          </a:p>
        </p:txBody>
      </p:sp>
      <p:sp>
        <p:nvSpPr>
          <p:cNvPr id="33796" name="Rectangle 4"/>
          <p:cNvSpPr>
            <a:spLocks noGrp="1" noChangeArrowheads="1"/>
          </p:cNvSpPr>
          <p:nvPr>
            <p:ph sz="half" idx="2"/>
          </p:nvPr>
        </p:nvSpPr>
        <p:spPr>
          <a:xfrm>
            <a:off x="457200" y="1371600"/>
            <a:ext cx="4038600" cy="4754563"/>
          </a:xfrm>
          <a:ln w="28575">
            <a:solidFill>
              <a:srgbClr val="000000"/>
            </a:solidFill>
            <a:miter lim="800000"/>
            <a:headEnd/>
            <a:tailEnd/>
          </a:ln>
        </p:spPr>
        <p:txBody>
          <a:bodyPr/>
          <a:lstStyle/>
          <a:p>
            <a:pPr>
              <a:buFont typeface="Wingdings" pitchFamily="2" charset="2"/>
              <a:buNone/>
            </a:pPr>
            <a:r>
              <a:rPr lang="en-US" altLang="en-US" sz="2400" dirty="0">
                <a:latin typeface="Calibri" panose="020F0502020204030204" pitchFamily="34" charset="0"/>
                <a:ea typeface="Verdana" panose="020B0604030504040204" pitchFamily="34" charset="0"/>
                <a:cs typeface="Calibri" panose="020F0502020204030204" pitchFamily="34" charset="0"/>
              </a:rPr>
              <a:t>Mental Health Codes</a:t>
            </a:r>
          </a:p>
          <a:p>
            <a:r>
              <a:rPr lang="en-US" altLang="en-US" sz="2400" dirty="0">
                <a:latin typeface="Calibri" panose="020F0502020204030204" pitchFamily="34" charset="0"/>
                <a:ea typeface="Verdana" panose="020B0604030504040204" pitchFamily="34" charset="0"/>
                <a:cs typeface="Calibri" panose="020F0502020204030204" pitchFamily="34" charset="0"/>
              </a:rPr>
              <a:t>Initial Assessment - 90791</a:t>
            </a:r>
          </a:p>
          <a:p>
            <a:r>
              <a:rPr lang="en-US" altLang="en-US" sz="2400" dirty="0">
                <a:latin typeface="Calibri" panose="020F0502020204030204" pitchFamily="34" charset="0"/>
                <a:ea typeface="Verdana" panose="020B0604030504040204" pitchFamily="34" charset="0"/>
                <a:cs typeface="Calibri" panose="020F0502020204030204" pitchFamily="34" charset="0"/>
              </a:rPr>
              <a:t>Individual Therapy </a:t>
            </a:r>
          </a:p>
          <a:p>
            <a:pPr marL="457200" lvl="1" indent="0">
              <a:buNone/>
            </a:pPr>
            <a:r>
              <a:rPr lang="en-US" altLang="en-US" sz="2400" dirty="0">
                <a:latin typeface="Calibri" panose="020F0502020204030204" pitchFamily="34" charset="0"/>
                <a:ea typeface="Verdana" panose="020B0604030504040204" pitchFamily="34" charset="0"/>
                <a:cs typeface="Calibri" panose="020F0502020204030204" pitchFamily="34" charset="0"/>
              </a:rPr>
              <a:t>90832 – 30 min (16-37) 90834 – 45 min (38-52) 90837 – 60 min (53+)</a:t>
            </a:r>
          </a:p>
          <a:p>
            <a:r>
              <a:rPr lang="en-US" altLang="en-US" sz="2400" dirty="0">
                <a:latin typeface="Calibri" panose="020F0502020204030204" pitchFamily="34" charset="0"/>
                <a:ea typeface="Verdana" panose="020B0604030504040204" pitchFamily="34" charset="0"/>
                <a:cs typeface="Calibri" panose="020F0502020204030204" pitchFamily="34" charset="0"/>
              </a:rPr>
              <a:t>Family Therapy 90847, 90846, (not less than 26 min.)</a:t>
            </a:r>
          </a:p>
          <a:p>
            <a:r>
              <a:rPr lang="en-US" altLang="en-US" sz="2400" dirty="0">
                <a:latin typeface="Calibri" panose="020F0502020204030204" pitchFamily="34" charset="0"/>
                <a:ea typeface="Verdana" panose="020B0604030504040204" pitchFamily="34" charset="0"/>
                <a:cs typeface="Calibri" panose="020F0502020204030204" pitchFamily="34" charset="0"/>
              </a:rPr>
              <a:t>90853: Group Therap</a:t>
            </a:r>
            <a:r>
              <a:rPr lang="en-US" altLang="en-US" sz="2400" dirty="0">
                <a:latin typeface="Verdana" panose="020B0604030504040204" pitchFamily="34" charset="0"/>
                <a:ea typeface="Verdana" panose="020B0604030504040204" pitchFamily="34" charset="0"/>
                <a:cs typeface="Verdana" panose="020B0604030504040204" pitchFamily="34" charset="0"/>
              </a:rPr>
              <a:t>y</a:t>
            </a:r>
          </a:p>
          <a:p>
            <a:pPr>
              <a:lnSpc>
                <a:spcPct val="80000"/>
              </a:lnSpc>
              <a:buFont typeface="Wingdings" pitchFamily="2" charset="2"/>
              <a:buNone/>
            </a:pPr>
            <a:endParaRPr lang="en-US" altLang="en-US" sz="2800" dirty="0"/>
          </a:p>
        </p:txBody>
      </p:sp>
    </p:spTree>
    <p:extLst>
      <p:ext uri="{BB962C8B-B14F-4D97-AF65-F5344CB8AC3E}">
        <p14:creationId xmlns:p14="http://schemas.microsoft.com/office/powerpoint/2010/main" val="270754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altLang="en-US" dirty="0">
                <a:ea typeface="Verdana" panose="020B0604030504040204" pitchFamily="34" charset="0"/>
                <a:cs typeface="Calibri" panose="020F0502020204030204" pitchFamily="34" charset="0"/>
              </a:rPr>
              <a:t>E/M codes and Psych NP’s</a:t>
            </a:r>
          </a:p>
        </p:txBody>
      </p:sp>
      <p:sp>
        <p:nvSpPr>
          <p:cNvPr id="34819" name="Rectangle 3"/>
          <p:cNvSpPr>
            <a:spLocks noGrp="1" noChangeArrowheads="1"/>
          </p:cNvSpPr>
          <p:nvPr>
            <p:ph sz="half" idx="1"/>
          </p:nvPr>
        </p:nvSpPr>
        <p:spPr>
          <a:xfrm>
            <a:off x="4648200" y="1600200"/>
            <a:ext cx="4038600" cy="4525963"/>
          </a:xfrm>
          <a:ln w="28575">
            <a:solidFill>
              <a:srgbClr val="000000"/>
            </a:solidFill>
            <a:miter lim="800000"/>
            <a:headEnd/>
            <a:tailEnd/>
          </a:ln>
        </p:spPr>
        <p:txBody>
          <a:bodyPr/>
          <a:lstStyle/>
          <a:p>
            <a:pPr>
              <a:lnSpc>
                <a:spcPct val="9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90833, Psychotherapy with E/M, 30 </a:t>
            </a:r>
            <a:r>
              <a:rPr lang="en-US" altLang="en-US" sz="2400" dirty="0" err="1">
                <a:latin typeface="Calibri" panose="020F0502020204030204" pitchFamily="34" charset="0"/>
                <a:ea typeface="Verdana" panose="020B0604030504040204" pitchFamily="34" charset="0"/>
                <a:cs typeface="Calibri" panose="020F0502020204030204" pitchFamily="34" charset="0"/>
              </a:rPr>
              <a:t>mins</a:t>
            </a:r>
            <a:r>
              <a:rPr lang="en-US" altLang="en-US" sz="2400" dirty="0">
                <a:latin typeface="Calibri" panose="020F0502020204030204" pitchFamily="34" charset="0"/>
                <a:ea typeface="Verdana" panose="020B0604030504040204" pitchFamily="34" charset="0"/>
                <a:cs typeface="Calibri" panose="020F0502020204030204" pitchFamily="34" charset="0"/>
              </a:rPr>
              <a:t> (16-37)</a:t>
            </a:r>
          </a:p>
          <a:p>
            <a:pPr>
              <a:lnSpc>
                <a:spcPct val="9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90836, Psychotherapy with E/M, 45 </a:t>
            </a:r>
            <a:r>
              <a:rPr lang="en-US" altLang="en-US" sz="2400" dirty="0" err="1">
                <a:latin typeface="Calibri" panose="020F0502020204030204" pitchFamily="34" charset="0"/>
                <a:ea typeface="Verdana" panose="020B0604030504040204" pitchFamily="34" charset="0"/>
                <a:cs typeface="Calibri" panose="020F0502020204030204" pitchFamily="34" charset="0"/>
              </a:rPr>
              <a:t>mins</a:t>
            </a:r>
            <a:r>
              <a:rPr lang="en-US" altLang="en-US" sz="2400" dirty="0">
                <a:latin typeface="Calibri" panose="020F0502020204030204" pitchFamily="34" charset="0"/>
                <a:ea typeface="Verdana" panose="020B0604030504040204" pitchFamily="34" charset="0"/>
                <a:cs typeface="Calibri" panose="020F0502020204030204" pitchFamily="34" charset="0"/>
              </a:rPr>
              <a:t> (38-52)</a:t>
            </a:r>
          </a:p>
          <a:p>
            <a:pPr>
              <a:lnSpc>
                <a:spcPct val="9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90838, Psychotherapy with E/M, 60 </a:t>
            </a:r>
            <a:r>
              <a:rPr lang="en-US" altLang="en-US" sz="2400" dirty="0" err="1">
                <a:latin typeface="Calibri" panose="020F0502020204030204" pitchFamily="34" charset="0"/>
                <a:ea typeface="Verdana" panose="020B0604030504040204" pitchFamily="34" charset="0"/>
                <a:cs typeface="Calibri" panose="020F0502020204030204" pitchFamily="34" charset="0"/>
              </a:rPr>
              <a:t>mins</a:t>
            </a:r>
            <a:r>
              <a:rPr lang="en-US" altLang="en-US" sz="2400" dirty="0">
                <a:latin typeface="Calibri" panose="020F0502020204030204" pitchFamily="34" charset="0"/>
                <a:ea typeface="Verdana" panose="020B0604030504040204" pitchFamily="34" charset="0"/>
                <a:cs typeface="Calibri" panose="020F0502020204030204" pitchFamily="34" charset="0"/>
              </a:rPr>
              <a:t> (53 or more)</a:t>
            </a:r>
          </a:p>
          <a:p>
            <a:pPr>
              <a:lnSpc>
                <a:spcPct val="90000"/>
              </a:lnSpc>
              <a:buFont typeface="Wingdings" pitchFamily="2" charset="2"/>
              <a:buNone/>
            </a:pPr>
            <a:endParaRPr lang="en-US" altLang="en-US" sz="2400" dirty="0">
              <a:latin typeface="Calibri" panose="020F0502020204030204" pitchFamily="34" charset="0"/>
              <a:ea typeface="Verdana" panose="020B0604030504040204" pitchFamily="34" charset="0"/>
              <a:cs typeface="Calibri" panose="020F0502020204030204" pitchFamily="34" charset="0"/>
            </a:endParaRPr>
          </a:p>
        </p:txBody>
      </p:sp>
      <p:sp>
        <p:nvSpPr>
          <p:cNvPr id="34820" name="Rectangle 4"/>
          <p:cNvSpPr>
            <a:spLocks noGrp="1" noChangeArrowheads="1"/>
          </p:cNvSpPr>
          <p:nvPr>
            <p:ph sz="half" idx="2"/>
          </p:nvPr>
        </p:nvSpPr>
        <p:spPr>
          <a:xfrm>
            <a:off x="457200" y="1600200"/>
            <a:ext cx="4038600" cy="4525963"/>
          </a:xfrm>
          <a:ln w="28575">
            <a:solidFill>
              <a:srgbClr val="000000"/>
            </a:solidFill>
            <a:miter lim="800000"/>
            <a:headEnd/>
            <a:tailEnd/>
          </a:ln>
        </p:spPr>
        <p:txBody>
          <a:bodyPr/>
          <a:lstStyle/>
          <a:p>
            <a:pPr>
              <a:lnSpc>
                <a:spcPct val="9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90791, Psychiatric Diagnostic (</a:t>
            </a:r>
            <a:r>
              <a:rPr lang="en-US" altLang="en-US" sz="2400" dirty="0" err="1">
                <a:latin typeface="Calibri" panose="020F0502020204030204" pitchFamily="34" charset="0"/>
                <a:ea typeface="Verdana" panose="020B0604030504040204" pitchFamily="34" charset="0"/>
                <a:cs typeface="Calibri" panose="020F0502020204030204" pitchFamily="34" charset="0"/>
              </a:rPr>
              <a:t>Dx</a:t>
            </a:r>
            <a:r>
              <a:rPr lang="en-US" altLang="en-US" sz="2400" dirty="0">
                <a:latin typeface="Calibri" panose="020F0502020204030204" pitchFamily="34" charset="0"/>
                <a:ea typeface="Verdana" panose="020B0604030504040204" pitchFamily="34" charset="0"/>
                <a:cs typeface="Calibri" panose="020F0502020204030204" pitchFamily="34" charset="0"/>
              </a:rPr>
              <a:t>) </a:t>
            </a:r>
            <a:r>
              <a:rPr lang="en-US" altLang="en-US" sz="2400" dirty="0" err="1">
                <a:latin typeface="Calibri" panose="020F0502020204030204" pitchFamily="34" charset="0"/>
                <a:ea typeface="Verdana" panose="020B0604030504040204" pitchFamily="34" charset="0"/>
                <a:cs typeface="Calibri" panose="020F0502020204030204" pitchFamily="34" charset="0"/>
              </a:rPr>
              <a:t>Eval</a:t>
            </a:r>
            <a:r>
              <a:rPr lang="en-US" altLang="en-US" sz="2400" dirty="0">
                <a:latin typeface="Calibri" panose="020F0502020204030204" pitchFamily="34" charset="0"/>
                <a:ea typeface="Verdana" panose="020B0604030504040204" pitchFamily="34" charset="0"/>
                <a:cs typeface="Calibri" panose="020F0502020204030204" pitchFamily="34" charset="0"/>
              </a:rPr>
              <a:t>.</a:t>
            </a:r>
          </a:p>
          <a:p>
            <a:pPr>
              <a:lnSpc>
                <a:spcPct val="9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90792, Psych </a:t>
            </a:r>
            <a:r>
              <a:rPr lang="en-US" altLang="en-US" sz="2400" dirty="0" err="1">
                <a:latin typeface="Calibri" panose="020F0502020204030204" pitchFamily="34" charset="0"/>
                <a:ea typeface="Verdana" panose="020B0604030504040204" pitchFamily="34" charset="0"/>
                <a:cs typeface="Calibri" panose="020F0502020204030204" pitchFamily="34" charset="0"/>
              </a:rPr>
              <a:t>Dx</a:t>
            </a:r>
            <a:r>
              <a:rPr lang="en-US" altLang="en-US" sz="2400" dirty="0">
                <a:latin typeface="Calibri" panose="020F0502020204030204" pitchFamily="34" charset="0"/>
                <a:ea typeface="Verdana" panose="020B0604030504040204" pitchFamily="34" charset="0"/>
                <a:cs typeface="Calibri" panose="020F0502020204030204" pitchFamily="34" charset="0"/>
              </a:rPr>
              <a:t> </a:t>
            </a:r>
            <a:r>
              <a:rPr lang="en-US" altLang="en-US" sz="2400" dirty="0" err="1">
                <a:latin typeface="Calibri" panose="020F0502020204030204" pitchFamily="34" charset="0"/>
                <a:ea typeface="Verdana" panose="020B0604030504040204" pitchFamily="34" charset="0"/>
                <a:cs typeface="Calibri" panose="020F0502020204030204" pitchFamily="34" charset="0"/>
              </a:rPr>
              <a:t>Eval</a:t>
            </a:r>
            <a:r>
              <a:rPr lang="en-US" altLang="en-US" sz="2400" dirty="0">
                <a:latin typeface="Calibri" panose="020F0502020204030204" pitchFamily="34" charset="0"/>
                <a:ea typeface="Verdana" panose="020B0604030504040204" pitchFamily="34" charset="0"/>
                <a:cs typeface="Calibri" panose="020F0502020204030204" pitchFamily="34" charset="0"/>
              </a:rPr>
              <a:t>. with medical services</a:t>
            </a:r>
          </a:p>
          <a:p>
            <a:pPr>
              <a:lnSpc>
                <a:spcPct val="9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90791 + 90785, Psych </a:t>
            </a:r>
            <a:r>
              <a:rPr lang="en-US" altLang="en-US" sz="2400" dirty="0" err="1">
                <a:latin typeface="Calibri" panose="020F0502020204030204" pitchFamily="34" charset="0"/>
                <a:ea typeface="Verdana" panose="020B0604030504040204" pitchFamily="34" charset="0"/>
                <a:cs typeface="Calibri" panose="020F0502020204030204" pitchFamily="34" charset="0"/>
              </a:rPr>
              <a:t>Dx</a:t>
            </a:r>
            <a:r>
              <a:rPr lang="en-US" altLang="en-US" sz="2400" dirty="0">
                <a:latin typeface="Calibri" panose="020F0502020204030204" pitchFamily="34" charset="0"/>
                <a:ea typeface="Verdana" panose="020B0604030504040204" pitchFamily="34" charset="0"/>
                <a:cs typeface="Calibri" panose="020F0502020204030204" pitchFamily="34" charset="0"/>
              </a:rPr>
              <a:t> </a:t>
            </a:r>
            <a:r>
              <a:rPr lang="en-US" altLang="en-US" sz="2400" dirty="0" err="1">
                <a:latin typeface="Calibri" panose="020F0502020204030204" pitchFamily="34" charset="0"/>
                <a:ea typeface="Verdana" panose="020B0604030504040204" pitchFamily="34" charset="0"/>
                <a:cs typeface="Calibri" panose="020F0502020204030204" pitchFamily="34" charset="0"/>
              </a:rPr>
              <a:t>Eval</a:t>
            </a:r>
            <a:r>
              <a:rPr lang="en-US" altLang="en-US" sz="2400" dirty="0">
                <a:latin typeface="Calibri" panose="020F0502020204030204" pitchFamily="34" charset="0"/>
                <a:ea typeface="Verdana" panose="020B0604030504040204" pitchFamily="34" charset="0"/>
                <a:cs typeface="Calibri" panose="020F0502020204030204" pitchFamily="34" charset="0"/>
              </a:rPr>
              <a:t>. with interactive complexity</a:t>
            </a:r>
          </a:p>
          <a:p>
            <a:pPr>
              <a:lnSpc>
                <a:spcPct val="90000"/>
              </a:lnSpc>
            </a:pPr>
            <a:r>
              <a:rPr lang="en-US" altLang="en-US" sz="2400" dirty="0">
                <a:latin typeface="Calibri" panose="020F0502020204030204" pitchFamily="34" charset="0"/>
                <a:ea typeface="Verdana" panose="020B0604030504040204" pitchFamily="34" charset="0"/>
                <a:cs typeface="Calibri" panose="020F0502020204030204" pitchFamily="34" charset="0"/>
              </a:rPr>
              <a:t>90792 + 90785, Psych </a:t>
            </a:r>
            <a:r>
              <a:rPr lang="en-US" altLang="en-US" sz="2400" dirty="0" err="1">
                <a:latin typeface="Calibri" panose="020F0502020204030204" pitchFamily="34" charset="0"/>
                <a:ea typeface="Verdana" panose="020B0604030504040204" pitchFamily="34" charset="0"/>
                <a:cs typeface="Calibri" panose="020F0502020204030204" pitchFamily="34" charset="0"/>
              </a:rPr>
              <a:t>Dx</a:t>
            </a:r>
            <a:r>
              <a:rPr lang="en-US" altLang="en-US" sz="2400" dirty="0">
                <a:latin typeface="Calibri" panose="020F0502020204030204" pitchFamily="34" charset="0"/>
                <a:ea typeface="Verdana" panose="020B0604030504040204" pitchFamily="34" charset="0"/>
                <a:cs typeface="Calibri" panose="020F0502020204030204" pitchFamily="34" charset="0"/>
              </a:rPr>
              <a:t> </a:t>
            </a:r>
            <a:r>
              <a:rPr lang="en-US" altLang="en-US" sz="2400" dirty="0" err="1">
                <a:latin typeface="Calibri" panose="020F0502020204030204" pitchFamily="34" charset="0"/>
                <a:ea typeface="Verdana" panose="020B0604030504040204" pitchFamily="34" charset="0"/>
                <a:cs typeface="Calibri" panose="020F0502020204030204" pitchFamily="34" charset="0"/>
              </a:rPr>
              <a:t>Eval</a:t>
            </a:r>
            <a:r>
              <a:rPr lang="en-US" altLang="en-US" sz="2400" dirty="0">
                <a:latin typeface="Calibri" panose="020F0502020204030204" pitchFamily="34" charset="0"/>
                <a:ea typeface="Verdana" panose="020B0604030504040204" pitchFamily="34" charset="0"/>
                <a:cs typeface="Calibri" panose="020F0502020204030204" pitchFamily="34" charset="0"/>
              </a:rPr>
              <a:t>. with medical services and interactive complexity</a:t>
            </a:r>
          </a:p>
        </p:txBody>
      </p:sp>
    </p:spTree>
    <p:extLst>
      <p:ext uri="{BB962C8B-B14F-4D97-AF65-F5344CB8AC3E}">
        <p14:creationId xmlns:p14="http://schemas.microsoft.com/office/powerpoint/2010/main" val="141556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en-US" sz="4000" dirty="0"/>
              <a:t>Evaluation &amp; Management (E&amp;M)</a:t>
            </a:r>
          </a:p>
        </p:txBody>
      </p:sp>
      <p:sp>
        <p:nvSpPr>
          <p:cNvPr id="181251" name="Rectangle 3"/>
          <p:cNvSpPr>
            <a:spLocks noGrp="1" noChangeArrowheads="1"/>
          </p:cNvSpPr>
          <p:nvPr>
            <p:ph type="body" idx="1"/>
          </p:nvPr>
        </p:nvSpPr>
        <p:spPr/>
        <p:txBody>
          <a:bodyPr/>
          <a:lstStyle/>
          <a:p>
            <a:r>
              <a:rPr lang="en-US" altLang="en-US" sz="2400" dirty="0"/>
              <a:t>Use E&amp;M codes 99201-99201 or 99211-99215 whenever possible</a:t>
            </a:r>
          </a:p>
          <a:p>
            <a:r>
              <a:rPr lang="en-US" altLang="en-US" sz="2400" dirty="0"/>
              <a:t>Services must be medically necessary</a:t>
            </a:r>
          </a:p>
          <a:p>
            <a:r>
              <a:rPr lang="en-US" altLang="en-US" sz="2400" dirty="0"/>
              <a:t>Practitioner must be practicing within their scope of practice</a:t>
            </a:r>
          </a:p>
          <a:p>
            <a:r>
              <a:rPr lang="en-US" altLang="en-US" sz="2400" dirty="0"/>
              <a:t>Used in conjunction with a medical or psychiatric diagnosis</a:t>
            </a:r>
          </a:p>
        </p:txBody>
      </p:sp>
    </p:spTree>
    <p:extLst>
      <p:ext uri="{BB962C8B-B14F-4D97-AF65-F5344CB8AC3E}">
        <p14:creationId xmlns:p14="http://schemas.microsoft.com/office/powerpoint/2010/main" val="80314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lstStyle/>
          <a:p>
            <a:pPr marL="0" indent="0">
              <a:buNone/>
            </a:pPr>
            <a:r>
              <a:rPr lang="en-US" sz="2400" dirty="0"/>
              <a:t>Participants will be able to:</a:t>
            </a:r>
          </a:p>
          <a:p>
            <a:pPr marL="342900" indent="-342900">
              <a:buAutoNum type="arabicPeriod"/>
            </a:pPr>
            <a:r>
              <a:rPr lang="en-US" sz="2400" dirty="0"/>
              <a:t>Delineate the basic rules and regulations that guide fee for service billing and coding for behavioral health integration (BHI) </a:t>
            </a:r>
          </a:p>
          <a:p>
            <a:pPr marL="342900" indent="-342900">
              <a:buAutoNum type="arabicPeriod"/>
            </a:pPr>
            <a:r>
              <a:rPr lang="en-US" sz="2400" dirty="0"/>
              <a:t>Identify key resources for support and information re: reimbursement</a:t>
            </a:r>
          </a:p>
          <a:p>
            <a:pPr marL="342900" indent="-342900">
              <a:buAutoNum type="arabicPeriod"/>
            </a:pPr>
            <a:r>
              <a:rPr lang="en-US" sz="2400" dirty="0"/>
              <a:t>Identify some of the alternative methods of reimbursement or calculating “value” beyond basic fee for service billing</a:t>
            </a:r>
          </a:p>
          <a:p>
            <a:pPr marL="342900" indent="-342900">
              <a:buAutoNum type="arabicPeriod"/>
            </a:pPr>
            <a:r>
              <a:rPr lang="en-US" sz="2400" dirty="0"/>
              <a:t>List key steps managers and leaders can take in creating and sustaining a business model that aligns with the clinical model for BHI</a:t>
            </a:r>
          </a:p>
        </p:txBody>
      </p:sp>
    </p:spTree>
    <p:extLst>
      <p:ext uri="{BB962C8B-B14F-4D97-AF65-F5344CB8AC3E}">
        <p14:creationId xmlns:p14="http://schemas.microsoft.com/office/powerpoint/2010/main" val="4165807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altLang="en-US" sz="3600" dirty="0">
                <a:ea typeface="Verdana" panose="020B0604030504040204" pitchFamily="34" charset="0"/>
                <a:cs typeface="Calibri" panose="020F0502020204030204" pitchFamily="34" charset="0"/>
              </a:rPr>
              <a:t>Medicare reimbursement rates</a:t>
            </a:r>
          </a:p>
        </p:txBody>
      </p:sp>
      <p:sp>
        <p:nvSpPr>
          <p:cNvPr id="37891" name="Rectangle 3"/>
          <p:cNvSpPr>
            <a:spLocks noGrp="1" noChangeArrowheads="1"/>
          </p:cNvSpPr>
          <p:nvPr>
            <p:ph idx="1"/>
          </p:nvPr>
        </p:nvSpPr>
        <p:spPr>
          <a:xfrm>
            <a:off x="457200" y="5638800"/>
            <a:ext cx="8229600" cy="457200"/>
          </a:xfrm>
        </p:spPr>
        <p:txBody>
          <a:bodyPr/>
          <a:lstStyle/>
          <a:p>
            <a:pPr algn="ctr">
              <a:buFont typeface="Wingdings" pitchFamily="2" charset="2"/>
              <a:buNone/>
            </a:pPr>
            <a:r>
              <a:rPr lang="en-US" altLang="en-US" sz="1600"/>
              <a:t>NHIC website: </a:t>
            </a:r>
            <a:r>
              <a:rPr lang="en-US" altLang="en-US" sz="1600" u="sng"/>
              <a:t>www.medicarenhiccom </a:t>
            </a:r>
            <a:r>
              <a:rPr lang="en-US" altLang="en-US" sz="1600"/>
              <a:t>on Fee Schedule page. </a:t>
            </a:r>
          </a:p>
        </p:txBody>
      </p:sp>
      <p:graphicFrame>
        <p:nvGraphicFramePr>
          <p:cNvPr id="4" name="Table 3"/>
          <p:cNvGraphicFramePr>
            <a:graphicFrameLocks noGrp="1"/>
          </p:cNvGraphicFramePr>
          <p:nvPr/>
        </p:nvGraphicFramePr>
        <p:xfrm>
          <a:off x="381000" y="1828800"/>
          <a:ext cx="8458200" cy="19812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a:txBody>
                    <a:bodyPr/>
                    <a:lstStyle/>
                    <a:p>
                      <a:r>
                        <a:rPr lang="en-US" sz="2000" dirty="0"/>
                        <a:t>Type of Provider</a:t>
                      </a:r>
                    </a:p>
                  </a:txBody>
                  <a:tcPr>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589199"/>
                    </a:solidFill>
                  </a:tcPr>
                </a:tc>
                <a:tc>
                  <a:txBody>
                    <a:bodyPr/>
                    <a:lstStyle/>
                    <a:p>
                      <a:pPr algn="ctr"/>
                      <a:r>
                        <a:rPr lang="en-US" sz="2000" i="0" dirty="0"/>
                        <a:t>% physician fee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589199"/>
                    </a:solidFill>
                  </a:tcPr>
                </a:tc>
                <a:tc>
                  <a:txBody>
                    <a:bodyPr/>
                    <a:lstStyle/>
                    <a:p>
                      <a:r>
                        <a:rPr lang="en-US" sz="2000" dirty="0"/>
                        <a:t>Notes</a:t>
                      </a:r>
                    </a:p>
                  </a:txBody>
                  <a:tcPr>
                    <a:lnL w="31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589199"/>
                    </a:solidFill>
                  </a:tcPr>
                </a:tc>
                <a:extLst>
                  <a:ext uri="{0D108BD9-81ED-4DB2-BD59-A6C34878D82A}">
                    <a16:rowId xmlns:a16="http://schemas.microsoft.com/office/drawing/2014/main" val="10000"/>
                  </a:ext>
                </a:extLst>
              </a:tr>
              <a:tr h="370840">
                <a:tc>
                  <a:txBody>
                    <a:bodyPr/>
                    <a:lstStyle/>
                    <a:p>
                      <a:r>
                        <a:rPr lang="en-US" sz="2000" dirty="0"/>
                        <a:t>MD/DO, Psychologist</a:t>
                      </a:r>
                    </a:p>
                  </a:txBody>
                  <a:tcP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100%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000" dirty="0"/>
                        <a:t>Or actual</a:t>
                      </a:r>
                      <a:r>
                        <a:rPr lang="en-US" sz="2000" baseline="0" dirty="0"/>
                        <a:t> charge, whichever is less</a:t>
                      </a:r>
                      <a:endParaRPr lang="en-US" sz="2000" dirty="0"/>
                    </a:p>
                  </a:txBody>
                  <a:tcP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000" dirty="0"/>
                        <a:t>PA, NP, CNS</a:t>
                      </a:r>
                    </a:p>
                  </a:txBody>
                  <a:tcP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85%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dirty="0"/>
                    </a:p>
                  </a:txBody>
                  <a:tcP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000" dirty="0"/>
                        <a:t>CSW (LCSW) </a:t>
                      </a:r>
                    </a:p>
                  </a:txBody>
                  <a:tcPr>
                    <a:lnL w="285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000" dirty="0"/>
                        <a:t>75%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000" dirty="0"/>
                    </a:p>
                  </a:txBody>
                  <a:tcP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a typeface="ＭＳ Ｐゴシック" pitchFamily="34" charset="-128"/>
                        </a:rPr>
                        <a:t>Reduced by any applicable deductible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sz="1600" dirty="0"/>
                    </a:p>
                  </a:txBody>
                  <a:tcPr>
                    <a:lnL w="31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9332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en-US" dirty="0"/>
              <a:t>Medicaid</a:t>
            </a:r>
          </a:p>
        </p:txBody>
      </p:sp>
      <p:sp>
        <p:nvSpPr>
          <p:cNvPr id="32771" name="Rectangle 3"/>
          <p:cNvSpPr>
            <a:spLocks noGrp="1" noChangeArrowheads="1"/>
          </p:cNvSpPr>
          <p:nvPr>
            <p:ph type="body" idx="4294967295"/>
          </p:nvPr>
        </p:nvSpPr>
        <p:spPr/>
        <p:txBody>
          <a:bodyPr/>
          <a:lstStyle/>
          <a:p>
            <a:pPr>
              <a:lnSpc>
                <a:spcPct val="110000"/>
              </a:lnSpc>
            </a:pPr>
            <a:r>
              <a:rPr lang="en-US" altLang="en-US" sz="2800" dirty="0">
                <a:latin typeface="Calibri" panose="020F0502020204030204" pitchFamily="34" charset="0"/>
                <a:cs typeface="Calibri" panose="020F0502020204030204" pitchFamily="34" charset="0"/>
              </a:rPr>
              <a:t>States have flexibility:</a:t>
            </a:r>
          </a:p>
          <a:p>
            <a:pPr lvl="1">
              <a:lnSpc>
                <a:spcPct val="110000"/>
              </a:lnSpc>
            </a:pPr>
            <a:r>
              <a:rPr lang="en-US" altLang="en-US" sz="2400" dirty="0">
                <a:latin typeface="Calibri" panose="020F0502020204030204" pitchFamily="34" charset="0"/>
                <a:cs typeface="Calibri" panose="020F0502020204030204" pitchFamily="34" charset="0"/>
              </a:rPr>
              <a:t>Covered mental health services</a:t>
            </a:r>
          </a:p>
          <a:p>
            <a:pPr lvl="1">
              <a:lnSpc>
                <a:spcPct val="110000"/>
              </a:lnSpc>
            </a:pPr>
            <a:r>
              <a:rPr lang="en-US" altLang="en-US" sz="2400" dirty="0">
                <a:latin typeface="Calibri" panose="020F0502020204030204" pitchFamily="34" charset="0"/>
                <a:cs typeface="Calibri" panose="020F0502020204030204" pitchFamily="34" charset="0"/>
              </a:rPr>
              <a:t>Two services (mental health and medical) on same day</a:t>
            </a:r>
          </a:p>
          <a:p>
            <a:pPr lvl="1">
              <a:lnSpc>
                <a:spcPct val="110000"/>
              </a:lnSpc>
            </a:pPr>
            <a:r>
              <a:rPr lang="en-US" altLang="en-US" sz="2400" dirty="0">
                <a:latin typeface="Calibri" panose="020F0502020204030204" pitchFamily="34" charset="0"/>
                <a:cs typeface="Calibri" panose="020F0502020204030204" pitchFamily="34" charset="0"/>
              </a:rPr>
              <a:t>Contract with managed care</a:t>
            </a:r>
          </a:p>
          <a:p>
            <a:pPr>
              <a:lnSpc>
                <a:spcPct val="110000"/>
              </a:lnSpc>
            </a:pPr>
            <a:r>
              <a:rPr lang="en-US" altLang="en-US" sz="2800" dirty="0">
                <a:latin typeface="Calibri" panose="020F0502020204030204" pitchFamily="34" charset="0"/>
                <a:cs typeface="Calibri" panose="020F0502020204030204" pitchFamily="34" charset="0"/>
              </a:rPr>
              <a:t>Billing:</a:t>
            </a:r>
          </a:p>
          <a:p>
            <a:pPr lvl="1">
              <a:lnSpc>
                <a:spcPct val="110000"/>
              </a:lnSpc>
            </a:pPr>
            <a:r>
              <a:rPr lang="en-US" altLang="en-US" sz="2400" dirty="0">
                <a:latin typeface="Calibri" panose="020F0502020204030204" pitchFamily="34" charset="0"/>
                <a:cs typeface="Calibri" panose="020F0502020204030204" pitchFamily="34" charset="0"/>
              </a:rPr>
              <a:t>Requires diagnosis </a:t>
            </a:r>
            <a:r>
              <a:rPr lang="en-US" altLang="en-US" sz="2400" u="sng" dirty="0">
                <a:latin typeface="Calibri" panose="020F0502020204030204" pitchFamily="34" charset="0"/>
                <a:cs typeface="Calibri" panose="020F0502020204030204" pitchFamily="34" charset="0"/>
              </a:rPr>
              <a:t>and</a:t>
            </a:r>
            <a:r>
              <a:rPr lang="en-US" altLang="en-US" sz="2400" dirty="0">
                <a:latin typeface="Calibri" panose="020F0502020204030204" pitchFamily="34" charset="0"/>
                <a:cs typeface="Calibri" panose="020F0502020204030204" pitchFamily="34" charset="0"/>
              </a:rPr>
              <a:t> procedure code</a:t>
            </a:r>
          </a:p>
          <a:p>
            <a:pPr lvl="1">
              <a:lnSpc>
                <a:spcPct val="110000"/>
              </a:lnSpc>
            </a:pPr>
            <a:r>
              <a:rPr lang="en-US" altLang="en-US" sz="2400" dirty="0">
                <a:latin typeface="Calibri" panose="020F0502020204030204" pitchFamily="34" charset="0"/>
                <a:cs typeface="Calibri" panose="020F0502020204030204" pitchFamily="34" charset="0"/>
              </a:rPr>
              <a:t>Some states limit procedures, providers and/or practices that can use these codes</a:t>
            </a:r>
          </a:p>
          <a:p>
            <a:pPr>
              <a:lnSpc>
                <a:spcPct val="110000"/>
              </a:lnSpc>
              <a:buFont typeface="Wingdings" panose="05000000000000000000" pitchFamily="2" charset="2"/>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475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altLang="en-US" dirty="0">
                <a:ea typeface="Verdana" panose="020B0604030504040204" pitchFamily="34" charset="0"/>
                <a:cs typeface="Calibri" panose="020F0502020204030204" pitchFamily="34" charset="0"/>
              </a:rPr>
              <a:t>Commercial Insurances – concerns</a:t>
            </a:r>
          </a:p>
        </p:txBody>
      </p:sp>
      <p:sp>
        <p:nvSpPr>
          <p:cNvPr id="41987" name="Content Placeholder 2"/>
          <p:cNvSpPr>
            <a:spLocks noGrp="1"/>
          </p:cNvSpPr>
          <p:nvPr>
            <p:ph idx="1"/>
          </p:nvPr>
        </p:nvSpPr>
        <p:spPr/>
        <p:txBody>
          <a:bodyPr/>
          <a:lstStyle/>
          <a:p>
            <a:r>
              <a:rPr lang="en-US" altLang="en-US" sz="1600" dirty="0">
                <a:ea typeface="Verdana" panose="020B0604030504040204" pitchFamily="34" charset="0"/>
                <a:cs typeface="Calibri" panose="020F0502020204030204" pitchFamily="34" charset="0"/>
              </a:rPr>
              <a:t>Credentialing (or enrollment) process and start-up</a:t>
            </a:r>
          </a:p>
          <a:p>
            <a:r>
              <a:rPr lang="en-US" altLang="en-US" sz="1600" dirty="0">
                <a:ea typeface="Verdana" panose="020B0604030504040204" pitchFamily="34" charset="0"/>
                <a:cs typeface="Calibri" panose="020F0502020204030204" pitchFamily="34" charset="0"/>
              </a:rPr>
              <a:t>May respond  - too many available clinicians in the area, so won’t allow credentialing</a:t>
            </a:r>
          </a:p>
          <a:p>
            <a:r>
              <a:rPr lang="en-US" altLang="en-US" sz="1600" dirty="0">
                <a:ea typeface="ＭＳ Ｐゴシック" panose="020B0600070205080204" pitchFamily="34" charset="-128"/>
                <a:cs typeface="Calibri" panose="020F0502020204030204" pitchFamily="34" charset="0"/>
              </a:rPr>
              <a:t>Lack of clarity around covered services</a:t>
            </a:r>
          </a:p>
          <a:p>
            <a:r>
              <a:rPr lang="en-US" altLang="en-US" sz="1600" dirty="0">
                <a:ea typeface="ＭＳ Ｐゴシック" panose="020B0600070205080204" pitchFamily="34" charset="-128"/>
                <a:cs typeface="Calibri" panose="020F0502020204030204" pitchFamily="34" charset="0"/>
              </a:rPr>
              <a:t>Difficulty finding “experts” to answer specific questions about reimbursement</a:t>
            </a:r>
          </a:p>
          <a:p>
            <a:r>
              <a:rPr lang="en-US" altLang="en-US" sz="1600" dirty="0">
                <a:ea typeface="ＭＳ Ｐゴシック" panose="020B0600070205080204" pitchFamily="34" charset="-128"/>
                <a:cs typeface="Calibri" panose="020F0502020204030204" pitchFamily="34" charset="0"/>
              </a:rPr>
              <a:t>Carve outs</a:t>
            </a:r>
          </a:p>
          <a:p>
            <a:pPr lvl="1"/>
            <a:r>
              <a:rPr lang="en-US" altLang="en-US" sz="1600" dirty="0">
                <a:ea typeface="ＭＳ Ｐゴシック" panose="020B0600070205080204" pitchFamily="34" charset="-128"/>
                <a:cs typeface="Calibri" panose="020F0502020204030204" pitchFamily="34" charset="0"/>
              </a:rPr>
              <a:t> Different systems </a:t>
            </a:r>
          </a:p>
          <a:p>
            <a:pPr lvl="1"/>
            <a:r>
              <a:rPr lang="en-US" altLang="en-US" sz="1600" dirty="0">
                <a:ea typeface="ＭＳ Ｐゴシック" panose="020B0600070205080204" pitchFamily="34" charset="-128"/>
                <a:cs typeface="Calibri" panose="020F0502020204030204" pitchFamily="34" charset="0"/>
              </a:rPr>
              <a:t> Different reimbursement streams</a:t>
            </a:r>
          </a:p>
          <a:p>
            <a:r>
              <a:rPr lang="en-US" altLang="en-US" sz="1600" dirty="0">
                <a:ea typeface="Verdana" panose="020B0604030504040204" pitchFamily="34" charset="0"/>
                <a:cs typeface="Calibri" panose="020F0502020204030204" pitchFamily="34" charset="0"/>
              </a:rPr>
              <a:t>Problems with “prior </a:t>
            </a:r>
            <a:r>
              <a:rPr lang="en-US" altLang="en-US" sz="1600" dirty="0" err="1">
                <a:ea typeface="Verdana" panose="020B0604030504040204" pitchFamily="34" charset="0"/>
                <a:cs typeface="Calibri" panose="020F0502020204030204" pitchFamily="34" charset="0"/>
              </a:rPr>
              <a:t>auth’s</a:t>
            </a:r>
            <a:r>
              <a:rPr lang="en-US" altLang="en-US" sz="1600" dirty="0">
                <a:ea typeface="Verdana" panose="020B0604030504040204" pitchFamily="34" charset="0"/>
                <a:cs typeface="Calibri" panose="020F0502020204030204" pitchFamily="34" charset="0"/>
              </a:rPr>
              <a:t>” and need for practices to have processes in place</a:t>
            </a:r>
          </a:p>
          <a:p>
            <a:pPr lvl="1" defTabSz="457200"/>
            <a:r>
              <a:rPr lang="en-US" altLang="en-US" sz="1600" dirty="0">
                <a:ea typeface="Verdana" panose="020B0604030504040204" pitchFamily="34" charset="0"/>
                <a:cs typeface="Calibri" panose="020F0502020204030204" pitchFamily="34" charset="0"/>
              </a:rPr>
              <a:t>Who makes the call?</a:t>
            </a:r>
          </a:p>
          <a:p>
            <a:pPr lvl="1" defTabSz="457200"/>
            <a:r>
              <a:rPr lang="en-US" altLang="en-US" sz="1600" dirty="0">
                <a:ea typeface="Verdana" panose="020B0604030504040204" pitchFamily="34" charset="0"/>
                <a:cs typeface="Calibri" panose="020F0502020204030204" pitchFamily="34" charset="0"/>
              </a:rPr>
              <a:t>Which insurances require this?</a:t>
            </a:r>
          </a:p>
          <a:p>
            <a:pPr lvl="1" defTabSz="457200"/>
            <a:r>
              <a:rPr lang="en-US" altLang="en-US" sz="1600" dirty="0">
                <a:ea typeface="Verdana" panose="020B0604030504040204" pitchFamily="34" charset="0"/>
                <a:cs typeface="Calibri" panose="020F0502020204030204" pitchFamily="34" charset="0"/>
              </a:rPr>
              <a:t>How best to set this up in your practice?</a:t>
            </a:r>
          </a:p>
          <a:p>
            <a:pPr lvl="1" defTabSz="457200"/>
            <a:r>
              <a:rPr lang="en-US" altLang="en-US" sz="1600" dirty="0">
                <a:ea typeface="Verdana" panose="020B0604030504040204" pitchFamily="34" charset="0"/>
                <a:cs typeface="Calibri" panose="020F0502020204030204" pitchFamily="34" charset="0"/>
              </a:rPr>
              <a:t>Safety net process</a:t>
            </a:r>
          </a:p>
          <a:p>
            <a:pPr lvl="1"/>
            <a:endParaRPr lang="en-US" alt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MMj022377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6283325" y="4516438"/>
            <a:ext cx="2292350" cy="1533525"/>
          </a:xfrm>
          <a:prstGeom prst="rect">
            <a:avLst/>
          </a:prstGeom>
          <a:noFill/>
        </p:spPr>
      </p:pic>
    </p:spTree>
    <p:extLst>
      <p:ext uri="{BB962C8B-B14F-4D97-AF65-F5344CB8AC3E}">
        <p14:creationId xmlns:p14="http://schemas.microsoft.com/office/powerpoint/2010/main" val="1127695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731838"/>
          </a:xfrm>
        </p:spPr>
        <p:txBody>
          <a:bodyPr/>
          <a:lstStyle/>
          <a:p>
            <a:r>
              <a:rPr lang="en-US" i="1" dirty="0"/>
              <a:t>Tip # 3 – Identify the other codes and where to get more information</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0169"/>
          <a:stretch/>
        </p:blipFill>
        <p:spPr>
          <a:xfrm>
            <a:off x="3048000" y="3124200"/>
            <a:ext cx="2743200" cy="2895600"/>
          </a:xfrm>
          <a:prstGeom prst="rect">
            <a:avLst/>
          </a:prstGeom>
        </p:spPr>
      </p:pic>
    </p:spTree>
    <p:extLst>
      <p:ext uri="{BB962C8B-B14F-4D97-AF65-F5344CB8AC3E}">
        <p14:creationId xmlns:p14="http://schemas.microsoft.com/office/powerpoint/2010/main" val="3614732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n-US" altLang="en-US" dirty="0">
                <a:latin typeface="Verdana" panose="020B0604030504040204" pitchFamily="34" charset="0"/>
                <a:ea typeface="Verdana" panose="020B0604030504040204" pitchFamily="34" charset="0"/>
                <a:cs typeface="Verdana" panose="020B0604030504040204" pitchFamily="34" charset="0"/>
              </a:rPr>
              <a:t>Health and Behavior Codes</a:t>
            </a:r>
            <a:br>
              <a:rPr lang="en-US" altLang="en-US" dirty="0">
                <a:latin typeface="Verdana" panose="020B0604030504040204" pitchFamily="34" charset="0"/>
                <a:ea typeface="Verdana" panose="020B0604030504040204" pitchFamily="34" charset="0"/>
                <a:cs typeface="Verdana" panose="020B0604030504040204" pitchFamily="34" charset="0"/>
              </a:rPr>
            </a:br>
            <a:endParaRPr lang="en-US" altLang="en-US" sz="2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0398" name="Group 46"/>
          <p:cNvGraphicFramePr>
            <a:graphicFrameLocks noGrp="1"/>
          </p:cNvGraphicFramePr>
          <p:nvPr>
            <p:ph idx="1"/>
          </p:nvPr>
        </p:nvGraphicFramePr>
        <p:xfrm>
          <a:off x="457200" y="1447800"/>
          <a:ext cx="8305800" cy="4724402"/>
        </p:xfrm>
        <a:graphic>
          <a:graphicData uri="http://schemas.openxmlformats.org/drawingml/2006/table">
            <a:tbl>
              <a:tblPr/>
              <a:tblGrid>
                <a:gridCol w="925513">
                  <a:extLst>
                    <a:ext uri="{9D8B030D-6E8A-4147-A177-3AD203B41FA5}">
                      <a16:colId xmlns:a16="http://schemas.microsoft.com/office/drawing/2014/main" val="20000"/>
                    </a:ext>
                  </a:extLst>
                </a:gridCol>
                <a:gridCol w="2198687">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1071563">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96150</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Assessment</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t>Initial assessment to determine the biological</a:t>
                      </a:r>
                      <a:b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br>
                      <a: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t>psychological and social factors affecting the physical health and any treatment problems, e.g. health-focused interview</a:t>
                      </a:r>
                      <a:endParaRPr kumimoji="0" lang="en-US" altLang="en-US" sz="14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4738">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96151</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Re-assessment</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t>Re-assessment to evaluate the condition and determine the need for further treatment. Can be performed by clinician other than the one who did the initial assessment</a:t>
                      </a:r>
                      <a:endParaRPr kumimoji="0" lang="en-US" altLang="en-US" sz="14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0425">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96152</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Ind Intervention</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t>Service to modify the psychological, behavioral, cognitive and social factors affecting the pt's physical health and well-being, e.g. using CBT </a:t>
                      </a:r>
                      <a:endParaRPr kumimoji="0" lang="en-US" altLang="en-US" sz="14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8838">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96153</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Grp Intervention</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t>Group sessions typically last 90 minutes</a:t>
                      </a:r>
                      <a:b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br>
                      <a: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t> and involve 8-10 pts, e.g. Smoking cessation</a:t>
                      </a:r>
                      <a:endParaRPr kumimoji="0" lang="en-US" altLang="en-US" sz="14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858838">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r"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96154</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800" b="0" i="0" u="none" strike="noStrike" cap="none" normalizeH="0" baseline="0">
                          <a:ln>
                            <a:noFill/>
                          </a:ln>
                          <a:solidFill>
                            <a:schemeClr val="tx1"/>
                          </a:solidFill>
                          <a:effectLst/>
                          <a:latin typeface="Verdana" pitchFamily="34" charset="0"/>
                          <a:ea typeface="MS PGothic" pitchFamily="34" charset="-128"/>
                          <a:cs typeface="Arial" charset="0"/>
                        </a:rPr>
                        <a:t>Fam Intervent</a:t>
                      </a:r>
                      <a:endParaRPr kumimoji="0" lang="en-US" altLang="en-US" sz="18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Font typeface="Wingdings" pitchFamily="2" charset="2"/>
                        <a:defRPr sz="2800">
                          <a:solidFill>
                            <a:schemeClr val="tx1"/>
                          </a:solidFill>
                          <a:latin typeface="Verdana" pitchFamily="34" charset="0"/>
                          <a:ea typeface="MS PGothic" pitchFamily="34" charset="-128"/>
                        </a:defRPr>
                      </a:lvl1pPr>
                      <a:lvl2pPr algn="l">
                        <a:spcBef>
                          <a:spcPct val="20000"/>
                        </a:spcBef>
                        <a:buFont typeface="Wingdings" pitchFamily="2" charset="2"/>
                        <a:defRPr sz="2400">
                          <a:solidFill>
                            <a:schemeClr val="tx1"/>
                          </a:solidFill>
                          <a:latin typeface="Verdana" pitchFamily="34" charset="0"/>
                          <a:ea typeface="MS PGothic" pitchFamily="34" charset="-128"/>
                        </a:defRPr>
                      </a:lvl2pPr>
                      <a:lvl3pPr algn="l">
                        <a:spcBef>
                          <a:spcPct val="20000"/>
                        </a:spcBef>
                        <a:buFont typeface="Wingdings" pitchFamily="2" charset="2"/>
                        <a:defRPr sz="2000">
                          <a:solidFill>
                            <a:schemeClr val="tx1"/>
                          </a:solidFill>
                          <a:latin typeface="Verdana" pitchFamily="34" charset="0"/>
                          <a:ea typeface="MS PGothic" pitchFamily="34" charset="-128"/>
                        </a:defRPr>
                      </a:lvl3pPr>
                      <a:lvl4pPr algn="l">
                        <a:spcBef>
                          <a:spcPct val="20000"/>
                        </a:spcBef>
                        <a:buFont typeface="Wingdings" pitchFamily="2" charset="2"/>
                        <a:defRPr>
                          <a:solidFill>
                            <a:schemeClr val="tx1"/>
                          </a:solidFill>
                          <a:latin typeface="Verdana" pitchFamily="34" charset="0"/>
                          <a:ea typeface="MS PGothic" pitchFamily="34" charset="-128"/>
                        </a:defRPr>
                      </a:lvl4pPr>
                      <a:lvl5pPr algn="l">
                        <a:spcBef>
                          <a:spcPct val="20000"/>
                        </a:spcBef>
                        <a:buFont typeface="Wingdings" pitchFamily="2" charset="2"/>
                        <a:defRPr>
                          <a:solidFill>
                            <a:schemeClr val="tx1"/>
                          </a:solidFill>
                          <a:latin typeface="Verdana" pitchFamily="34" charset="0"/>
                          <a:ea typeface="MS PGothic" pitchFamily="34" charset="-128"/>
                        </a:defRPr>
                      </a:lvl5pPr>
                      <a:lvl6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6pPr>
                      <a:lvl7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7pPr>
                      <a:lvl8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8pPr>
                      <a:lvl9pPr eaLnBrk="0" fontAlgn="base" hangingPunct="0">
                        <a:spcBef>
                          <a:spcPct val="20000"/>
                        </a:spcBef>
                        <a:spcAft>
                          <a:spcPct val="0"/>
                        </a:spcAft>
                        <a:buFont typeface="Wingdings" pitchFamily="2" charset="2"/>
                        <a:defRPr>
                          <a:solidFill>
                            <a:schemeClr val="tx1"/>
                          </a:solidFill>
                          <a:latin typeface="Verdana" pitchFamily="34" charset="0"/>
                          <a:ea typeface="MS PGothic" pitchFamily="34" charset="-128"/>
                        </a:defRPr>
                      </a:lvl9pPr>
                    </a:lstStyle>
                    <a:p>
                      <a:pPr marL="0" marR="0" lvl="0" indent="0" algn="l" defTabSz="914400" rtl="0" eaLnBrk="0" fontAlgn="b" latinLnBrk="0" hangingPunct="0">
                        <a:lnSpc>
                          <a:spcPct val="100000"/>
                        </a:lnSpc>
                        <a:spcBef>
                          <a:spcPct val="0"/>
                        </a:spcBef>
                        <a:spcAft>
                          <a:spcPct val="0"/>
                        </a:spcAft>
                        <a:buClrTx/>
                        <a:buSzTx/>
                        <a:buFont typeface="Wingdings" pitchFamily="2" charset="2"/>
                        <a:buNone/>
                        <a:tabLst/>
                      </a:pPr>
                      <a: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t>Service to family with pt. present, e.g. relaxation</a:t>
                      </a:r>
                      <a:b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br>
                      <a:r>
                        <a:rPr kumimoji="0" lang="en-US" altLang="en-US" sz="1400" b="0" i="0" u="none" strike="noStrike" cap="none" normalizeH="0" baseline="0">
                          <a:ln>
                            <a:noFill/>
                          </a:ln>
                          <a:solidFill>
                            <a:schemeClr val="tx1"/>
                          </a:solidFill>
                          <a:effectLst/>
                          <a:latin typeface="Verdana" pitchFamily="34" charset="0"/>
                          <a:ea typeface="MS PGothic" pitchFamily="34" charset="-128"/>
                          <a:cs typeface="Arial" charset="0"/>
                        </a:rPr>
                        <a:t>techniques with diabetic child with parent present</a:t>
                      </a:r>
                      <a:endParaRPr kumimoji="0" lang="en-US" altLang="en-US" sz="1400" b="0" i="0" u="none" strike="noStrike" cap="none" normalizeH="0" baseline="0">
                        <a:ln>
                          <a:noFill/>
                        </a:ln>
                        <a:solidFill>
                          <a:schemeClr val="tx1"/>
                        </a:solidFill>
                        <a:effectLst/>
                        <a:latin typeface="Verdana" pitchFamily="34" charset="0"/>
                        <a:ea typeface="MS PGothic" pitchFamily="34" charset="-128"/>
                      </a:endParaRPr>
                    </a:p>
                  </a:txBody>
                  <a:tcPr anchor="b"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94529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idx="4294967295"/>
          </p:nvPr>
        </p:nvSpPr>
        <p:spPr/>
        <p:txBody>
          <a:bodyPr/>
          <a:lstStyle/>
          <a:p>
            <a:r>
              <a:rPr lang="en-US" altLang="en-US" sz="3200" dirty="0">
                <a:ea typeface="ＭＳ Ｐゴシック" panose="020B0600070205080204" pitchFamily="34" charset="-128"/>
              </a:rPr>
              <a:t>Health &amp; Behavior (H&amp;B) Codes </a:t>
            </a:r>
            <a:br>
              <a:rPr lang="en-US" altLang="en-US" sz="3200" dirty="0">
                <a:ea typeface="ＭＳ Ｐゴシック" panose="020B0600070205080204" pitchFamily="34" charset="-128"/>
              </a:rPr>
            </a:br>
            <a:r>
              <a:rPr lang="en-US" altLang="en-US" sz="3200" dirty="0">
                <a:ea typeface="ＭＳ Ｐゴシック" panose="020B0600070205080204" pitchFamily="34" charset="-128"/>
              </a:rPr>
              <a:t>96150 – 96155</a:t>
            </a:r>
          </a:p>
        </p:txBody>
      </p:sp>
      <p:graphicFrame>
        <p:nvGraphicFramePr>
          <p:cNvPr id="4" name="Diagram 3"/>
          <p:cNvGraphicFramePr/>
          <p:nvPr>
            <p:extLst>
              <p:ext uri="{D42A27DB-BD31-4B8C-83A1-F6EECF244321}">
                <p14:modId xmlns:p14="http://schemas.microsoft.com/office/powerpoint/2010/main" val="1074541191"/>
              </p:ext>
            </p:extLst>
          </p:nvPr>
        </p:nvGraphicFramePr>
        <p:xfrm>
          <a:off x="457200" y="1828800"/>
          <a:ext cx="8458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698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sz="quarter" idx="4294967295"/>
          </p:nvPr>
        </p:nvSpPr>
        <p:spPr>
          <a:xfrm>
            <a:off x="0" y="411163"/>
            <a:ext cx="8229600" cy="731837"/>
          </a:xfrm>
        </p:spPr>
        <p:txBody>
          <a:bodyPr/>
          <a:lstStyle/>
          <a:p>
            <a:pPr algn="ctr"/>
            <a:r>
              <a:rPr lang="en-US" altLang="en-US" dirty="0"/>
              <a:t>Examples</a:t>
            </a:r>
          </a:p>
        </p:txBody>
      </p:sp>
      <p:pic>
        <p:nvPicPr>
          <p:cNvPr id="101379" name="Picture 3" descr="stress.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143000" y="1850231"/>
            <a:ext cx="1228725" cy="1524000"/>
          </a:xfrm>
          <a:noFill/>
        </p:spPr>
      </p:pic>
      <p:pic>
        <p:nvPicPr>
          <p:cNvPr id="101380" name="Picture 4" descr="Back Pain.jp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553200" y="1981200"/>
            <a:ext cx="1219200" cy="1524000"/>
          </a:xfrm>
          <a:noFill/>
        </p:spPr>
      </p:pic>
      <p:pic>
        <p:nvPicPr>
          <p:cNvPr id="101381" name="Picture 5" descr="hdo_stressmanagement915.jpg"/>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143000" y="3962400"/>
            <a:ext cx="1447800" cy="1524000"/>
          </a:xfrm>
          <a:noFill/>
        </p:spPr>
      </p:pic>
      <p:pic>
        <p:nvPicPr>
          <p:cNvPr id="101382" name="Picture 6" descr="senior_health_pool.jpg"/>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791200" y="4114800"/>
            <a:ext cx="1524000" cy="1524000"/>
          </a:xfrm>
          <a:noFill/>
        </p:spPr>
      </p:pic>
      <p:pic>
        <p:nvPicPr>
          <p:cNvPr id="101383" name="Picture 7" descr="stockphotopro_41590111WJZ_no_title-300x1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133600"/>
            <a:ext cx="2362200" cy="156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5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idx="4294967295"/>
          </p:nvPr>
        </p:nvSpPr>
        <p:spPr/>
        <p:txBody>
          <a:bodyPr/>
          <a:lstStyle/>
          <a:p>
            <a:r>
              <a:rPr lang="en-US" altLang="en-US">
                <a:ea typeface="ＭＳ Ｐゴシック" panose="020B0600070205080204" pitchFamily="34" charset="-128"/>
              </a:rPr>
              <a:t>Insurance Ramifications</a:t>
            </a:r>
          </a:p>
        </p:txBody>
      </p:sp>
      <p:sp>
        <p:nvSpPr>
          <p:cNvPr id="279555" name="Rectangle 3"/>
          <p:cNvSpPr>
            <a:spLocks noGrp="1" noChangeArrowheads="1"/>
          </p:cNvSpPr>
          <p:nvPr>
            <p:ph type="body" sz="half" idx="4294967295"/>
          </p:nvPr>
        </p:nvSpPr>
        <p:spPr>
          <a:xfrm>
            <a:off x="381000" y="1600200"/>
            <a:ext cx="4114800" cy="4525963"/>
          </a:xfrm>
          <a:ln w="28575">
            <a:solidFill>
              <a:srgbClr val="000000"/>
            </a:solidFill>
            <a:miter lim="800000"/>
            <a:headEnd/>
            <a:tailEnd/>
          </a:ln>
        </p:spPr>
        <p:txBody>
          <a:bodyPr/>
          <a:lstStyle/>
          <a:p>
            <a:pPr>
              <a:lnSpc>
                <a:spcPct val="80000"/>
              </a:lnSpc>
              <a:buFont typeface="Wingdings" panose="05000000000000000000" pitchFamily="2" charset="2"/>
              <a:buNone/>
            </a:pPr>
            <a:r>
              <a:rPr lang="en-US" altLang="en-US" sz="2400" dirty="0">
                <a:solidFill>
                  <a:srgbClr val="A50021"/>
                </a:solidFill>
                <a:latin typeface="Calibri" panose="020F0502020204030204" pitchFamily="34" charset="0"/>
                <a:ea typeface="ＭＳ Ｐゴシック" panose="020B0600070205080204" pitchFamily="34" charset="-128"/>
                <a:cs typeface="Calibri" panose="020F0502020204030204" pitchFamily="34" charset="0"/>
              </a:rPr>
              <a:t>H&amp;B codes:</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Covered by some insurers, not all</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Discipline reimbursable for some, not all</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Medical benefit: No pre-</a:t>
            </a:r>
            <a:r>
              <a:rPr lang="en-US" altLang="en-US" sz="2200" dirty="0" err="1">
                <a:latin typeface="Calibri" panose="020F0502020204030204" pitchFamily="34" charset="0"/>
                <a:ea typeface="ＭＳ Ｐゴシック" panose="020B0600070205080204" pitchFamily="34" charset="-128"/>
                <a:cs typeface="Calibri" panose="020F0502020204030204" pitchFamily="34" charset="0"/>
              </a:rPr>
              <a:t>auth</a:t>
            </a: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 no carve-out, no different co-pay</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Medical practice bills</a:t>
            </a:r>
          </a:p>
        </p:txBody>
      </p:sp>
      <p:sp>
        <p:nvSpPr>
          <p:cNvPr id="279556" name="Rectangle 4"/>
          <p:cNvSpPr>
            <a:spLocks noGrp="1" noChangeArrowheads="1"/>
          </p:cNvSpPr>
          <p:nvPr>
            <p:ph type="body" sz="half" idx="4294967295"/>
          </p:nvPr>
        </p:nvSpPr>
        <p:spPr>
          <a:xfrm>
            <a:off x="4648200" y="1600200"/>
            <a:ext cx="4038600" cy="4525963"/>
          </a:xfrm>
          <a:ln w="28575">
            <a:solidFill>
              <a:srgbClr val="000000"/>
            </a:solidFill>
            <a:miter lim="800000"/>
            <a:headEnd/>
            <a:tailEnd/>
          </a:ln>
        </p:spPr>
        <p:txBody>
          <a:bodyPr/>
          <a:lstStyle/>
          <a:p>
            <a:pPr>
              <a:lnSpc>
                <a:spcPct val="80000"/>
              </a:lnSpc>
              <a:buFont typeface="Wingdings" panose="05000000000000000000" pitchFamily="2" charset="2"/>
              <a:buNone/>
            </a:pPr>
            <a:r>
              <a:rPr lang="en-US" altLang="en-US" sz="2400" dirty="0">
                <a:solidFill>
                  <a:srgbClr val="A50021"/>
                </a:solidFill>
                <a:latin typeface="Calibri" panose="020F0502020204030204" pitchFamily="34" charset="0"/>
                <a:ea typeface="ＭＳ Ｐゴシック" panose="020B0600070205080204" pitchFamily="34" charset="-128"/>
                <a:cs typeface="Calibri" panose="020F0502020204030204" pitchFamily="34" charset="0"/>
              </a:rPr>
              <a:t>Mental Health codes:</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Covered by most insurers</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Generally reimbursable</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Contract &amp; credentialing with behavioral health carve-out needed</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May eventually need pre-</a:t>
            </a:r>
            <a:r>
              <a:rPr lang="en-US" altLang="en-US" sz="2200" dirty="0" err="1">
                <a:latin typeface="Calibri" panose="020F0502020204030204" pitchFamily="34" charset="0"/>
                <a:ea typeface="ＭＳ Ｐゴシック" panose="020B0600070205080204" pitchFamily="34" charset="-128"/>
                <a:cs typeface="Calibri" panose="020F0502020204030204" pitchFamily="34" charset="0"/>
              </a:rPr>
              <a:t>auth</a:t>
            </a: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 </a:t>
            </a:r>
          </a:p>
          <a:p>
            <a:pPr>
              <a:spcBef>
                <a:spcPts val="800"/>
              </a:spcBef>
            </a:pPr>
            <a:r>
              <a:rPr lang="en-US" altLang="en-US" sz="2200" dirty="0">
                <a:latin typeface="Calibri" panose="020F0502020204030204" pitchFamily="34" charset="0"/>
                <a:ea typeface="ＭＳ Ｐゴシック" panose="020B0600070205080204" pitchFamily="34" charset="-128"/>
                <a:cs typeface="Calibri" panose="020F0502020204030204" pitchFamily="34" charset="0"/>
              </a:rPr>
              <a:t>May require larger co-pay</a:t>
            </a:r>
          </a:p>
          <a:p>
            <a:pPr>
              <a:lnSpc>
                <a:spcPct val="80000"/>
              </a:lnSpc>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4228420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ctr"/>
            <a:r>
              <a:rPr lang="en-US" altLang="en-US" sz="3200" dirty="0">
                <a:ea typeface="Verdana" panose="020B0604030504040204" pitchFamily="34" charset="0"/>
                <a:cs typeface="Calibri" panose="020F0502020204030204" pitchFamily="34" charset="0"/>
              </a:rPr>
              <a:t>Health and Behavior Codes Documentation</a:t>
            </a:r>
          </a:p>
        </p:txBody>
      </p:sp>
      <p:sp>
        <p:nvSpPr>
          <p:cNvPr id="105475" name="Rectangle 3"/>
          <p:cNvSpPr>
            <a:spLocks noGrp="1" noChangeArrowheads="1"/>
          </p:cNvSpPr>
          <p:nvPr>
            <p:ph idx="1"/>
          </p:nvPr>
        </p:nvSpPr>
        <p:spPr>
          <a:xfrm>
            <a:off x="304800" y="1143000"/>
            <a:ext cx="8382000" cy="4906963"/>
          </a:xfrm>
        </p:spPr>
        <p:txBody>
          <a:bodyPr/>
          <a:lstStyle/>
          <a:p>
            <a:pPr marL="457200" lvl="1" indent="0">
              <a:lnSpc>
                <a:spcPct val="90000"/>
              </a:lnSpc>
              <a:buNone/>
            </a:pPr>
            <a:r>
              <a:rPr lang="en-US" altLang="en-US" sz="2000" dirty="0">
                <a:ea typeface="Verdana" panose="020B0604030504040204" pitchFamily="34" charset="0"/>
                <a:cs typeface="Calibri" panose="020F0502020204030204" pitchFamily="34" charset="0"/>
              </a:rPr>
              <a:t>Must include, at a minimum:</a:t>
            </a:r>
          </a:p>
          <a:p>
            <a:pPr lvl="1"/>
            <a:r>
              <a:rPr lang="en-US" altLang="en-US" sz="2000" dirty="0"/>
              <a:t>Patient has underlying physical illness or injury</a:t>
            </a:r>
          </a:p>
          <a:p>
            <a:pPr lvl="1"/>
            <a:r>
              <a:rPr lang="en-US" altLang="en-US" sz="2000" dirty="0"/>
              <a:t>Biopsychosocial factors affect the treatment of the medical problem</a:t>
            </a:r>
          </a:p>
          <a:p>
            <a:pPr lvl="1"/>
            <a:r>
              <a:rPr lang="en-US" altLang="en-US" sz="2000" dirty="0">
                <a:ea typeface="Verdana" panose="020B0604030504040204" pitchFamily="34" charset="0"/>
                <a:cs typeface="Calibri" panose="020F0502020204030204" pitchFamily="34" charset="0"/>
              </a:rPr>
              <a:t>Evidence that the patient has the capacity to understand or to respond meaningfully</a:t>
            </a:r>
          </a:p>
          <a:p>
            <a:pPr lvl="1"/>
            <a:r>
              <a:rPr lang="en-US" altLang="en-US" sz="2000" dirty="0">
                <a:ea typeface="Verdana" panose="020B0604030504040204" pitchFamily="34" charset="0"/>
                <a:cs typeface="Calibri" panose="020F0502020204030204" pitchFamily="34" charset="0"/>
              </a:rPr>
              <a:t>Clearly defined psychological intervention planned</a:t>
            </a:r>
          </a:p>
          <a:p>
            <a:pPr lvl="1"/>
            <a:r>
              <a:rPr lang="en-US" altLang="en-US" sz="2000" dirty="0">
                <a:ea typeface="Verdana" panose="020B0604030504040204" pitchFamily="34" charset="0"/>
                <a:cs typeface="Calibri" panose="020F0502020204030204" pitchFamily="34" charset="0"/>
              </a:rPr>
              <a:t>Goals of the psychological intervention </a:t>
            </a:r>
          </a:p>
          <a:p>
            <a:pPr lvl="1"/>
            <a:r>
              <a:rPr lang="en-US" altLang="en-US" sz="2000" dirty="0">
                <a:ea typeface="Verdana" panose="020B0604030504040204" pitchFamily="34" charset="0"/>
                <a:cs typeface="Calibri" panose="020F0502020204030204" pitchFamily="34" charset="0"/>
              </a:rPr>
              <a:t>Expectations that the psychological intervention will improve compliance with the medical treatment plan</a:t>
            </a:r>
          </a:p>
          <a:p>
            <a:pPr lvl="1"/>
            <a:r>
              <a:rPr lang="en-US" altLang="en-US" sz="2000" dirty="0">
                <a:ea typeface="Verdana" panose="020B0604030504040204" pitchFamily="34" charset="0"/>
                <a:cs typeface="Calibri" panose="020F0502020204030204" pitchFamily="34" charset="0"/>
              </a:rPr>
              <a:t>The response to the intervention</a:t>
            </a:r>
          </a:p>
          <a:p>
            <a:pPr lvl="1"/>
            <a:r>
              <a:rPr lang="en-US" altLang="en-US" sz="2000" dirty="0">
                <a:ea typeface="Verdana" panose="020B0604030504040204" pitchFamily="34" charset="0"/>
                <a:cs typeface="Calibri" panose="020F0502020204030204" pitchFamily="34" charset="0"/>
              </a:rPr>
              <a:t>Rationale for frequency and duration of services</a:t>
            </a:r>
          </a:p>
          <a:p>
            <a:pPr>
              <a:lnSpc>
                <a:spcPct val="90000"/>
              </a:lnSpc>
            </a:pPr>
            <a:endParaRPr lang="en-US" altLang="en-US" sz="2400" dirty="0">
              <a:cs typeface="Calibri" panose="020F0502020204030204" pitchFamily="34" charset="0"/>
            </a:endParaRPr>
          </a:p>
        </p:txBody>
      </p:sp>
    </p:spTree>
    <p:extLst>
      <p:ext uri="{BB962C8B-B14F-4D97-AF65-F5344CB8AC3E}">
        <p14:creationId xmlns:p14="http://schemas.microsoft.com/office/powerpoint/2010/main" val="2019342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Codes 90839 and 90840</a:t>
            </a:r>
          </a:p>
        </p:txBody>
      </p:sp>
      <p:sp>
        <p:nvSpPr>
          <p:cNvPr id="3" name="Content Placeholder 2"/>
          <p:cNvSpPr>
            <a:spLocks noGrp="1"/>
          </p:cNvSpPr>
          <p:nvPr>
            <p:ph idx="1"/>
          </p:nvPr>
        </p:nvSpPr>
        <p:spPr/>
        <p:txBody>
          <a:bodyPr/>
          <a:lstStyle/>
          <a:p>
            <a:pPr defTabSz="457200">
              <a:buFont typeface="Arial" panose="020B0604020202020204" pitchFamily="34" charset="0"/>
              <a:buChar char="•"/>
            </a:pPr>
            <a:r>
              <a:rPr lang="en-US" sz="2000" dirty="0">
                <a:cs typeface="Calibri" panose="020F0502020204030204" pitchFamily="34" charset="0"/>
              </a:rPr>
              <a:t>Used for urgent assessment and history of crisis state, a mental status exam and disposition.</a:t>
            </a:r>
          </a:p>
          <a:p>
            <a:pPr defTabSz="457200">
              <a:buFont typeface="Arial" panose="020B0604020202020204" pitchFamily="34" charset="0"/>
              <a:buChar char="•"/>
            </a:pPr>
            <a:r>
              <a:rPr lang="en-US" sz="2000" dirty="0">
                <a:cs typeface="Calibri" panose="020F0502020204030204" pitchFamily="34" charset="0"/>
              </a:rPr>
              <a:t>Includes psychotherapy, mobilization of resources to diffuse crisis and restore safety, and implementation of psychotherapeutic interventions to minimize risk</a:t>
            </a:r>
          </a:p>
          <a:p>
            <a:pPr defTabSz="457200">
              <a:buFont typeface="Arial" panose="020B0604020202020204" pitchFamily="34" charset="0"/>
              <a:buChar char="•"/>
            </a:pPr>
            <a:r>
              <a:rPr lang="en-US" sz="2000" dirty="0">
                <a:cs typeface="Calibri" panose="020F0502020204030204" pitchFamily="34" charset="0"/>
              </a:rPr>
              <a:t>Typically life threatening, complex and requires immediate attention to a patient in high distress e.g. suicidality, </a:t>
            </a:r>
            <a:r>
              <a:rPr lang="en-US" sz="2000" dirty="0" err="1">
                <a:cs typeface="Calibri" panose="020F0502020204030204" pitchFamily="34" charset="0"/>
              </a:rPr>
              <a:t>homicidality</a:t>
            </a:r>
            <a:endParaRPr lang="en-US" sz="2000" dirty="0">
              <a:cs typeface="Calibri" panose="020F0502020204030204" pitchFamily="34" charset="0"/>
            </a:endParaRPr>
          </a:p>
          <a:p>
            <a:pPr defTabSz="457200">
              <a:buFont typeface="Arial" panose="020B0604020202020204" pitchFamily="34" charset="0"/>
              <a:buChar char="•"/>
            </a:pPr>
            <a:r>
              <a:rPr lang="en-US" sz="2000" dirty="0">
                <a:solidFill>
                  <a:srgbClr val="A6B693"/>
                </a:solidFill>
                <a:cs typeface="Calibri" panose="020F0502020204030204" pitchFamily="34" charset="0"/>
              </a:rPr>
              <a:t> </a:t>
            </a:r>
            <a:r>
              <a:rPr lang="en-US" sz="2000" dirty="0">
                <a:cs typeface="Calibri" panose="020F0502020204030204" pitchFamily="34" charset="0"/>
              </a:rPr>
              <a:t>Can be coded by DO, MD, APRN, or PA or other qualified health care providers (LSW, LISW, psychology, counselors)</a:t>
            </a:r>
          </a:p>
          <a:p>
            <a:pPr defTabSz="457200">
              <a:buFont typeface="Arial" panose="020B0604020202020204" pitchFamily="34" charset="0"/>
              <a:buChar char="•"/>
            </a:pPr>
            <a:endParaRPr lang="en-US" dirty="0">
              <a:cs typeface="Calibri" panose="020F0502020204030204" pitchFamily="34" charset="0"/>
            </a:endParaRPr>
          </a:p>
          <a:p>
            <a:pPr marL="0" indent="0" defTabSz="457200">
              <a:buNone/>
            </a:pPr>
            <a:r>
              <a:rPr lang="en-US" dirty="0">
                <a:cs typeface="Calibri" panose="020F0502020204030204" pitchFamily="34" charset="0"/>
              </a:rPr>
              <a:t>From: Coding and Documentation for Behavioral Health Providers (2016). Diane E. </a:t>
            </a:r>
            <a:r>
              <a:rPr lang="en-US" dirty="0" err="1">
                <a:cs typeface="Calibri" panose="020F0502020204030204" pitchFamily="34" charset="0"/>
              </a:rPr>
              <a:t>Zucker</a:t>
            </a:r>
            <a:r>
              <a:rPr lang="en-US" dirty="0">
                <a:cs typeface="Calibri" panose="020F0502020204030204" pitchFamily="34" charset="0"/>
              </a:rPr>
              <a:t>, M.Ed. CCS-P, Health Care Consultant. Email: dezucker@sbcglobal.net</a:t>
            </a:r>
          </a:p>
          <a:p>
            <a:pPr defTabSz="457200">
              <a:buFont typeface="Arial" panose="020B0604020202020204" pitchFamily="34" charset="0"/>
              <a:buChar char="•"/>
            </a:pPr>
            <a:endParaRPr lang="en-US" dirty="0">
              <a:latin typeface="Arial"/>
            </a:endParaRPr>
          </a:p>
          <a:p>
            <a:pPr defTabSz="457200">
              <a:buFont typeface="Arial" panose="020B0604020202020204" pitchFamily="34" charset="0"/>
              <a:buChar char="•"/>
            </a:pPr>
            <a:endParaRPr lang="en-US" dirty="0"/>
          </a:p>
        </p:txBody>
      </p:sp>
    </p:spTree>
    <p:extLst>
      <p:ext uri="{BB962C8B-B14F-4D97-AF65-F5344CB8AC3E}">
        <p14:creationId xmlns:p14="http://schemas.microsoft.com/office/powerpoint/2010/main" val="24173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457200" y="1752600"/>
            <a:ext cx="8229600" cy="1143000"/>
          </a:xfrm>
        </p:spPr>
        <p:txBody>
          <a:bodyPr/>
          <a:lstStyle/>
          <a:p>
            <a:br>
              <a:rPr lang="en-US" altLang="en-US" sz="3600" dirty="0">
                <a:ea typeface="ＭＳ Ｐゴシック" panose="020B0600070205080204" pitchFamily="34" charset="-128"/>
              </a:rPr>
            </a:br>
            <a:r>
              <a:rPr lang="en-US" altLang="en-US" sz="3600" dirty="0">
                <a:ea typeface="ＭＳ Ｐゴシック" panose="020B0600070205080204" pitchFamily="34" charset="-128"/>
              </a:rPr>
              <a:t>The Goal: Outcome driven, sustainable integrated practice model for patients and providers</a:t>
            </a:r>
          </a:p>
        </p:txBody>
      </p:sp>
      <p:pic>
        <p:nvPicPr>
          <p:cNvPr id="3" name="Picture 4" descr="shutterstock_17953594%20req%20H%20Magnaycropped_tcm43-21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76500" y="3862388"/>
            <a:ext cx="4038600" cy="178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4752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Crisis Codes 90839 and 90840 - continued</a:t>
            </a:r>
          </a:p>
        </p:txBody>
      </p:sp>
      <p:sp>
        <p:nvSpPr>
          <p:cNvPr id="3" name="Content Placeholder 2"/>
          <p:cNvSpPr>
            <a:spLocks noGrp="1"/>
          </p:cNvSpPr>
          <p:nvPr>
            <p:ph idx="1"/>
          </p:nvPr>
        </p:nvSpPr>
        <p:spPr/>
        <p:txBody>
          <a:bodyPr/>
          <a:lstStyle/>
          <a:p>
            <a:pPr marL="342900" indent="-342900" defTabSz="457200">
              <a:buFont typeface="Arial" panose="020B0604020202020204" pitchFamily="34" charset="0"/>
              <a:buChar char="•"/>
            </a:pPr>
            <a:r>
              <a:rPr lang="en-US" sz="2000" dirty="0">
                <a:latin typeface="Arial"/>
              </a:rPr>
              <a:t>Does not need to be continuous</a:t>
            </a:r>
          </a:p>
          <a:p>
            <a:pPr marL="342900" indent="-342900" defTabSz="457200">
              <a:buFont typeface="Arial" panose="020B0604020202020204" pitchFamily="34" charset="0"/>
              <a:buChar char="•"/>
            </a:pPr>
            <a:r>
              <a:rPr lang="en-US" sz="2000" dirty="0">
                <a:latin typeface="Arial"/>
              </a:rPr>
              <a:t>Full attention of the provider (physician or other qualified health care provider) must be devoted to this patient/family</a:t>
            </a:r>
          </a:p>
          <a:p>
            <a:pPr marL="342900" indent="-342900" defTabSz="457200">
              <a:buFont typeface="Arial" panose="020B0604020202020204" pitchFamily="34" charset="0"/>
              <a:buChar char="•"/>
            </a:pPr>
            <a:r>
              <a:rPr lang="en-US" sz="2000" dirty="0">
                <a:latin typeface="Arial"/>
              </a:rPr>
              <a:t>Patient must be present for some or all of the service</a:t>
            </a:r>
          </a:p>
          <a:p>
            <a:pPr marL="342900" indent="-342900" defTabSz="457200">
              <a:buFont typeface="Arial" panose="020B0604020202020204" pitchFamily="34" charset="0"/>
              <a:buChar char="•"/>
            </a:pPr>
            <a:r>
              <a:rPr lang="en-US" sz="2000" dirty="0">
                <a:latin typeface="Arial"/>
              </a:rPr>
              <a:t>90839 – used for the first 30-74 minutes and can only be coded once per date</a:t>
            </a:r>
          </a:p>
          <a:p>
            <a:pPr marL="342900" indent="-342900" defTabSz="457200">
              <a:buFont typeface="Arial" panose="020B0604020202020204" pitchFamily="34" charset="0"/>
              <a:buChar char="•"/>
            </a:pPr>
            <a:r>
              <a:rPr lang="en-US" sz="2000" dirty="0">
                <a:latin typeface="Arial"/>
              </a:rPr>
              <a:t>90840 - used for each additional block of 30 minutes (not less than 15 minutes)</a:t>
            </a:r>
          </a:p>
          <a:p>
            <a:pPr defTabSz="457200">
              <a:buFont typeface="Arial" panose="020B0604020202020204" pitchFamily="34" charset="0"/>
              <a:buChar char="•"/>
            </a:pPr>
            <a:r>
              <a:rPr lang="en-US" sz="2000" dirty="0">
                <a:latin typeface="Arial"/>
              </a:rPr>
              <a:t>Do not report in conjunction with 90791, 90792, psychotherapy codes 90832-90838 or other psychiatric services</a:t>
            </a:r>
          </a:p>
          <a:p>
            <a:pPr marL="342900" indent="-342900" defTabSz="457200">
              <a:buFont typeface="Arial" panose="020B0604020202020204" pitchFamily="34" charset="0"/>
              <a:buChar char="•"/>
            </a:pPr>
            <a:endParaRPr lang="en-US" sz="2000" dirty="0">
              <a:latin typeface="Arial"/>
            </a:endParaRPr>
          </a:p>
          <a:p>
            <a:endParaRPr lang="en-US" dirty="0"/>
          </a:p>
        </p:txBody>
      </p:sp>
      <p:sp>
        <p:nvSpPr>
          <p:cNvPr id="4" name="Rectangle 3"/>
          <p:cNvSpPr/>
          <p:nvPr/>
        </p:nvSpPr>
        <p:spPr>
          <a:xfrm>
            <a:off x="685800" y="5397313"/>
            <a:ext cx="7086600"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From: Coding and Documentation for Behavioral Health Providers (2016). Diane E. </a:t>
            </a:r>
            <a:r>
              <a:rPr lang="en-US" dirty="0" err="1">
                <a:latin typeface="Arial" panose="020B0604020202020204" pitchFamily="34" charset="0"/>
                <a:cs typeface="Arial" panose="020B0604020202020204" pitchFamily="34" charset="0"/>
              </a:rPr>
              <a:t>Zucker</a:t>
            </a:r>
            <a:r>
              <a:rPr lang="en-US" dirty="0">
                <a:latin typeface="Arial" panose="020B0604020202020204" pitchFamily="34" charset="0"/>
                <a:cs typeface="Arial" panose="020B0604020202020204" pitchFamily="34" charset="0"/>
              </a:rPr>
              <a:t>, M.Ed. CCS-P, Health Care Consultant. Email: dezucker@sbcglobal.net</a:t>
            </a:r>
          </a:p>
        </p:txBody>
      </p:sp>
    </p:spTree>
    <p:extLst>
      <p:ext uri="{BB962C8B-B14F-4D97-AF65-F5344CB8AC3E}">
        <p14:creationId xmlns:p14="http://schemas.microsoft.com/office/powerpoint/2010/main" val="2747391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rkm\AppData\Local\Microsoft\Windows\Temporary Internet Files\Content.Outlook\S2G06A9F\AIMS_Team%20Structure_Gene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03176"/>
            <a:ext cx="5105400" cy="48690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990600"/>
          </a:xfrm>
        </p:spPr>
        <p:txBody>
          <a:bodyPr/>
          <a:lstStyle/>
          <a:p>
            <a:r>
              <a:rPr lang="en-US" dirty="0"/>
              <a:t>CoCM Team Based Care</a:t>
            </a:r>
          </a:p>
        </p:txBody>
      </p:sp>
    </p:spTree>
    <p:extLst>
      <p:ext uri="{BB962C8B-B14F-4D97-AF65-F5344CB8AC3E}">
        <p14:creationId xmlns:p14="http://schemas.microsoft.com/office/powerpoint/2010/main" val="3466417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Codes and Times</a:t>
            </a:r>
          </a:p>
        </p:txBody>
      </p:sp>
      <p:graphicFrame>
        <p:nvGraphicFramePr>
          <p:cNvPr id="7" name="Table 6"/>
          <p:cNvGraphicFramePr>
            <a:graphicFrameLocks noGrp="1"/>
          </p:cNvGraphicFramePr>
          <p:nvPr>
            <p:extLst>
              <p:ext uri="{D42A27DB-BD31-4B8C-83A1-F6EECF244321}">
                <p14:modId xmlns:p14="http://schemas.microsoft.com/office/powerpoint/2010/main" val="2771858100"/>
              </p:ext>
            </p:extLst>
          </p:nvPr>
        </p:nvGraphicFramePr>
        <p:xfrm>
          <a:off x="152400" y="1219200"/>
          <a:ext cx="7924800" cy="4687066"/>
        </p:xfrm>
        <a:graphic>
          <a:graphicData uri="http://schemas.openxmlformats.org/drawingml/2006/table">
            <a:tbl>
              <a:tblPr/>
              <a:tblGrid>
                <a:gridCol w="1287735">
                  <a:extLst>
                    <a:ext uri="{9D8B030D-6E8A-4147-A177-3AD203B41FA5}">
                      <a16:colId xmlns:a16="http://schemas.microsoft.com/office/drawing/2014/main" val="20000"/>
                    </a:ext>
                  </a:extLst>
                </a:gridCol>
                <a:gridCol w="2351829">
                  <a:extLst>
                    <a:ext uri="{9D8B030D-6E8A-4147-A177-3AD203B41FA5}">
                      <a16:colId xmlns:a16="http://schemas.microsoft.com/office/drawing/2014/main" val="20001"/>
                    </a:ext>
                  </a:extLst>
                </a:gridCol>
                <a:gridCol w="1413984">
                  <a:extLst>
                    <a:ext uri="{9D8B030D-6E8A-4147-A177-3AD203B41FA5}">
                      <a16:colId xmlns:a16="http://schemas.microsoft.com/office/drawing/2014/main" val="20002"/>
                    </a:ext>
                  </a:extLst>
                </a:gridCol>
                <a:gridCol w="1446793">
                  <a:extLst>
                    <a:ext uri="{9D8B030D-6E8A-4147-A177-3AD203B41FA5}">
                      <a16:colId xmlns:a16="http://schemas.microsoft.com/office/drawing/2014/main" val="20003"/>
                    </a:ext>
                  </a:extLst>
                </a:gridCol>
                <a:gridCol w="1424459">
                  <a:extLst>
                    <a:ext uri="{9D8B030D-6E8A-4147-A177-3AD203B41FA5}">
                      <a16:colId xmlns:a16="http://schemas.microsoft.com/office/drawing/2014/main" val="20004"/>
                    </a:ext>
                  </a:extLst>
                </a:gridCol>
              </a:tblGrid>
              <a:tr h="318219">
                <a:tc gridSpan="5">
                  <a:txBody>
                    <a:bodyPr/>
                    <a:lstStyle/>
                    <a:p>
                      <a:pPr algn="ctr" fontAlgn="b"/>
                      <a:r>
                        <a:rPr lang="en-US" sz="2400" b="1" i="0" u="none" strike="noStrike" dirty="0">
                          <a:solidFill>
                            <a:srgbClr val="000000"/>
                          </a:solidFill>
                          <a:effectLst/>
                          <a:latin typeface="Calibri"/>
                        </a:rPr>
                        <a:t>Behavioral Health Integration Coding Summary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7680">
                <a:tc>
                  <a:txBody>
                    <a:bodyPr/>
                    <a:lstStyle/>
                    <a:p>
                      <a:pPr algn="l" fontAlgn="b"/>
                      <a:r>
                        <a:rPr lang="en-US" sz="1400" b="1" i="0" u="none" strike="noStrike" dirty="0">
                          <a:solidFill>
                            <a:srgbClr val="000000"/>
                          </a:solidFill>
                          <a:effectLst/>
                          <a:latin typeface="Calibri"/>
                        </a:rPr>
                        <a:t>BHI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Behavioral Health Care Manager or Clinical Staff Threshold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Assumed Billing Practitioner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Payment/Pt (Non-Fac) </a:t>
                      </a:r>
                      <a:br>
                        <a:rPr lang="en-US" sz="1400" b="1" i="0" u="none" strike="noStrike" dirty="0">
                          <a:solidFill>
                            <a:srgbClr val="000000"/>
                          </a:solidFill>
                          <a:effectLst/>
                          <a:latin typeface="Calibri"/>
                        </a:rPr>
                      </a:br>
                      <a:r>
                        <a:rPr lang="en-US" sz="1400" b="1" i="0" u="none" strike="noStrike" dirty="0">
                          <a:solidFill>
                            <a:srgbClr val="000000"/>
                          </a:solidFill>
                          <a:effectLst/>
                          <a:latin typeface="Calibri"/>
                        </a:rPr>
                        <a:t>Primary Care Settings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Payment/Pt (Fac) </a:t>
                      </a:r>
                      <a:br>
                        <a:rPr lang="en-US" sz="1400" b="1" i="0" u="none" strike="noStrike" dirty="0">
                          <a:solidFill>
                            <a:srgbClr val="000000"/>
                          </a:solidFill>
                          <a:effectLst/>
                          <a:latin typeface="Calibri"/>
                        </a:rPr>
                      </a:br>
                      <a:r>
                        <a:rPr lang="en-US" sz="1400" b="1" i="0" u="none" strike="noStrike" dirty="0">
                          <a:solidFill>
                            <a:srgbClr val="000000"/>
                          </a:solidFill>
                          <a:effectLst/>
                          <a:latin typeface="Calibri"/>
                        </a:rPr>
                        <a:t>Hospitals and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7465">
                <a:tc>
                  <a:txBody>
                    <a:bodyPr/>
                    <a:lstStyle/>
                    <a:p>
                      <a:pPr algn="l" fontAlgn="b"/>
                      <a:r>
                        <a:rPr lang="en-US" sz="1400" b="1" i="0" u="none" strike="noStrike" dirty="0">
                          <a:solidFill>
                            <a:srgbClr val="000000"/>
                          </a:solidFill>
                          <a:effectLst/>
                          <a:latin typeface="Calibri"/>
                        </a:rPr>
                        <a:t>CoCM First Month (99492)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70 minutes per calendar 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30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$142.84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$90.08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7608">
                <a:tc>
                  <a:txBody>
                    <a:bodyPr/>
                    <a:lstStyle/>
                    <a:p>
                      <a:pPr algn="l" fontAlgn="b"/>
                      <a:r>
                        <a:rPr lang="en-US" sz="1400" b="1" i="0" u="none" strike="noStrike" dirty="0">
                          <a:solidFill>
                            <a:srgbClr val="000000"/>
                          </a:solidFill>
                          <a:effectLst/>
                          <a:latin typeface="Calibri"/>
                        </a:rPr>
                        <a:t>CoCM Subsequent Months (99493)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60 minutes per calendar 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26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$126.33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$81.11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0826">
                <a:tc>
                  <a:txBody>
                    <a:bodyPr/>
                    <a:lstStyle/>
                    <a:p>
                      <a:pPr algn="l" fontAlgn="b"/>
                      <a:r>
                        <a:rPr lang="en-US" sz="1400" b="1" i="0" u="none" strike="noStrike" dirty="0">
                          <a:solidFill>
                            <a:srgbClr val="000000"/>
                          </a:solidFill>
                          <a:effectLst/>
                          <a:latin typeface="Calibri"/>
                        </a:rPr>
                        <a:t>Add-On CoCM (Any month) (99494)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Each additional 30 minutes per calendar 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13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$66.04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$43.43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9909">
                <a:tc>
                  <a:txBody>
                    <a:bodyPr/>
                    <a:lstStyle/>
                    <a:p>
                      <a:pPr algn="l" fontAlgn="b"/>
                      <a:r>
                        <a:rPr lang="en-US" sz="1400" b="1" i="0" u="none" strike="noStrike" dirty="0">
                          <a:solidFill>
                            <a:srgbClr val="000000"/>
                          </a:solidFill>
                          <a:effectLst/>
                          <a:latin typeface="Calibri"/>
                        </a:rPr>
                        <a:t>General BHI (99484)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400" b="0" i="0" u="none" strike="noStrike" dirty="0">
                          <a:solidFill>
                            <a:srgbClr val="000000"/>
                          </a:solidFill>
                          <a:effectLst/>
                          <a:latin typeface="Calibri"/>
                        </a:rPr>
                        <a:t>At least 20 minutes per calendar month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400" b="0" i="0" u="none" strike="noStrike" dirty="0">
                          <a:solidFill>
                            <a:srgbClr val="000000"/>
                          </a:solidFill>
                          <a:effectLst/>
                          <a:latin typeface="Calibri"/>
                        </a:rPr>
                        <a:t>15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1400" b="0" i="0" u="none" strike="noStrike" dirty="0">
                          <a:solidFill>
                            <a:srgbClr val="000000"/>
                          </a:solidFill>
                          <a:effectLst/>
                          <a:latin typeface="Calibri"/>
                        </a:rPr>
                        <a:t>$47.73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$32.30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87893">
                <a:tc>
                  <a:txBody>
                    <a:bodyPr/>
                    <a:lstStyle/>
                    <a:p>
                      <a:pPr algn="l" fontAlgn="b"/>
                      <a:r>
                        <a:rPr lang="en-US" sz="1400" b="1" i="0" u="none" strike="noStrike" dirty="0">
                          <a:solidFill>
                            <a:srgbClr val="000000"/>
                          </a:solidFill>
                          <a:effectLst/>
                          <a:latin typeface="Calibri"/>
                        </a:rPr>
                        <a:t>BHI Initiating Visit (AWV, IPPE, TCM or other qualifying 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Usual work for the visit code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Usual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Usual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009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for Collaborative Care Codes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hlinkClick r:id="rId2"/>
              </a:rPr>
              <a:t>https://aims.uw.edu/collaborative-care/implementation-guide</a:t>
            </a:r>
            <a:r>
              <a:rPr lang="en-US" dirty="0"/>
              <a:t> The AIMS Center. University of Washington Psychiatry and Behavioral Sciences </a:t>
            </a:r>
          </a:p>
          <a:p>
            <a:pPr marL="457200" indent="-457200">
              <a:buFont typeface="+mj-lt"/>
              <a:buAutoNum type="arabicPeriod"/>
            </a:pPr>
            <a:r>
              <a:rPr lang="en-US" dirty="0"/>
              <a:t>Frequently Asked Questions about Billing Medicare for Behavioral Health Integration (BHI) Services. March 9, 2017</a:t>
            </a:r>
          </a:p>
          <a:p>
            <a:pPr marL="457200" indent="-457200">
              <a:buFont typeface="+mj-lt"/>
              <a:buAutoNum type="arabicPeriod"/>
            </a:pPr>
            <a:r>
              <a:rPr lang="en-US" dirty="0"/>
              <a:t>CMS CoCM Fact Sheet: </a:t>
            </a:r>
            <a:r>
              <a:rPr lang="en-US" dirty="0">
                <a:hlinkClick r:id="rId3"/>
              </a:rPr>
              <a:t>https://www.cms.gov/Medicare/Medicare-Fee-for-Service-Payment/PhysicianFeeSched/Downloads/Behavioral-Health-Integration-Fact-Sheet.pdf</a:t>
            </a:r>
            <a:r>
              <a:rPr lang="en-US" dirty="0"/>
              <a:t> </a:t>
            </a:r>
          </a:p>
          <a:p>
            <a:pPr marL="457200" indent="-457200">
              <a:buFont typeface="+mj-lt"/>
              <a:buAutoNum type="arabicPeriod"/>
            </a:pPr>
            <a:r>
              <a:rPr lang="en-US" dirty="0">
                <a:hlinkClick r:id="rId4"/>
              </a:rPr>
              <a:t>https://www.cms.gov/Medicare/Medicare-Fee-for-Service-Payment/PhysicianFeeSched/</a:t>
            </a:r>
            <a:endParaRPr lang="en-US" dirty="0"/>
          </a:p>
          <a:p>
            <a:pPr marL="457200" indent="-457200">
              <a:buFont typeface="+mj-lt"/>
              <a:buAutoNum type="arabicPeriod"/>
            </a:pPr>
            <a:r>
              <a:rPr lang="en-US" dirty="0"/>
              <a:t>Behavioral Health Integration Services. CMS. Medicare Learning Network. ICN 909432 May 2017.</a:t>
            </a:r>
          </a:p>
        </p:txBody>
      </p:sp>
    </p:spTree>
    <p:extLst>
      <p:ext uri="{BB962C8B-B14F-4D97-AF65-F5344CB8AC3E}">
        <p14:creationId xmlns:p14="http://schemas.microsoft.com/office/powerpoint/2010/main" val="2518410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Prolonged Evaluation and Management Codes: 99355, 99358, 99359</a:t>
            </a:r>
          </a:p>
          <a:p>
            <a:r>
              <a:rPr lang="en-US" sz="2400" dirty="0"/>
              <a:t>Interactive Complexity Codes: +90785</a:t>
            </a:r>
          </a:p>
          <a:p>
            <a:r>
              <a:rPr lang="en-US" sz="2400" dirty="0"/>
              <a:t>Multifamily Group: 90849</a:t>
            </a:r>
          </a:p>
          <a:p>
            <a:r>
              <a:rPr lang="en-US" sz="2400" dirty="0"/>
              <a:t>Smoking Cessation</a:t>
            </a:r>
          </a:p>
          <a:p>
            <a:r>
              <a:rPr lang="en-US" sz="2400" dirty="0"/>
              <a:t>Other?.....</a:t>
            </a:r>
          </a:p>
        </p:txBody>
      </p:sp>
      <p:sp>
        <p:nvSpPr>
          <p:cNvPr id="3" name="Title 2"/>
          <p:cNvSpPr>
            <a:spLocks noGrp="1"/>
          </p:cNvSpPr>
          <p:nvPr>
            <p:ph type="title"/>
          </p:nvPr>
        </p:nvSpPr>
        <p:spPr/>
        <p:txBody>
          <a:bodyPr/>
          <a:lstStyle/>
          <a:p>
            <a:r>
              <a:rPr lang="en-US" dirty="0"/>
              <a:t>Other codes to be aware of</a:t>
            </a:r>
          </a:p>
        </p:txBody>
      </p:sp>
    </p:spTree>
    <p:extLst>
      <p:ext uri="{BB962C8B-B14F-4D97-AF65-F5344CB8AC3E}">
        <p14:creationId xmlns:p14="http://schemas.microsoft.com/office/powerpoint/2010/main" val="4024773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Medicare rules: What is a Fiscal Intermediary or MAC and why are they important?</a:t>
            </a:r>
          </a:p>
        </p:txBody>
      </p:sp>
      <p:sp>
        <p:nvSpPr>
          <p:cNvPr id="3" name="Content Placeholder 2"/>
          <p:cNvSpPr>
            <a:spLocks noGrp="1"/>
          </p:cNvSpPr>
          <p:nvPr>
            <p:ph idx="1"/>
          </p:nvPr>
        </p:nvSpPr>
        <p:spPr/>
        <p:txBody>
          <a:bodyPr/>
          <a:lstStyle/>
          <a:p>
            <a:r>
              <a:rPr lang="en-US" sz="1400" b="1" dirty="0"/>
              <a:t>A</a:t>
            </a:r>
            <a:r>
              <a:rPr lang="en-US" sz="1400" dirty="0"/>
              <a:t> private health care insurer that has been awarded a geographic jurisdiction to process Medicare Part A and Part B (A/B) medical claims …for Medicare Fee-For-Service (FFS) beneficiaries.  </a:t>
            </a:r>
            <a:r>
              <a:rPr lang="en-US" sz="1400" b="1" dirty="0">
                <a:solidFill>
                  <a:srgbClr val="C00000"/>
                </a:solidFill>
              </a:rPr>
              <a:t>CMS relies on a network of MACs to serve as the primary operational contact between the Medicare FFS program and the health care providers enrolled in the program. </a:t>
            </a:r>
            <a:r>
              <a:rPr lang="en-US" sz="1400" dirty="0"/>
              <a:t> MACs are multi-state, regional contractor</a:t>
            </a:r>
          </a:p>
          <a:p>
            <a:pPr marL="0" indent="0">
              <a:buNone/>
            </a:pPr>
            <a:r>
              <a:rPr lang="en-US" sz="1400" dirty="0"/>
              <a:t>Functions include:</a:t>
            </a:r>
          </a:p>
          <a:p>
            <a:r>
              <a:rPr lang="en-US" sz="1400" dirty="0"/>
              <a:t>Process Medicare FFS claims</a:t>
            </a:r>
          </a:p>
          <a:p>
            <a:r>
              <a:rPr lang="en-US" sz="1400" dirty="0"/>
              <a:t>Make and account for Medicare FFS payments</a:t>
            </a:r>
          </a:p>
          <a:p>
            <a:r>
              <a:rPr lang="en-US" sz="1400" dirty="0"/>
              <a:t>Enroll providers in the Medicare FFS program</a:t>
            </a:r>
          </a:p>
          <a:p>
            <a:r>
              <a:rPr lang="en-US" sz="1400" dirty="0"/>
              <a:t>Handle provider reimbursement services and audit institutional provider cost reports</a:t>
            </a:r>
          </a:p>
          <a:p>
            <a:r>
              <a:rPr lang="en-US" sz="1400" dirty="0"/>
              <a:t>Respond to provider inquiries</a:t>
            </a:r>
          </a:p>
          <a:p>
            <a:r>
              <a:rPr lang="en-US" sz="1400" b="1" dirty="0">
                <a:solidFill>
                  <a:srgbClr val="C00000"/>
                </a:solidFill>
              </a:rPr>
              <a:t>Educate providers about Medicare FFS billing requirements</a:t>
            </a:r>
          </a:p>
          <a:p>
            <a:r>
              <a:rPr lang="en-US" sz="1400" b="1" dirty="0">
                <a:solidFill>
                  <a:srgbClr val="C00000"/>
                </a:solidFill>
              </a:rPr>
              <a:t>Establish local coverage determinations (LCD’s)</a:t>
            </a:r>
          </a:p>
          <a:p>
            <a:r>
              <a:rPr lang="en-US" sz="1400" dirty="0"/>
              <a:t>Coordinate with CMS and other FFS contractors</a:t>
            </a:r>
          </a:p>
          <a:p>
            <a:pPr marL="0" indent="0">
              <a:buNone/>
            </a:pPr>
            <a:endParaRPr lang="en-US" sz="1400" dirty="0"/>
          </a:p>
          <a:p>
            <a:pPr marL="0" indent="0">
              <a:buNone/>
            </a:pPr>
            <a:r>
              <a:rPr lang="en-US" sz="1400" dirty="0"/>
              <a:t>https://www.cms.gov/Research-Statistics-Data-and-Systems/Monitoring-Programs/Medicare-FFS-Compliance-Programs/Review-Contractor-Directory-Interactive-Map/</a:t>
            </a:r>
          </a:p>
        </p:txBody>
      </p:sp>
    </p:spTree>
    <p:extLst>
      <p:ext uri="{BB962C8B-B14F-4D97-AF65-F5344CB8AC3E}">
        <p14:creationId xmlns:p14="http://schemas.microsoft.com/office/powerpoint/2010/main" val="1165543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81200"/>
            <a:ext cx="8229600" cy="731838"/>
          </a:xfrm>
        </p:spPr>
        <p:txBody>
          <a:bodyPr/>
          <a:lstStyle/>
          <a:p>
            <a:r>
              <a:rPr lang="en-US" i="1" dirty="0"/>
              <a:t>Tip # 4 – Tie the reimbursement need to the clinical service delivery through good documentation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429000"/>
            <a:ext cx="2876939" cy="2584450"/>
          </a:xfrm>
          <a:prstGeom prst="rect">
            <a:avLst/>
          </a:prstGeom>
        </p:spPr>
      </p:pic>
    </p:spTree>
    <p:extLst>
      <p:ext uri="{BB962C8B-B14F-4D97-AF65-F5344CB8AC3E}">
        <p14:creationId xmlns:p14="http://schemas.microsoft.com/office/powerpoint/2010/main" val="1720359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Verdana" panose="020B0604030504040204" pitchFamily="34" charset="0"/>
                <a:cs typeface="Calibri" panose="020F0502020204030204" pitchFamily="34" charset="0"/>
              </a:rPr>
              <a:t>Mental Health Documents</a:t>
            </a:r>
          </a:p>
        </p:txBody>
      </p:sp>
      <p:sp>
        <p:nvSpPr>
          <p:cNvPr id="3" name="Content Placeholder 2"/>
          <p:cNvSpPr>
            <a:spLocks noGrp="1"/>
          </p:cNvSpPr>
          <p:nvPr>
            <p:ph idx="1"/>
          </p:nvPr>
        </p:nvSpPr>
        <p:spPr/>
        <p:txBody>
          <a:bodyPr/>
          <a:lstStyle/>
          <a:p>
            <a:pPr marL="457200" indent="-457200">
              <a:buFont typeface="+mj-lt"/>
              <a:buAutoNum type="arabicPeriod"/>
            </a:pPr>
            <a:r>
              <a:rPr lang="en-US" sz="2400" dirty="0">
                <a:ea typeface="Verdana" panose="020B0604030504040204" pitchFamily="34" charset="0"/>
                <a:cs typeface="Calibri" panose="020F0502020204030204" pitchFamily="34" charset="0"/>
              </a:rPr>
              <a:t>Initial Assessment</a:t>
            </a:r>
          </a:p>
          <a:p>
            <a:pPr marL="457200" indent="-457200">
              <a:buFont typeface="+mj-lt"/>
              <a:buAutoNum type="arabicPeriod"/>
            </a:pPr>
            <a:r>
              <a:rPr lang="en-US" sz="2400" dirty="0">
                <a:ea typeface="Verdana" panose="020B0604030504040204" pitchFamily="34" charset="0"/>
                <a:cs typeface="Calibri" panose="020F0502020204030204" pitchFamily="34" charset="0"/>
              </a:rPr>
              <a:t>Treatment Plan – within 30 days or 3 sessions. Medicare- not needed for “a few brief sessions”</a:t>
            </a:r>
          </a:p>
          <a:p>
            <a:pPr marL="457200" indent="-457200">
              <a:buFont typeface="+mj-lt"/>
              <a:buAutoNum type="arabicPeriod"/>
            </a:pPr>
            <a:r>
              <a:rPr lang="en-US" sz="2400" dirty="0">
                <a:ea typeface="Verdana" panose="020B0604030504040204" pitchFamily="34" charset="0"/>
                <a:cs typeface="Calibri" panose="020F0502020204030204" pitchFamily="34" charset="0"/>
              </a:rPr>
              <a:t>Progress Notes</a:t>
            </a:r>
          </a:p>
          <a:p>
            <a:pPr marL="0" indent="0">
              <a:buNone/>
            </a:pPr>
            <a:r>
              <a:rPr lang="en-US" sz="2400" dirty="0">
                <a:ea typeface="Verdana" panose="020B0604030504040204" pitchFamily="34" charset="0"/>
                <a:cs typeface="Calibri" panose="020F0502020204030204" pitchFamily="34" charset="0"/>
              </a:rPr>
              <a:t>Medicare: </a:t>
            </a:r>
          </a:p>
          <a:p>
            <a:r>
              <a:rPr lang="en-US" sz="2400" dirty="0">
                <a:ea typeface="Verdana" panose="020B0604030504040204" pitchFamily="34" charset="0"/>
                <a:cs typeface="Calibri" panose="020F0502020204030204" pitchFamily="34" charset="0"/>
              </a:rPr>
              <a:t>Documentation fully supports medical necessity </a:t>
            </a:r>
          </a:p>
          <a:p>
            <a:r>
              <a:rPr lang="en-US" sz="2400" dirty="0">
                <a:ea typeface="Verdana" panose="020B0604030504040204" pitchFamily="34" charset="0"/>
                <a:cs typeface="Calibri" panose="020F0502020204030204" pitchFamily="34" charset="0"/>
              </a:rPr>
              <a:t>Providers are exempt from submitting “psychotherapy notes” – defined as “notes recorded…which document or analyze the contents of a counseling session and that are separated from the rest of the medical record” </a:t>
            </a:r>
          </a:p>
          <a:p>
            <a:endParaRPr lang="en-US" sz="2400" dirty="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607480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Must include: complete medical including past, family and social</a:t>
            </a:r>
          </a:p>
          <a:p>
            <a:r>
              <a:rPr lang="en-US" dirty="0"/>
              <a:t>Psychiatric history</a:t>
            </a:r>
          </a:p>
          <a:p>
            <a:r>
              <a:rPr lang="en-US" dirty="0"/>
              <a:t>Mental Status Exam</a:t>
            </a:r>
          </a:p>
          <a:p>
            <a:r>
              <a:rPr lang="en-US" dirty="0"/>
              <a:t>Establishment of initial diagnosis</a:t>
            </a:r>
          </a:p>
          <a:p>
            <a:r>
              <a:rPr lang="en-US" dirty="0"/>
              <a:t>Evaluation of patient’s ability and capacity to respond to treatment</a:t>
            </a:r>
          </a:p>
          <a:p>
            <a:r>
              <a:rPr lang="en-US" dirty="0"/>
              <a:t>Initial plan of treatment</a:t>
            </a:r>
          </a:p>
          <a:p>
            <a:r>
              <a:rPr lang="en-US" dirty="0"/>
              <a:t>Can be done:</a:t>
            </a:r>
          </a:p>
          <a:p>
            <a:pPr lvl="1"/>
            <a:r>
              <a:rPr lang="en-US" dirty="0"/>
              <a:t>At onset of illness </a:t>
            </a:r>
          </a:p>
          <a:p>
            <a:pPr lvl="1"/>
            <a:r>
              <a:rPr lang="en-US" dirty="0"/>
              <a:t>If a new episode of illness occurs</a:t>
            </a:r>
          </a:p>
          <a:p>
            <a:pPr lvl="1"/>
            <a:r>
              <a:rPr lang="en-US" dirty="0"/>
              <a:t>After a hiatus</a:t>
            </a:r>
          </a:p>
          <a:p>
            <a:pPr lvl="1"/>
            <a:r>
              <a:rPr lang="en-US" dirty="0"/>
              <a:t>Or on admission or readmission to an IP setting</a:t>
            </a:r>
          </a:p>
          <a:p>
            <a:r>
              <a:rPr lang="en-US" dirty="0"/>
              <a:t>Not timed but rather an “event”</a:t>
            </a:r>
          </a:p>
        </p:txBody>
      </p:sp>
      <p:sp>
        <p:nvSpPr>
          <p:cNvPr id="3" name="Title 2"/>
          <p:cNvSpPr>
            <a:spLocks noGrp="1"/>
          </p:cNvSpPr>
          <p:nvPr>
            <p:ph type="title"/>
          </p:nvPr>
        </p:nvSpPr>
        <p:spPr/>
        <p:txBody>
          <a:bodyPr/>
          <a:lstStyle/>
          <a:p>
            <a:r>
              <a:rPr lang="en-US" dirty="0"/>
              <a:t>Initial Assessment 90791</a:t>
            </a:r>
          </a:p>
        </p:txBody>
      </p:sp>
    </p:spTree>
    <p:extLst>
      <p:ext uri="{BB962C8B-B14F-4D97-AF65-F5344CB8AC3E}">
        <p14:creationId xmlns:p14="http://schemas.microsoft.com/office/powerpoint/2010/main" val="2725928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Individualized</a:t>
            </a:r>
          </a:p>
          <a:p>
            <a:r>
              <a:rPr lang="en-US" dirty="0"/>
              <a:t>Must state:</a:t>
            </a:r>
          </a:p>
          <a:p>
            <a:pPr lvl="1"/>
            <a:r>
              <a:rPr lang="en-US" dirty="0"/>
              <a:t>Type of treatment, e.g. CBT</a:t>
            </a:r>
          </a:p>
          <a:p>
            <a:pPr lvl="1"/>
            <a:r>
              <a:rPr lang="en-US" dirty="0"/>
              <a:t>Amount of treatment, e.g. 4- 8 sessions</a:t>
            </a:r>
          </a:p>
          <a:p>
            <a:pPr lvl="1"/>
            <a:r>
              <a:rPr lang="en-US" dirty="0"/>
              <a:t>Frequency of treatment, e.g. every other week</a:t>
            </a:r>
          </a:p>
          <a:p>
            <a:pPr lvl="1"/>
            <a:r>
              <a:rPr lang="en-US" dirty="0"/>
              <a:t>Duration of services, e.g. 6 months</a:t>
            </a:r>
          </a:p>
          <a:p>
            <a:pPr lvl="1"/>
            <a:r>
              <a:rPr lang="en-US" dirty="0"/>
              <a:t>Diagnosis</a:t>
            </a:r>
          </a:p>
          <a:p>
            <a:pPr lvl="1"/>
            <a:r>
              <a:rPr lang="en-US" dirty="0"/>
              <a:t>Anticipated goals and specific objectives</a:t>
            </a:r>
          </a:p>
          <a:p>
            <a:pPr lvl="1"/>
            <a:r>
              <a:rPr lang="en-US" dirty="0"/>
              <a:t>“Not required if only a few brief services will be furnished” - Medicare</a:t>
            </a:r>
          </a:p>
        </p:txBody>
      </p:sp>
      <p:sp>
        <p:nvSpPr>
          <p:cNvPr id="3" name="Title 2"/>
          <p:cNvSpPr>
            <a:spLocks noGrp="1"/>
          </p:cNvSpPr>
          <p:nvPr>
            <p:ph type="title"/>
          </p:nvPr>
        </p:nvSpPr>
        <p:spPr/>
        <p:txBody>
          <a:bodyPr/>
          <a:lstStyle/>
          <a:p>
            <a:r>
              <a:rPr lang="en-US" dirty="0"/>
              <a:t>The Treatment Plan</a:t>
            </a:r>
          </a:p>
        </p:txBody>
      </p:sp>
    </p:spTree>
    <p:extLst>
      <p:ext uri="{BB962C8B-B14F-4D97-AF65-F5344CB8AC3E}">
        <p14:creationId xmlns:p14="http://schemas.microsoft.com/office/powerpoint/2010/main" val="285427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Tips for Success</a:t>
            </a:r>
          </a:p>
        </p:txBody>
      </p:sp>
      <p:sp>
        <p:nvSpPr>
          <p:cNvPr id="3" name="Content Placeholder 2"/>
          <p:cNvSpPr>
            <a:spLocks noGrp="1"/>
          </p:cNvSpPr>
          <p:nvPr>
            <p:ph idx="1"/>
          </p:nvPr>
        </p:nvSpPr>
        <p:spPr/>
        <p:txBody>
          <a:bodyPr/>
          <a:lstStyle/>
          <a:p>
            <a:pPr marL="342900" indent="-342900">
              <a:buFont typeface="+mj-lt"/>
              <a:buAutoNum type="arabicPeriod"/>
            </a:pPr>
            <a:r>
              <a:rPr lang="en-US" sz="2000" dirty="0"/>
              <a:t>Know your service and business model</a:t>
            </a:r>
          </a:p>
          <a:p>
            <a:pPr marL="342900" indent="-342900">
              <a:buFont typeface="+mj-lt"/>
              <a:buAutoNum type="arabicPeriod"/>
            </a:pPr>
            <a:r>
              <a:rPr lang="en-US" sz="2000" dirty="0"/>
              <a:t>Learn the basics of billing, coding and reimbursement</a:t>
            </a:r>
          </a:p>
          <a:p>
            <a:pPr marL="342900" indent="-342900">
              <a:buFont typeface="+mj-lt"/>
              <a:buAutoNum type="arabicPeriod"/>
            </a:pPr>
            <a:r>
              <a:rPr lang="en-US" sz="2000" dirty="0"/>
              <a:t>Identify the other codes and where to get more information about these</a:t>
            </a:r>
          </a:p>
          <a:p>
            <a:pPr marL="342900" indent="-342900">
              <a:buFont typeface="+mj-lt"/>
              <a:buAutoNum type="arabicPeriod"/>
            </a:pPr>
            <a:r>
              <a:rPr lang="en-US" sz="2000" dirty="0"/>
              <a:t>Tie the reimbursement needs to the clinical service delivery</a:t>
            </a:r>
          </a:p>
          <a:p>
            <a:pPr marL="342900" indent="-342900">
              <a:buFont typeface="+mj-lt"/>
              <a:buAutoNum type="arabicPeriod"/>
            </a:pPr>
            <a:r>
              <a:rPr lang="en-US" sz="2000" dirty="0"/>
              <a:t>Organize your information – How about a grid?</a:t>
            </a:r>
          </a:p>
          <a:p>
            <a:pPr marL="342900" indent="-342900">
              <a:buFont typeface="+mj-lt"/>
              <a:buAutoNum type="arabicPeriod"/>
            </a:pPr>
            <a:r>
              <a:rPr lang="en-US" sz="2000" dirty="0"/>
              <a:t>Make friends with your billers and coders</a:t>
            </a:r>
          </a:p>
          <a:p>
            <a:pPr marL="342900" indent="-342900">
              <a:buFont typeface="+mj-lt"/>
              <a:buAutoNum type="arabicPeriod"/>
            </a:pPr>
            <a:r>
              <a:rPr lang="en-US" sz="2000" dirty="0"/>
              <a:t>Plan to get paid</a:t>
            </a:r>
          </a:p>
          <a:p>
            <a:pPr marL="342900" indent="-342900">
              <a:buFont typeface="+mj-lt"/>
              <a:buAutoNum type="arabicPeriod"/>
            </a:pPr>
            <a:r>
              <a:rPr lang="en-US" sz="2000" dirty="0"/>
              <a:t>Gather resources and keep learning </a:t>
            </a:r>
          </a:p>
          <a:p>
            <a:pPr marL="342900" indent="-342900">
              <a:buFont typeface="+mj-lt"/>
              <a:buAutoNum type="arabicPeriod"/>
            </a:pPr>
            <a:r>
              <a:rPr lang="en-US" sz="2000" dirty="0"/>
              <a:t>Be humble and persistently curious</a:t>
            </a:r>
          </a:p>
          <a:p>
            <a:pPr marL="342900" indent="-342900">
              <a:buFont typeface="+mj-lt"/>
              <a:buAutoNum type="arabicPeriod"/>
            </a:pPr>
            <a:r>
              <a:rPr lang="en-US" sz="2000" dirty="0"/>
              <a:t>Reframe the question</a:t>
            </a:r>
          </a:p>
          <a:p>
            <a:pPr marL="342900" indent="-342900">
              <a:buFont typeface="+mj-lt"/>
              <a:buAutoNum type="arabicPeriod"/>
            </a:pPr>
            <a:endParaRPr lang="en-US" sz="2000" dirty="0"/>
          </a:p>
        </p:txBody>
      </p:sp>
    </p:spTree>
    <p:extLst>
      <p:ext uri="{BB962C8B-B14F-4D97-AF65-F5344CB8AC3E}">
        <p14:creationId xmlns:p14="http://schemas.microsoft.com/office/powerpoint/2010/main" val="3210429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90832 – 90838 – Individual Therapy - 30 to 60 minutes</a:t>
            </a:r>
          </a:p>
          <a:p>
            <a:pPr lvl="1"/>
            <a:r>
              <a:rPr lang="en-US" dirty="0"/>
              <a:t>Report actual time spent </a:t>
            </a:r>
          </a:p>
          <a:p>
            <a:r>
              <a:rPr lang="en-US" dirty="0"/>
              <a:t>90847 and 90846 – Family Therapy – when the primary purpose is the treatment of the patient’s condition</a:t>
            </a:r>
          </a:p>
          <a:p>
            <a:pPr lvl="1"/>
            <a:r>
              <a:rPr lang="en-US" dirty="0"/>
              <a:t>Can’t be reported for less than 26 minutes</a:t>
            </a:r>
          </a:p>
          <a:p>
            <a:r>
              <a:rPr lang="en-US" dirty="0"/>
              <a:t>90853 – Group treatment – involving no more than 12 patients. Actual time must be recorded. </a:t>
            </a:r>
          </a:p>
          <a:p>
            <a:pPr lvl="1"/>
            <a:r>
              <a:rPr lang="en-US" dirty="0"/>
              <a:t>Notes can be similar to Progress Notes, or</a:t>
            </a:r>
          </a:p>
          <a:p>
            <a:pPr lvl="1"/>
            <a:r>
              <a:rPr lang="en-US" dirty="0"/>
              <a:t>Notes can contain two portions:</a:t>
            </a:r>
          </a:p>
          <a:p>
            <a:pPr lvl="2"/>
            <a:r>
              <a:rPr lang="en-US" dirty="0"/>
              <a:t>Common language for all patients – key issues presented</a:t>
            </a:r>
          </a:p>
          <a:p>
            <a:pPr lvl="2"/>
            <a:r>
              <a:rPr lang="en-US" dirty="0"/>
              <a:t>That particular patient’s participation and any significant changes in status</a:t>
            </a:r>
          </a:p>
          <a:p>
            <a:pPr lvl="1"/>
            <a:endParaRPr lang="en-US" dirty="0"/>
          </a:p>
        </p:txBody>
      </p:sp>
      <p:sp>
        <p:nvSpPr>
          <p:cNvPr id="3" name="Title 2"/>
          <p:cNvSpPr>
            <a:spLocks noGrp="1"/>
          </p:cNvSpPr>
          <p:nvPr>
            <p:ph type="title"/>
          </p:nvPr>
        </p:nvSpPr>
        <p:spPr/>
        <p:txBody>
          <a:bodyPr/>
          <a:lstStyle/>
          <a:p>
            <a:r>
              <a:rPr lang="en-US" dirty="0"/>
              <a:t>Therapeutic interventions</a:t>
            </a:r>
          </a:p>
        </p:txBody>
      </p:sp>
    </p:spTree>
    <p:extLst>
      <p:ext uri="{BB962C8B-B14F-4D97-AF65-F5344CB8AC3E}">
        <p14:creationId xmlns:p14="http://schemas.microsoft.com/office/powerpoint/2010/main" val="1231254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a:t>Must include: </a:t>
            </a:r>
          </a:p>
          <a:p>
            <a:r>
              <a:rPr lang="en-US" sz="2400" dirty="0"/>
              <a:t>Name of patient and date of service</a:t>
            </a:r>
          </a:p>
          <a:p>
            <a:r>
              <a:rPr lang="en-US" sz="2400" dirty="0"/>
              <a:t>Type of service, e.g. Individual, Family</a:t>
            </a:r>
          </a:p>
          <a:p>
            <a:r>
              <a:rPr lang="en-US" sz="2400" dirty="0"/>
              <a:t>Time element – exact time</a:t>
            </a:r>
          </a:p>
          <a:p>
            <a:r>
              <a:rPr lang="en-US" sz="2400" dirty="0"/>
              <a:t>Modalities and frequency of treatment furnished</a:t>
            </a:r>
          </a:p>
          <a:p>
            <a:r>
              <a:rPr lang="en-US" sz="2400" dirty="0"/>
              <a:t>A note for each encounter that includes: diagnosis, symptoms, functional status, focused MSA, treatment plan, prognosis and progress to date</a:t>
            </a:r>
          </a:p>
          <a:p>
            <a:r>
              <a:rPr lang="en-US" sz="2400" dirty="0"/>
              <a:t>Identity and credentials of person performing the service</a:t>
            </a:r>
          </a:p>
        </p:txBody>
      </p:sp>
      <p:sp>
        <p:nvSpPr>
          <p:cNvPr id="3" name="Title 2"/>
          <p:cNvSpPr>
            <a:spLocks noGrp="1"/>
          </p:cNvSpPr>
          <p:nvPr>
            <p:ph type="title"/>
          </p:nvPr>
        </p:nvSpPr>
        <p:spPr>
          <a:xfrm>
            <a:off x="381000" y="457200"/>
            <a:ext cx="8382000" cy="731838"/>
          </a:xfrm>
        </p:spPr>
        <p:txBody>
          <a:bodyPr/>
          <a:lstStyle/>
          <a:p>
            <a:r>
              <a:rPr lang="en-US" sz="3200" dirty="0">
                <a:latin typeface="Verdana" panose="020B0604030504040204" pitchFamily="34" charset="0"/>
                <a:ea typeface="Verdana" panose="020B0604030504040204" pitchFamily="34" charset="0"/>
                <a:cs typeface="Verdana" panose="020B0604030504040204" pitchFamily="34" charset="0"/>
              </a:rPr>
              <a:t>Progress notes </a:t>
            </a:r>
            <a:endParaRPr lang="en-US" sz="3200" dirty="0"/>
          </a:p>
        </p:txBody>
      </p:sp>
    </p:spTree>
    <p:extLst>
      <p:ext uri="{BB962C8B-B14F-4D97-AF65-F5344CB8AC3E}">
        <p14:creationId xmlns:p14="http://schemas.microsoft.com/office/powerpoint/2010/main" val="3539554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609600"/>
            <a:ext cx="8229600" cy="731838"/>
          </a:xfrm>
        </p:spPr>
        <p:txBody>
          <a:bodyPr/>
          <a:lstStyle/>
          <a:p>
            <a:pPr algn="ctr"/>
            <a:r>
              <a:rPr lang="en-US" altLang="en-US" i="1" dirty="0"/>
              <a:t>Too much information?  </a:t>
            </a:r>
            <a:br>
              <a:rPr lang="en-US" altLang="en-US" i="1" dirty="0"/>
            </a:br>
            <a:r>
              <a:rPr lang="en-US" altLang="en-US" i="1" dirty="0"/>
              <a:t>Stop the Madness!</a:t>
            </a:r>
          </a:p>
        </p:txBody>
      </p:sp>
      <p:pic>
        <p:nvPicPr>
          <p:cNvPr id="103428" name="Picture 4" descr="MPj0406555000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43200" y="1981200"/>
            <a:ext cx="3343275"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343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ctrTitle" idx="4294967295"/>
          </p:nvPr>
        </p:nvSpPr>
        <p:spPr>
          <a:xfrm>
            <a:off x="1524000" y="914400"/>
            <a:ext cx="6629400" cy="1470025"/>
          </a:xfrm>
        </p:spPr>
        <p:txBody>
          <a:bodyPr/>
          <a:lstStyle/>
          <a:p>
            <a:r>
              <a:rPr lang="en-US" altLang="en-US" sz="3600" i="1" dirty="0">
                <a:solidFill>
                  <a:srgbClr val="A50021"/>
                </a:solidFill>
              </a:rPr>
              <a:t>Tip #5 – Organize your information: How about a grid?</a:t>
            </a:r>
            <a:endParaRPr lang="en-US" altLang="en-US" sz="36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4586"/>
          <a:stretch/>
        </p:blipFill>
        <p:spPr>
          <a:xfrm>
            <a:off x="2819400" y="3048000"/>
            <a:ext cx="3745356" cy="2016449"/>
          </a:xfrm>
          <a:prstGeom prst="rect">
            <a:avLst/>
          </a:prstGeom>
        </p:spPr>
      </p:pic>
    </p:spTree>
    <p:extLst>
      <p:ext uri="{BB962C8B-B14F-4D97-AF65-F5344CB8AC3E}">
        <p14:creationId xmlns:p14="http://schemas.microsoft.com/office/powerpoint/2010/main" val="103880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1"/>
            <a:ext cx="6778964" cy="601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04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l="2679" t="3062" r="3571" b="18349"/>
          <a:stretch>
            <a:fillRect/>
          </a:stretch>
        </p:blipFill>
        <p:spPr bwMode="auto">
          <a:xfrm>
            <a:off x="76200" y="0"/>
            <a:ext cx="8839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45212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971800"/>
            <a:ext cx="8977312" cy="3274701"/>
          </a:xfrm>
          <a:prstGeom prst="rect">
            <a:avLst/>
          </a:prstGeom>
        </p:spPr>
      </p:pic>
      <p:pic>
        <p:nvPicPr>
          <p:cNvPr id="3" name="Picture 2"/>
          <p:cNvPicPr>
            <a:picLocks noChangeAspect="1"/>
          </p:cNvPicPr>
          <p:nvPr/>
        </p:nvPicPr>
        <p:blipFill>
          <a:blip r:embed="rId3"/>
          <a:stretch>
            <a:fillRect/>
          </a:stretch>
        </p:blipFill>
        <p:spPr>
          <a:xfrm>
            <a:off x="228600" y="228599"/>
            <a:ext cx="8824912" cy="2641079"/>
          </a:xfrm>
          <a:prstGeom prst="rect">
            <a:avLst/>
          </a:prstGeom>
        </p:spPr>
      </p:pic>
    </p:spTree>
    <p:extLst>
      <p:ext uri="{BB962C8B-B14F-4D97-AF65-F5344CB8AC3E}">
        <p14:creationId xmlns:p14="http://schemas.microsoft.com/office/powerpoint/2010/main" val="549911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4400"/>
            <a:ext cx="8882062" cy="3773382"/>
          </a:xfrm>
          <a:prstGeom prst="rect">
            <a:avLst/>
          </a:prstGeom>
        </p:spPr>
      </p:pic>
    </p:spTree>
    <p:extLst>
      <p:ext uri="{BB962C8B-B14F-4D97-AF65-F5344CB8AC3E}">
        <p14:creationId xmlns:p14="http://schemas.microsoft.com/office/powerpoint/2010/main" val="1706878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 y="0"/>
            <a:ext cx="8124825" cy="5804312"/>
          </a:xfrm>
          <a:prstGeom prst="rect">
            <a:avLst/>
          </a:prstGeom>
        </p:spPr>
      </p:pic>
    </p:spTree>
    <p:extLst>
      <p:ext uri="{BB962C8B-B14F-4D97-AF65-F5344CB8AC3E}">
        <p14:creationId xmlns:p14="http://schemas.microsoft.com/office/powerpoint/2010/main" val="168114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34A2E7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11175"/>
            <a:ext cx="6884988" cy="56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87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609600"/>
            <a:ext cx="8229600" cy="1066800"/>
          </a:xfrm>
        </p:spPr>
        <p:txBody>
          <a:bodyPr/>
          <a:lstStyle/>
          <a:p>
            <a:r>
              <a:rPr lang="en-US" altLang="en-US" sz="3200" dirty="0">
                <a:ea typeface="Verdana" panose="020B0604030504040204" pitchFamily="34" charset="0"/>
                <a:cs typeface="Verdana" panose="020B0604030504040204" pitchFamily="34" charset="0"/>
              </a:rPr>
              <a:t>Official Disclaimer</a:t>
            </a:r>
          </a:p>
        </p:txBody>
      </p:sp>
      <p:sp>
        <p:nvSpPr>
          <p:cNvPr id="78851" name="Rectangle 3"/>
          <p:cNvSpPr>
            <a:spLocks noGrp="1" noChangeArrowheads="1"/>
          </p:cNvSpPr>
          <p:nvPr>
            <p:ph idx="1"/>
          </p:nvPr>
        </p:nvSpPr>
        <p:spPr>
          <a:xfrm>
            <a:off x="381000" y="1676400"/>
            <a:ext cx="8229600" cy="4708525"/>
          </a:xfrm>
        </p:spPr>
        <p:txBody>
          <a:bodyPr/>
          <a:lstStyle/>
          <a:p>
            <a:pPr>
              <a:lnSpc>
                <a:spcPct val="80000"/>
              </a:lnSpc>
            </a:pPr>
            <a:r>
              <a:rPr lang="en-US" altLang="en-US" sz="2000" dirty="0">
                <a:ea typeface="Verdana" panose="020B0604030504040204" pitchFamily="34" charset="0"/>
                <a:cs typeface="Verdana" panose="020B0604030504040204" pitchFamily="34" charset="0"/>
              </a:rPr>
              <a:t>Consultant makes no warranty regarding the manner in which any payor, governmental or private, will accept or deny any claim for reimbursement relating to integrated mental health services. </a:t>
            </a:r>
          </a:p>
          <a:p>
            <a:pPr marL="0" indent="0">
              <a:lnSpc>
                <a:spcPct val="80000"/>
              </a:lnSpc>
              <a:buNone/>
            </a:pPr>
            <a:endParaRPr lang="en-US" altLang="en-US" sz="2000" dirty="0">
              <a:ea typeface="Verdana" panose="020B0604030504040204" pitchFamily="34" charset="0"/>
              <a:cs typeface="Verdana" panose="020B0604030504040204" pitchFamily="34" charset="0"/>
            </a:endParaRPr>
          </a:p>
          <a:p>
            <a:pPr>
              <a:lnSpc>
                <a:spcPct val="80000"/>
              </a:lnSpc>
            </a:pPr>
            <a:r>
              <a:rPr lang="en-US" altLang="en-US" sz="2000" dirty="0">
                <a:ea typeface="Verdana" panose="020B0604030504040204" pitchFamily="34" charset="0"/>
                <a:cs typeface="Verdana" panose="020B0604030504040204" pitchFamily="34" charset="0"/>
              </a:rPr>
              <a:t>In publishing or otherwise disseminating any Work Product this author makes no representation or warranty regarding the manner in which any payor, governmental or private, will accept or deny any claim for reimbursement relating to integrated mental health services; that the provided is not intended to replace the information contained in the ICD-10-CM and CPT manuals or specific coding, reporting, or reimbursement information that may be disseminated by third-party or government payers; and that providers should seek advice from their own consultants with respect to submission of particular claims or categories of claims for reimbursement by payors. </a:t>
            </a:r>
          </a:p>
        </p:txBody>
      </p:sp>
    </p:spTree>
    <p:extLst>
      <p:ext uri="{BB962C8B-B14F-4D97-AF65-F5344CB8AC3E}">
        <p14:creationId xmlns:p14="http://schemas.microsoft.com/office/powerpoint/2010/main" val="1871455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057400"/>
            <a:ext cx="8229600" cy="731838"/>
          </a:xfrm>
        </p:spPr>
        <p:txBody>
          <a:bodyPr/>
          <a:lstStyle/>
          <a:p>
            <a:r>
              <a:rPr lang="en-US" i="1" dirty="0"/>
              <a:t>Tip # 6 – Make friends with your billers and coders and anyone else who can help</a:t>
            </a:r>
          </a:p>
        </p:txBody>
      </p:sp>
      <p:pic>
        <p:nvPicPr>
          <p:cNvPr id="5" name="Picture 7" descr="MPj030908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09800" y="3048000"/>
            <a:ext cx="4870450" cy="28487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28460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US" altLang="en-US"/>
              <a:t>Who to go to for help</a:t>
            </a:r>
          </a:p>
        </p:txBody>
      </p:sp>
      <p:sp>
        <p:nvSpPr>
          <p:cNvPr id="43011" name="Rectangle 3"/>
          <p:cNvSpPr>
            <a:spLocks noGrp="1" noChangeArrowheads="1"/>
          </p:cNvSpPr>
          <p:nvPr>
            <p:ph type="body" idx="4294967295"/>
          </p:nvPr>
        </p:nvSpPr>
        <p:spPr/>
        <p:txBody>
          <a:bodyPr/>
          <a:lstStyle/>
          <a:p>
            <a:r>
              <a:rPr lang="en-US" altLang="en-US" sz="2800" dirty="0">
                <a:latin typeface="Calibri" panose="020F0502020204030204" pitchFamily="34" charset="0"/>
                <a:cs typeface="Calibri" panose="020F0502020204030204" pitchFamily="34" charset="0"/>
              </a:rPr>
              <a:t>Billing and coding supervisors</a:t>
            </a:r>
          </a:p>
          <a:p>
            <a:r>
              <a:rPr lang="en-US" altLang="en-US" sz="2800" dirty="0">
                <a:latin typeface="Calibri" panose="020F0502020204030204" pitchFamily="34" charset="0"/>
                <a:cs typeface="Calibri" panose="020F0502020204030204" pitchFamily="34" charset="0"/>
              </a:rPr>
              <a:t>Internal auditors</a:t>
            </a:r>
          </a:p>
          <a:p>
            <a:r>
              <a:rPr lang="en-US" altLang="en-US" sz="2800" dirty="0">
                <a:latin typeface="Calibri" panose="020F0502020204030204" pitchFamily="34" charset="0"/>
                <a:cs typeface="Calibri" panose="020F0502020204030204" pitchFamily="34" charset="0"/>
              </a:rPr>
              <a:t>Regional or state-wide integrated policy groups</a:t>
            </a:r>
          </a:p>
          <a:p>
            <a:r>
              <a:rPr lang="en-US" altLang="en-US" sz="2800" dirty="0">
                <a:latin typeface="Calibri" panose="020F0502020204030204" pitchFamily="34" charset="0"/>
                <a:cs typeface="Calibri" panose="020F0502020204030204" pitchFamily="34" charset="0"/>
              </a:rPr>
              <a:t>“People who know what they’re talking about” – where ever you can find them</a:t>
            </a:r>
          </a:p>
        </p:txBody>
      </p:sp>
    </p:spTree>
    <p:extLst>
      <p:ext uri="{BB962C8B-B14F-4D97-AF65-F5344CB8AC3E}">
        <p14:creationId xmlns:p14="http://schemas.microsoft.com/office/powerpoint/2010/main" val="904561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76200"/>
            <a:ext cx="8229600" cy="1143000"/>
          </a:xfrm>
        </p:spPr>
        <p:txBody>
          <a:bodyPr/>
          <a:lstStyle/>
          <a:p>
            <a:r>
              <a:rPr lang="en-US" altLang="en-US" dirty="0"/>
              <a:t>Work group for reimbursement</a:t>
            </a:r>
          </a:p>
        </p:txBody>
      </p:sp>
      <p:sp>
        <p:nvSpPr>
          <p:cNvPr id="58371" name="Rectangle 3"/>
          <p:cNvSpPr>
            <a:spLocks noGrp="1" noChangeArrowheads="1"/>
          </p:cNvSpPr>
          <p:nvPr>
            <p:ph type="body" sz="half" idx="1"/>
          </p:nvPr>
        </p:nvSpPr>
        <p:spPr>
          <a:xfrm>
            <a:off x="381000" y="990600"/>
            <a:ext cx="7620000" cy="4800600"/>
          </a:xfrm>
        </p:spPr>
        <p:txBody>
          <a:bodyPr/>
          <a:lstStyle/>
          <a:p>
            <a:r>
              <a:rPr lang="en-US" altLang="en-US" dirty="0">
                <a:latin typeface="Calibri" panose="020F0502020204030204" pitchFamily="34" charset="0"/>
                <a:cs typeface="Calibri" panose="020F0502020204030204" pitchFamily="34" charset="0"/>
              </a:rPr>
              <a:t>Purpose: Sharing information about billing and reimbursement</a:t>
            </a:r>
          </a:p>
          <a:p>
            <a:r>
              <a:rPr lang="en-US" altLang="en-US" dirty="0">
                <a:latin typeface="Calibri" panose="020F0502020204030204" pitchFamily="34" charset="0"/>
                <a:cs typeface="Calibri" panose="020F0502020204030204" pitchFamily="34" charset="0"/>
              </a:rPr>
              <a:t>Process: </a:t>
            </a:r>
          </a:p>
          <a:p>
            <a:pPr lvl="1"/>
            <a:r>
              <a:rPr lang="en-US" altLang="en-US" dirty="0">
                <a:latin typeface="Calibri" panose="020F0502020204030204" pitchFamily="34" charset="0"/>
                <a:cs typeface="Calibri" panose="020F0502020204030204" pitchFamily="34" charset="0"/>
              </a:rPr>
              <a:t>Coming from different perspectives Clarifying, explaining, investigating, and re-clarifying with every piece of new information</a:t>
            </a:r>
          </a:p>
          <a:p>
            <a:pPr lvl="1"/>
            <a:r>
              <a:rPr lang="en-US" altLang="en-US" dirty="0">
                <a:latin typeface="Calibri" panose="020F0502020204030204" pitchFamily="34" charset="0"/>
                <a:cs typeface="Calibri" panose="020F0502020204030204" pitchFamily="34" charset="0"/>
              </a:rPr>
              <a:t>Coming to shared understanding of the present landscape</a:t>
            </a:r>
          </a:p>
          <a:p>
            <a:r>
              <a:rPr lang="en-US" altLang="en-US" dirty="0">
                <a:latin typeface="Calibri" panose="020F0502020204030204" pitchFamily="34" charset="0"/>
                <a:cs typeface="Calibri" panose="020F0502020204030204" pitchFamily="34" charset="0"/>
              </a:rPr>
              <a:t>Identifying areas for change</a:t>
            </a:r>
          </a:p>
          <a:p>
            <a:pPr lvl="1"/>
            <a:r>
              <a:rPr lang="en-US" altLang="en-US" dirty="0">
                <a:latin typeface="Calibri" panose="020F0502020204030204" pitchFamily="34" charset="0"/>
                <a:cs typeface="Calibri" panose="020F0502020204030204" pitchFamily="34" charset="0"/>
              </a:rPr>
              <a:t>Understand the current rules in detail</a:t>
            </a:r>
          </a:p>
          <a:p>
            <a:pPr lvl="1"/>
            <a:r>
              <a:rPr lang="en-US" altLang="en-US" dirty="0">
                <a:latin typeface="Calibri" panose="020F0502020204030204" pitchFamily="34" charset="0"/>
                <a:cs typeface="Calibri" panose="020F0502020204030204" pitchFamily="34" charset="0"/>
              </a:rPr>
              <a:t>Identify opportunities and barriers </a:t>
            </a:r>
          </a:p>
          <a:p>
            <a:pPr lvl="1"/>
            <a:r>
              <a:rPr lang="en-US" altLang="en-US" dirty="0">
                <a:latin typeface="Calibri" panose="020F0502020204030204" pitchFamily="34" charset="0"/>
                <a:cs typeface="Calibri" panose="020F0502020204030204" pitchFamily="34" charset="0"/>
              </a:rPr>
              <a:t>Use your understanding to make recommendations to regarding the most effective way to organize services to maximize reimbursement</a:t>
            </a:r>
          </a:p>
          <a:p>
            <a:pPr lvl="1"/>
            <a:r>
              <a:rPr lang="en-US" altLang="en-US" dirty="0">
                <a:latin typeface="Calibri" panose="020F0502020204030204" pitchFamily="34" charset="0"/>
                <a:cs typeface="Calibri" panose="020F0502020204030204" pitchFamily="34" charset="0"/>
              </a:rPr>
              <a:t>Target the barriers that are highest priority or that we are most likely to be able to change </a:t>
            </a:r>
          </a:p>
          <a:p>
            <a:endParaRPr lang="en-US" altLang="en-US" sz="1600" dirty="0">
              <a:latin typeface="Calibri" panose="020F0502020204030204" pitchFamily="34" charset="0"/>
              <a:cs typeface="Calibri" panose="020F0502020204030204" pitchFamily="34" charset="0"/>
            </a:endParaRPr>
          </a:p>
        </p:txBody>
      </p:sp>
      <p:pic>
        <p:nvPicPr>
          <p:cNvPr id="58380" name="Picture 12" descr="MCj01986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81000"/>
            <a:ext cx="1004047"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41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28800"/>
            <a:ext cx="8229600" cy="731838"/>
          </a:xfrm>
        </p:spPr>
        <p:txBody>
          <a:bodyPr/>
          <a:lstStyle/>
          <a:p>
            <a:r>
              <a:rPr lang="en-US" i="1" dirty="0"/>
              <a:t>Tip # 7 – Plan to get paid and evaluate your progress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124200"/>
            <a:ext cx="3048000" cy="2356104"/>
          </a:xfrm>
          <a:prstGeom prst="rect">
            <a:avLst/>
          </a:prstGeom>
        </p:spPr>
      </p:pic>
    </p:spTree>
    <p:extLst>
      <p:ext uri="{BB962C8B-B14F-4D97-AF65-F5344CB8AC3E}">
        <p14:creationId xmlns:p14="http://schemas.microsoft.com/office/powerpoint/2010/main" val="2058157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altLang="en-US"/>
              <a:t>Plan to get paid</a:t>
            </a:r>
          </a:p>
        </p:txBody>
      </p:sp>
      <p:graphicFrame>
        <p:nvGraphicFramePr>
          <p:cNvPr id="5" name="Diagram 4"/>
          <p:cNvGraphicFramePr/>
          <p:nvPr>
            <p:extLst>
              <p:ext uri="{D42A27DB-BD31-4B8C-83A1-F6EECF244321}">
                <p14:modId xmlns:p14="http://schemas.microsoft.com/office/powerpoint/2010/main" val="2049600208"/>
              </p:ext>
            </p:extLst>
          </p:nvPr>
        </p:nvGraphicFramePr>
        <p:xfrm>
          <a:off x="304800" y="1600200"/>
          <a:ext cx="8534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788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1066800"/>
            <a:ext cx="9144000" cy="838200"/>
          </a:xfrm>
        </p:spPr>
        <p:txBody>
          <a:bodyPr/>
          <a:lstStyle/>
          <a:p>
            <a:pPr algn="ctr"/>
            <a:r>
              <a:rPr lang="en-US" altLang="en-US" sz="3600" dirty="0"/>
              <a:t>Integrated Practice </a:t>
            </a:r>
            <a:br>
              <a:rPr lang="en-US" altLang="en-US" sz="3600" dirty="0"/>
            </a:br>
            <a:r>
              <a:rPr lang="en-US" altLang="en-US" sz="3600" dirty="0"/>
              <a:t>Start-up Worksheet***</a:t>
            </a:r>
          </a:p>
        </p:txBody>
      </p:sp>
      <p:sp>
        <p:nvSpPr>
          <p:cNvPr id="94211" name="Rectangle 3"/>
          <p:cNvSpPr>
            <a:spLocks noGrp="1" noChangeArrowheads="1"/>
          </p:cNvSpPr>
          <p:nvPr>
            <p:ph type="body" sz="half" idx="1"/>
          </p:nvPr>
        </p:nvSpPr>
        <p:spPr>
          <a:xfrm>
            <a:off x="457200" y="1981200"/>
            <a:ext cx="4157663" cy="3810000"/>
          </a:xfrm>
        </p:spPr>
        <p:txBody>
          <a:bodyPr/>
          <a:lstStyle/>
          <a:p>
            <a:r>
              <a:rPr lang="en-US" altLang="en-US" sz="3200" dirty="0"/>
              <a:t>Licensing</a:t>
            </a:r>
          </a:p>
          <a:p>
            <a:r>
              <a:rPr lang="en-US" altLang="en-US" sz="3200" dirty="0"/>
              <a:t>Contracts</a:t>
            </a:r>
          </a:p>
          <a:p>
            <a:r>
              <a:rPr lang="en-US" altLang="en-US" sz="3200" dirty="0"/>
              <a:t>Credentialing</a:t>
            </a:r>
          </a:p>
          <a:p>
            <a:r>
              <a:rPr lang="en-US" altLang="en-US" sz="3200" dirty="0"/>
              <a:t>Registration</a:t>
            </a:r>
          </a:p>
          <a:p>
            <a:r>
              <a:rPr lang="en-US" altLang="en-US" sz="3200" dirty="0"/>
              <a:t>Scheduling</a:t>
            </a:r>
          </a:p>
          <a:p>
            <a:r>
              <a:rPr lang="en-US" altLang="en-US" sz="3200" dirty="0"/>
              <a:t>First visit</a:t>
            </a:r>
          </a:p>
          <a:p>
            <a:r>
              <a:rPr lang="en-US" altLang="en-US" dirty="0"/>
              <a:t>***Request copy:  </a:t>
            </a:r>
            <a:r>
              <a:rPr lang="en-US" altLang="en-US" dirty="0">
                <a:hlinkClick r:id="rId2"/>
              </a:rPr>
              <a:t>morkm@mmc.org</a:t>
            </a:r>
            <a:r>
              <a:rPr lang="en-US" altLang="en-US" dirty="0"/>
              <a:t> </a:t>
            </a:r>
          </a:p>
        </p:txBody>
      </p:sp>
      <p:sp>
        <p:nvSpPr>
          <p:cNvPr id="94212" name="Rectangle 4"/>
          <p:cNvSpPr>
            <a:spLocks noGrp="1" noChangeArrowheads="1"/>
          </p:cNvSpPr>
          <p:nvPr>
            <p:ph type="body" sz="half" idx="2"/>
          </p:nvPr>
        </p:nvSpPr>
        <p:spPr>
          <a:xfrm>
            <a:off x="4757738" y="1981200"/>
            <a:ext cx="4005262" cy="3810000"/>
          </a:xfrm>
        </p:spPr>
        <p:txBody>
          <a:bodyPr/>
          <a:lstStyle/>
          <a:p>
            <a:r>
              <a:rPr lang="en-US" altLang="en-US" sz="3200" dirty="0"/>
              <a:t>Subsequent visits</a:t>
            </a:r>
          </a:p>
          <a:p>
            <a:r>
              <a:rPr lang="en-US" altLang="en-US" sz="3200" dirty="0"/>
              <a:t>Charge entry</a:t>
            </a:r>
          </a:p>
          <a:p>
            <a:r>
              <a:rPr lang="en-US" altLang="en-US" sz="3200" dirty="0"/>
              <a:t>Medical Records</a:t>
            </a:r>
          </a:p>
          <a:p>
            <a:r>
              <a:rPr lang="en-US" altLang="en-US" sz="3200" dirty="0"/>
              <a:t>Release of Information</a:t>
            </a:r>
          </a:p>
        </p:txBody>
      </p:sp>
    </p:spTree>
    <p:extLst>
      <p:ext uri="{BB962C8B-B14F-4D97-AF65-F5344CB8AC3E}">
        <p14:creationId xmlns:p14="http://schemas.microsoft.com/office/powerpoint/2010/main" val="1187801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228600" y="274638"/>
            <a:ext cx="8458200" cy="792162"/>
          </a:xfrm>
        </p:spPr>
        <p:txBody>
          <a:bodyPr/>
          <a:lstStyle/>
          <a:p>
            <a:r>
              <a:rPr lang="en-US" altLang="en-US" sz="2800" dirty="0"/>
              <a:t> </a:t>
            </a:r>
            <a:br>
              <a:rPr lang="en-US" altLang="en-US" sz="2800" dirty="0"/>
            </a:br>
            <a:r>
              <a:rPr lang="en-US" altLang="en-US" sz="2800" dirty="0"/>
              <a:t>Administrative Team Meeting: the “friendly forum”</a:t>
            </a:r>
            <a:endParaRPr lang="en-US" altLang="en-US" sz="3600" dirty="0"/>
          </a:p>
        </p:txBody>
      </p:sp>
      <p:sp>
        <p:nvSpPr>
          <p:cNvPr id="47107" name="Rectangle 3"/>
          <p:cNvSpPr>
            <a:spLocks noGrp="1" noChangeArrowheads="1"/>
          </p:cNvSpPr>
          <p:nvPr>
            <p:ph type="body" idx="4294967295"/>
          </p:nvPr>
        </p:nvSpPr>
        <p:spPr>
          <a:xfrm>
            <a:off x="381000" y="1600200"/>
            <a:ext cx="8382000" cy="4525963"/>
          </a:xfrm>
        </p:spPr>
        <p:txBody>
          <a:bodyPr/>
          <a:lstStyle/>
          <a:p>
            <a:pPr>
              <a:lnSpc>
                <a:spcPct val="90000"/>
              </a:lnSpc>
              <a:buFont typeface="Wingdings" panose="05000000000000000000" pitchFamily="2" charset="2"/>
              <a:buNone/>
            </a:pPr>
            <a:r>
              <a:rPr lang="en-US" altLang="en-US" sz="2400" dirty="0">
                <a:latin typeface="Calibri" panose="020F0502020204030204" pitchFamily="34" charset="0"/>
                <a:cs typeface="Calibri" panose="020F0502020204030204" pitchFamily="34" charset="0"/>
              </a:rPr>
              <a:t>Clinicians, provider rep, billers/coders, practice managers, leadership</a:t>
            </a:r>
          </a:p>
          <a:p>
            <a:pPr>
              <a:lnSpc>
                <a:spcPct val="90000"/>
              </a:lnSpc>
            </a:pPr>
            <a:r>
              <a:rPr lang="en-US" altLang="en-US" sz="2400" dirty="0">
                <a:solidFill>
                  <a:srgbClr val="A50021"/>
                </a:solidFill>
                <a:latin typeface="Calibri" panose="020F0502020204030204" pitchFamily="34" charset="0"/>
                <a:cs typeface="Calibri" panose="020F0502020204030204" pitchFamily="34" charset="0"/>
              </a:rPr>
              <a:t>Data - show rates, referrals, volume:  </a:t>
            </a:r>
            <a:r>
              <a:rPr lang="en-US" altLang="en-US" sz="2400" dirty="0">
                <a:latin typeface="Calibri" panose="020F0502020204030204" pitchFamily="34" charset="0"/>
                <a:cs typeface="Calibri" panose="020F0502020204030204" pitchFamily="34" charset="0"/>
              </a:rPr>
              <a:t>What’s working, not working? Targets?</a:t>
            </a:r>
          </a:p>
          <a:p>
            <a:pPr>
              <a:lnSpc>
                <a:spcPct val="90000"/>
              </a:lnSpc>
            </a:pPr>
            <a:r>
              <a:rPr lang="en-US" altLang="en-US" sz="2400" dirty="0">
                <a:solidFill>
                  <a:srgbClr val="A50021"/>
                </a:solidFill>
                <a:latin typeface="Calibri" panose="020F0502020204030204" pitchFamily="34" charset="0"/>
                <a:cs typeface="Calibri" panose="020F0502020204030204" pitchFamily="34" charset="0"/>
              </a:rPr>
              <a:t>Payment information: </a:t>
            </a:r>
            <a:r>
              <a:rPr lang="en-US" altLang="en-US" sz="2400" dirty="0">
                <a:latin typeface="Calibri" panose="020F0502020204030204" pitchFamily="34" charset="0"/>
                <a:cs typeface="Calibri" panose="020F0502020204030204" pitchFamily="34" charset="0"/>
              </a:rPr>
              <a:t>Codes reimbursed/ denied</a:t>
            </a:r>
          </a:p>
          <a:p>
            <a:pPr>
              <a:lnSpc>
                <a:spcPct val="90000"/>
              </a:lnSpc>
            </a:pPr>
            <a:r>
              <a:rPr lang="en-US" altLang="en-US" sz="2400" dirty="0">
                <a:solidFill>
                  <a:srgbClr val="A50021"/>
                </a:solidFill>
                <a:latin typeface="Calibri" panose="020F0502020204030204" pitchFamily="34" charset="0"/>
                <a:cs typeface="Calibri" panose="020F0502020204030204" pitchFamily="34" charset="0"/>
              </a:rPr>
              <a:t>Communication issues/improvement suggestions: </a:t>
            </a:r>
            <a:r>
              <a:rPr lang="en-US" altLang="en-US" sz="2400" dirty="0">
                <a:latin typeface="Calibri" panose="020F0502020204030204" pitchFamily="34" charset="0"/>
                <a:cs typeface="Calibri" panose="020F0502020204030204" pitchFamily="34" charset="0"/>
              </a:rPr>
              <a:t>R/t patients, providers, practice</a:t>
            </a:r>
          </a:p>
          <a:p>
            <a:pPr>
              <a:lnSpc>
                <a:spcPct val="90000"/>
              </a:lnSpc>
            </a:pPr>
            <a:r>
              <a:rPr lang="en-US" altLang="en-US" sz="2400" dirty="0">
                <a:solidFill>
                  <a:srgbClr val="A50021"/>
                </a:solidFill>
                <a:latin typeface="Calibri" panose="020F0502020204030204" pitchFamily="34" charset="0"/>
                <a:cs typeface="Calibri" panose="020F0502020204030204" pitchFamily="34" charset="0"/>
              </a:rPr>
              <a:t>Clinical practice issues: </a:t>
            </a:r>
            <a:r>
              <a:rPr lang="en-US" altLang="en-US" sz="2400" dirty="0">
                <a:latin typeface="Calibri" panose="020F0502020204030204" pitchFamily="34" charset="0"/>
                <a:cs typeface="Calibri" panose="020F0502020204030204" pitchFamily="34" charset="0"/>
              </a:rPr>
              <a:t>E.g. length of sessions, frequency/duration of treatment</a:t>
            </a:r>
          </a:p>
          <a:p>
            <a:pPr>
              <a:lnSpc>
                <a:spcPct val="90000"/>
              </a:lnSpc>
              <a:buFont typeface="Wingdings" panose="05000000000000000000" pitchFamily="2" charset="2"/>
              <a:buNone/>
            </a:pPr>
            <a:endParaRPr lang="en-US" altLang="en-US" sz="2400" dirty="0">
              <a:latin typeface="Calibri" panose="020F0502020204030204" pitchFamily="34" charset="0"/>
              <a:cs typeface="Calibri" panose="020F0502020204030204" pitchFamily="34" charset="0"/>
            </a:endParaRPr>
          </a:p>
          <a:p>
            <a:pPr>
              <a:lnSpc>
                <a:spcPct val="90000"/>
              </a:lnSpc>
              <a:buFont typeface="Wingdings" panose="05000000000000000000" pitchFamily="2" charset="2"/>
              <a:buNone/>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156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Measuring and Improving </a:t>
            </a:r>
          </a:p>
        </p:txBody>
      </p:sp>
      <p:sp>
        <p:nvSpPr>
          <p:cNvPr id="45059" name="Content Placeholder 2"/>
          <p:cNvSpPr>
            <a:spLocks noGrp="1"/>
          </p:cNvSpPr>
          <p:nvPr>
            <p:ph idx="1"/>
          </p:nvPr>
        </p:nvSpPr>
        <p:spPr>
          <a:xfrm>
            <a:off x="228600" y="990600"/>
            <a:ext cx="8763000" cy="5135563"/>
          </a:xfrm>
        </p:spPr>
        <p:txBody>
          <a:bodyPr/>
          <a:lstStyle/>
          <a:p>
            <a:r>
              <a:rPr lang="en-US" altLang="en-US" sz="2800" dirty="0"/>
              <a:t>Initial areas of focus: access and productivity</a:t>
            </a:r>
          </a:p>
          <a:p>
            <a:pPr lvl="1"/>
            <a:r>
              <a:rPr lang="en-US" altLang="en-US" sz="2400" dirty="0"/>
              <a:t>Volume</a:t>
            </a:r>
          </a:p>
          <a:p>
            <a:pPr lvl="1"/>
            <a:r>
              <a:rPr lang="en-US" altLang="en-US" sz="2400" dirty="0"/>
              <a:t>No-shows</a:t>
            </a:r>
          </a:p>
          <a:p>
            <a:pPr lvl="1"/>
            <a:r>
              <a:rPr lang="en-US" altLang="en-US" sz="2400" dirty="0"/>
              <a:t>Time to 1</a:t>
            </a:r>
            <a:r>
              <a:rPr lang="en-US" altLang="en-US" sz="2400" baseline="30000" dirty="0"/>
              <a:t>st</a:t>
            </a:r>
            <a:r>
              <a:rPr lang="en-US" altLang="en-US" sz="2400" dirty="0"/>
              <a:t> and 3</a:t>
            </a:r>
            <a:r>
              <a:rPr lang="en-US" altLang="en-US" sz="2400" baseline="30000" dirty="0"/>
              <a:t>rd</a:t>
            </a:r>
          </a:p>
          <a:p>
            <a:pPr lvl="1"/>
            <a:r>
              <a:rPr lang="en-US" altLang="en-US" sz="2400" dirty="0"/>
              <a:t>Charges and collections </a:t>
            </a:r>
          </a:p>
          <a:p>
            <a:pPr lvl="1"/>
            <a:r>
              <a:rPr lang="en-US" altLang="en-US" sz="2400" dirty="0"/>
              <a:t>RVU’s</a:t>
            </a:r>
          </a:p>
          <a:p>
            <a:r>
              <a:rPr lang="en-US" altLang="en-US" sz="2800" dirty="0"/>
              <a:t>Later areas of focus</a:t>
            </a:r>
          </a:p>
          <a:p>
            <a:pPr lvl="1"/>
            <a:r>
              <a:rPr lang="en-US" altLang="en-US" sz="2400" dirty="0"/>
              <a:t>Patient/Provider/staff experience</a:t>
            </a:r>
          </a:p>
          <a:p>
            <a:pPr lvl="1"/>
            <a:r>
              <a:rPr lang="en-US" altLang="en-US" sz="2400" dirty="0"/>
              <a:t>Clinical and functional outcomes</a:t>
            </a:r>
          </a:p>
          <a:p>
            <a:pPr lvl="1"/>
            <a:r>
              <a:rPr lang="en-US" altLang="en-US" sz="2400" dirty="0"/>
              <a:t>Financial impact</a:t>
            </a:r>
          </a:p>
          <a:p>
            <a:pPr marL="1371600" lvl="3" indent="0">
              <a:buFont typeface="Wingdings" panose="05000000000000000000" pitchFamily="2" charset="2"/>
              <a:buNone/>
            </a:pPr>
            <a:endParaRPr lang="en-US" altLang="en-US" dirty="0"/>
          </a:p>
          <a:p>
            <a:pPr marL="1371600" lvl="3" indent="0">
              <a:buFont typeface="Wingdings" panose="05000000000000000000" pitchFamily="2" charset="2"/>
              <a:buNone/>
            </a:pPr>
            <a:endParaRPr lang="en-US" altLang="en-US" dirty="0"/>
          </a:p>
        </p:txBody>
      </p:sp>
    </p:spTree>
    <p:extLst>
      <p:ext uri="{BB962C8B-B14F-4D97-AF65-F5344CB8AC3E}">
        <p14:creationId xmlns:p14="http://schemas.microsoft.com/office/powerpoint/2010/main" val="4788854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Dashboard example</a:t>
            </a:r>
          </a:p>
        </p:txBody>
      </p:sp>
      <p:pic>
        <p:nvPicPr>
          <p:cNvPr id="5" name="Picture 4"/>
          <p:cNvPicPr>
            <a:picLocks noChangeAspect="1"/>
          </p:cNvPicPr>
          <p:nvPr/>
        </p:nvPicPr>
        <p:blipFill rotWithShape="1">
          <a:blip r:embed="rId2"/>
          <a:srcRect r="1762" b="3637"/>
          <a:stretch/>
        </p:blipFill>
        <p:spPr>
          <a:xfrm>
            <a:off x="266717" y="1295400"/>
            <a:ext cx="8496283" cy="4038600"/>
          </a:xfrm>
          <a:prstGeom prst="rect">
            <a:avLst/>
          </a:prstGeom>
        </p:spPr>
      </p:pic>
    </p:spTree>
    <p:extLst>
      <p:ext uri="{BB962C8B-B14F-4D97-AF65-F5344CB8AC3E}">
        <p14:creationId xmlns:p14="http://schemas.microsoft.com/office/powerpoint/2010/main" val="3605866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4"/>
          <p:cNvSpPr>
            <a:spLocks noGrp="1" noChangeArrowheads="1"/>
          </p:cNvSpPr>
          <p:nvPr>
            <p:ph type="ctrTitle" idx="4294967295"/>
          </p:nvPr>
        </p:nvSpPr>
        <p:spPr>
          <a:xfrm>
            <a:off x="838200" y="1752600"/>
            <a:ext cx="7543800" cy="1470025"/>
          </a:xfrm>
        </p:spPr>
        <p:txBody>
          <a:bodyPr/>
          <a:lstStyle/>
          <a:p>
            <a:r>
              <a:rPr lang="en-US" altLang="en-US" sz="3600" i="1" dirty="0">
                <a:solidFill>
                  <a:srgbClr val="A50021"/>
                </a:solidFill>
              </a:rPr>
              <a:t>Tip # 8 – Gather resources and keep learning. </a:t>
            </a:r>
            <a:br>
              <a:rPr lang="en-US" altLang="en-US" sz="3600" i="1" dirty="0">
                <a:solidFill>
                  <a:srgbClr val="A50021"/>
                </a:solidFill>
              </a:rPr>
            </a:br>
            <a:r>
              <a:rPr lang="en-US" altLang="en-US" i="1" dirty="0">
                <a:solidFill>
                  <a:srgbClr val="A50021"/>
                </a:solidFill>
              </a:rPr>
              <a:t>Tip # 9 - </a:t>
            </a:r>
            <a:r>
              <a:rPr lang="en-US" altLang="en-US" sz="3600" i="1" dirty="0">
                <a:solidFill>
                  <a:srgbClr val="A50021"/>
                </a:solidFill>
              </a:rPr>
              <a:t>Be humble and persistently curious</a:t>
            </a:r>
            <a:endParaRPr lang="en-US" alt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436" y="3937102"/>
            <a:ext cx="3090164" cy="1854098"/>
          </a:xfrm>
          <a:prstGeom prst="rect">
            <a:avLst/>
          </a:prstGeom>
        </p:spPr>
      </p:pic>
    </p:spTree>
    <p:extLst>
      <p:ext uri="{BB962C8B-B14F-4D97-AF65-F5344CB8AC3E}">
        <p14:creationId xmlns:p14="http://schemas.microsoft.com/office/powerpoint/2010/main" val="39067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381000" y="960438"/>
            <a:ext cx="8610600" cy="4525963"/>
          </a:xfrm>
        </p:spPr>
        <p:txBody>
          <a:bodyPr/>
          <a:lstStyle/>
          <a:p>
            <a:pPr eaLnBrk="1" hangingPunct="1">
              <a:buFont typeface="Wingdings" pitchFamily="2" charset="2"/>
              <a:buNone/>
            </a:pPr>
            <a:r>
              <a:rPr lang="en-US" altLang="en-US" sz="1600" dirty="0">
                <a:ea typeface="Verdana" panose="020B0604030504040204" pitchFamily="34" charset="0"/>
                <a:cs typeface="Calibri" panose="020F0502020204030204" pitchFamily="34" charset="0"/>
              </a:rPr>
              <a:t>Behavioral health services in primary care, when appropriate, have positive impacts:</a:t>
            </a:r>
          </a:p>
          <a:p>
            <a:pPr eaLnBrk="1" hangingPunct="1"/>
            <a:r>
              <a:rPr lang="en-US" altLang="en-US" sz="1600" b="1" dirty="0">
                <a:solidFill>
                  <a:srgbClr val="981E32"/>
                </a:solidFill>
                <a:ea typeface="Verdana" panose="020B0604030504040204" pitchFamily="34" charset="0"/>
                <a:cs typeface="Calibri" panose="020F0502020204030204" pitchFamily="34" charset="0"/>
              </a:rPr>
              <a:t>Increased adherence</a:t>
            </a:r>
            <a:r>
              <a:rPr lang="en-US" altLang="en-US" sz="1600" dirty="0">
                <a:solidFill>
                  <a:srgbClr val="981E32"/>
                </a:solidFill>
                <a:ea typeface="Verdana" panose="020B0604030504040204" pitchFamily="34" charset="0"/>
                <a:cs typeface="Calibri" panose="020F0502020204030204" pitchFamily="34" charset="0"/>
              </a:rPr>
              <a:t>  </a:t>
            </a:r>
            <a:r>
              <a:rPr lang="en-US" altLang="en-US" sz="1600" dirty="0">
                <a:ea typeface="Verdana" panose="020B0604030504040204" pitchFamily="34" charset="0"/>
                <a:cs typeface="Calibri" panose="020F0502020204030204" pitchFamily="34" charset="0"/>
              </a:rPr>
              <a:t>- to regimens and treatment of mental health disorders</a:t>
            </a:r>
          </a:p>
          <a:p>
            <a:pPr lvl="1" eaLnBrk="1" hangingPunct="1"/>
            <a:r>
              <a:rPr lang="en-US" altLang="en-US" sz="1600" dirty="0" err="1">
                <a:ea typeface="Verdana" panose="020B0604030504040204" pitchFamily="34" charset="0"/>
                <a:cs typeface="Calibri" panose="020F0502020204030204" pitchFamily="34" charset="0"/>
              </a:rPr>
              <a:t>Unutzer</a:t>
            </a:r>
            <a:r>
              <a:rPr lang="en-US" altLang="en-US" sz="1600" dirty="0">
                <a:ea typeface="Verdana" panose="020B0604030504040204" pitchFamily="34" charset="0"/>
                <a:cs typeface="Calibri" panose="020F0502020204030204" pitchFamily="34" charset="0"/>
              </a:rPr>
              <a:t> et al, </a:t>
            </a:r>
            <a:r>
              <a:rPr lang="en-US" altLang="en-US" sz="1600" i="1" dirty="0">
                <a:ea typeface="Verdana" panose="020B0604030504040204" pitchFamily="34" charset="0"/>
                <a:cs typeface="Calibri" panose="020F0502020204030204" pitchFamily="34" charset="0"/>
              </a:rPr>
              <a:t>JAMA</a:t>
            </a:r>
            <a:r>
              <a:rPr lang="en-US" altLang="en-US" sz="1600" dirty="0">
                <a:ea typeface="Verdana" panose="020B0604030504040204" pitchFamily="34" charset="0"/>
                <a:cs typeface="Calibri" panose="020F0502020204030204" pitchFamily="34" charset="0"/>
              </a:rPr>
              <a:t>, 2002; </a:t>
            </a:r>
            <a:r>
              <a:rPr lang="en-US" altLang="en-US" sz="1600" dirty="0" err="1">
                <a:ea typeface="Verdana" panose="020B0604030504040204" pitchFamily="34" charset="0"/>
                <a:cs typeface="Calibri" panose="020F0502020204030204" pitchFamily="34" charset="0"/>
              </a:rPr>
              <a:t>Thota</a:t>
            </a:r>
            <a:r>
              <a:rPr lang="en-US" altLang="en-US" sz="1600" dirty="0">
                <a:ea typeface="Verdana" panose="020B0604030504040204" pitchFamily="34" charset="0"/>
                <a:cs typeface="Calibri" panose="020F0502020204030204" pitchFamily="34" charset="0"/>
              </a:rPr>
              <a:t> et al, Am. Journal of Prev. Med, 2012</a:t>
            </a:r>
          </a:p>
          <a:p>
            <a:pPr eaLnBrk="1" hangingPunct="1">
              <a:buFont typeface="Wingdings" pitchFamily="2" charset="2"/>
              <a:buNone/>
            </a:pPr>
            <a:endParaRPr lang="en-US" altLang="en-US" sz="1600" dirty="0">
              <a:ea typeface="Verdana" panose="020B0604030504040204" pitchFamily="34" charset="0"/>
              <a:cs typeface="Calibri" panose="020F0502020204030204" pitchFamily="34" charset="0"/>
            </a:endParaRPr>
          </a:p>
          <a:p>
            <a:pPr eaLnBrk="1" hangingPunct="1"/>
            <a:r>
              <a:rPr lang="en-US" altLang="en-US" sz="1600" b="1" dirty="0">
                <a:solidFill>
                  <a:srgbClr val="981E32"/>
                </a:solidFill>
                <a:ea typeface="Verdana" panose="020B0604030504040204" pitchFamily="34" charset="0"/>
                <a:cs typeface="Calibri" panose="020F0502020204030204" pitchFamily="34" charset="0"/>
              </a:rPr>
              <a:t>Improved patient outcomes </a:t>
            </a:r>
            <a:r>
              <a:rPr lang="en-US" altLang="en-US" sz="1600" dirty="0">
                <a:ea typeface="Verdana" panose="020B0604030504040204" pitchFamily="34" charset="0"/>
                <a:cs typeface="Calibri" panose="020F0502020204030204" pitchFamily="34" charset="0"/>
              </a:rPr>
              <a:t>- clinical and functional </a:t>
            </a:r>
          </a:p>
          <a:p>
            <a:pPr lvl="1" eaLnBrk="1" hangingPunct="1"/>
            <a:r>
              <a:rPr lang="en-US" altLang="en-US" sz="1600" dirty="0" err="1">
                <a:ea typeface="Verdana" panose="020B0604030504040204" pitchFamily="34" charset="0"/>
                <a:cs typeface="Calibri" panose="020F0502020204030204" pitchFamily="34" charset="0"/>
              </a:rPr>
              <a:t>Rost</a:t>
            </a:r>
            <a:r>
              <a:rPr lang="en-US" altLang="en-US" sz="1600" dirty="0">
                <a:ea typeface="Verdana" panose="020B0604030504040204" pitchFamily="34" charset="0"/>
                <a:cs typeface="Calibri" panose="020F0502020204030204" pitchFamily="34" charset="0"/>
              </a:rPr>
              <a:t> et al, JGIM, 2001; Simon et al, </a:t>
            </a:r>
            <a:r>
              <a:rPr lang="en-US" altLang="en-US" sz="1600" i="1" dirty="0">
                <a:ea typeface="Verdana" panose="020B0604030504040204" pitchFamily="34" charset="0"/>
                <a:cs typeface="Calibri" panose="020F0502020204030204" pitchFamily="34" charset="0"/>
              </a:rPr>
              <a:t>Psychological Medicine </a:t>
            </a:r>
            <a:r>
              <a:rPr lang="en-US" altLang="en-US" sz="1600" dirty="0">
                <a:ea typeface="Verdana" panose="020B0604030504040204" pitchFamily="34" charset="0"/>
                <a:cs typeface="Calibri" panose="020F0502020204030204" pitchFamily="34" charset="0"/>
              </a:rPr>
              <a:t>1998; </a:t>
            </a:r>
            <a:r>
              <a:rPr lang="en-US" altLang="en-US" sz="1600" dirty="0" err="1">
                <a:ea typeface="Verdana" panose="020B0604030504040204" pitchFamily="34" charset="0"/>
                <a:cs typeface="Calibri" panose="020F0502020204030204" pitchFamily="34" charset="0"/>
              </a:rPr>
              <a:t>Unutzer</a:t>
            </a:r>
            <a:r>
              <a:rPr lang="en-US" altLang="en-US" sz="1600" dirty="0">
                <a:ea typeface="Verdana" panose="020B0604030504040204" pitchFamily="34" charset="0"/>
                <a:cs typeface="Calibri" panose="020F0502020204030204" pitchFamily="34" charset="0"/>
              </a:rPr>
              <a:t> et al, </a:t>
            </a:r>
            <a:r>
              <a:rPr lang="en-US" altLang="en-US" sz="1600" i="1" dirty="0">
                <a:ea typeface="Verdana" panose="020B0604030504040204" pitchFamily="34" charset="0"/>
                <a:cs typeface="Calibri" panose="020F0502020204030204" pitchFamily="34" charset="0"/>
              </a:rPr>
              <a:t>JAMA</a:t>
            </a:r>
            <a:r>
              <a:rPr lang="en-US" altLang="en-US" sz="1600" dirty="0">
                <a:ea typeface="Verdana" panose="020B0604030504040204" pitchFamily="34" charset="0"/>
                <a:cs typeface="Calibri" panose="020F0502020204030204" pitchFamily="34" charset="0"/>
              </a:rPr>
              <a:t>, 2002; </a:t>
            </a:r>
            <a:r>
              <a:rPr lang="en-US" altLang="en-US" sz="1600" dirty="0" err="1">
                <a:ea typeface="Verdana" panose="020B0604030504040204" pitchFamily="34" charset="0"/>
                <a:cs typeface="Calibri" panose="020F0502020204030204" pitchFamily="34" charset="0"/>
              </a:rPr>
              <a:t>Gilbody</a:t>
            </a:r>
            <a:r>
              <a:rPr lang="en-US" altLang="en-US" sz="1600" dirty="0">
                <a:ea typeface="Verdana" panose="020B0604030504040204" pitchFamily="34" charset="0"/>
                <a:cs typeface="Calibri" panose="020F0502020204030204" pitchFamily="34" charset="0"/>
              </a:rPr>
              <a:t> et al, Arch. IM 2006; </a:t>
            </a:r>
            <a:r>
              <a:rPr lang="en-US" altLang="en-US" sz="1600" dirty="0" err="1">
                <a:ea typeface="Verdana" panose="020B0604030504040204" pitchFamily="34" charset="0"/>
                <a:cs typeface="Calibri" panose="020F0502020204030204" pitchFamily="34" charset="0"/>
              </a:rPr>
              <a:t>Thota</a:t>
            </a:r>
            <a:r>
              <a:rPr lang="en-US" altLang="en-US" sz="1600" dirty="0">
                <a:ea typeface="Verdana" panose="020B0604030504040204" pitchFamily="34" charset="0"/>
                <a:cs typeface="Calibri" panose="020F0502020204030204" pitchFamily="34" charset="0"/>
              </a:rPr>
              <a:t> et al, Am. Journal of Prev. Med. 2012</a:t>
            </a:r>
          </a:p>
          <a:p>
            <a:pPr eaLnBrk="1" hangingPunct="1">
              <a:buFont typeface="Wingdings" pitchFamily="2" charset="2"/>
              <a:buNone/>
            </a:pPr>
            <a:endParaRPr lang="en-US" altLang="en-US" sz="1600" dirty="0">
              <a:ea typeface="Verdana" panose="020B0604030504040204" pitchFamily="34" charset="0"/>
              <a:cs typeface="Calibri" panose="020F0502020204030204" pitchFamily="34" charset="0"/>
            </a:endParaRPr>
          </a:p>
          <a:p>
            <a:pPr eaLnBrk="1" hangingPunct="1"/>
            <a:r>
              <a:rPr lang="en-US" altLang="en-US" sz="1600" b="1" dirty="0">
                <a:solidFill>
                  <a:srgbClr val="981E32"/>
                </a:solidFill>
                <a:ea typeface="Verdana" panose="020B0604030504040204" pitchFamily="34" charset="0"/>
                <a:cs typeface="Calibri" panose="020F0502020204030204" pitchFamily="34" charset="0"/>
              </a:rPr>
              <a:t>Improved patient satisfaction</a:t>
            </a:r>
            <a:r>
              <a:rPr lang="en-US" altLang="en-US" sz="1600" dirty="0">
                <a:solidFill>
                  <a:srgbClr val="981E32"/>
                </a:solidFill>
                <a:ea typeface="Verdana" panose="020B0604030504040204" pitchFamily="34" charset="0"/>
                <a:cs typeface="Calibri" panose="020F0502020204030204" pitchFamily="34" charset="0"/>
              </a:rPr>
              <a:t> </a:t>
            </a:r>
            <a:r>
              <a:rPr lang="en-US" altLang="en-US" sz="1600" dirty="0">
                <a:ea typeface="Verdana" panose="020B0604030504040204" pitchFamily="34" charset="0"/>
                <a:cs typeface="Calibri" panose="020F0502020204030204" pitchFamily="34" charset="0"/>
              </a:rPr>
              <a:t>with care</a:t>
            </a:r>
          </a:p>
          <a:p>
            <a:pPr lvl="1" eaLnBrk="1" hangingPunct="1"/>
            <a:r>
              <a:rPr lang="en-US" altLang="en-US" sz="1600" dirty="0" err="1">
                <a:ea typeface="Verdana" panose="020B0604030504040204" pitchFamily="34" charset="0"/>
                <a:cs typeface="Calibri" panose="020F0502020204030204" pitchFamily="34" charset="0"/>
              </a:rPr>
              <a:t>Rost</a:t>
            </a:r>
            <a:r>
              <a:rPr lang="en-US" altLang="en-US" sz="1600" dirty="0">
                <a:ea typeface="Verdana" panose="020B0604030504040204" pitchFamily="34" charset="0"/>
                <a:cs typeface="Calibri" panose="020F0502020204030204" pitchFamily="34" charset="0"/>
              </a:rPr>
              <a:t> et al, </a:t>
            </a:r>
            <a:r>
              <a:rPr lang="en-US" altLang="en-US" sz="1600" i="1" dirty="0">
                <a:ea typeface="Verdana" panose="020B0604030504040204" pitchFamily="34" charset="0"/>
                <a:cs typeface="Calibri" panose="020F0502020204030204" pitchFamily="34" charset="0"/>
              </a:rPr>
              <a:t>JGIM</a:t>
            </a:r>
            <a:r>
              <a:rPr lang="en-US" altLang="en-US" sz="1600" dirty="0">
                <a:ea typeface="Verdana" panose="020B0604030504040204" pitchFamily="34" charset="0"/>
                <a:cs typeface="Calibri" panose="020F0502020204030204" pitchFamily="34" charset="0"/>
              </a:rPr>
              <a:t>, 2001; </a:t>
            </a:r>
            <a:r>
              <a:rPr lang="en-US" altLang="en-US" sz="1600" dirty="0" err="1">
                <a:ea typeface="Verdana" panose="020B0604030504040204" pitchFamily="34" charset="0"/>
                <a:cs typeface="Calibri" panose="020F0502020204030204" pitchFamily="34" charset="0"/>
              </a:rPr>
              <a:t>Unutzer</a:t>
            </a:r>
            <a:r>
              <a:rPr lang="en-US" altLang="en-US" sz="1600" dirty="0">
                <a:ea typeface="Verdana" panose="020B0604030504040204" pitchFamily="34" charset="0"/>
                <a:cs typeface="Calibri" panose="020F0502020204030204" pitchFamily="34" charset="0"/>
              </a:rPr>
              <a:t> et al, JAMA, 2002</a:t>
            </a:r>
          </a:p>
          <a:p>
            <a:pPr eaLnBrk="1" hangingPunct="1">
              <a:buFont typeface="Wingdings" pitchFamily="2" charset="2"/>
              <a:buNone/>
            </a:pPr>
            <a:endParaRPr lang="en-US" altLang="en-US" sz="1600" dirty="0">
              <a:ea typeface="Verdana" panose="020B0604030504040204" pitchFamily="34" charset="0"/>
              <a:cs typeface="Calibri" panose="020F0502020204030204" pitchFamily="34" charset="0"/>
            </a:endParaRPr>
          </a:p>
          <a:p>
            <a:pPr eaLnBrk="1" hangingPunct="1"/>
            <a:r>
              <a:rPr lang="en-US" altLang="en-US" sz="1600" b="1" dirty="0">
                <a:solidFill>
                  <a:srgbClr val="981E32"/>
                </a:solidFill>
                <a:ea typeface="Verdana" panose="020B0604030504040204" pitchFamily="34" charset="0"/>
                <a:cs typeface="Calibri" panose="020F0502020204030204" pitchFamily="34" charset="0"/>
              </a:rPr>
              <a:t>Increased cost efficiency </a:t>
            </a:r>
            <a:r>
              <a:rPr lang="en-US" altLang="en-US" sz="1600" dirty="0">
                <a:ea typeface="Verdana" panose="020B0604030504040204" pitchFamily="34" charset="0"/>
                <a:cs typeface="Calibri" panose="020F0502020204030204" pitchFamily="34" charset="0"/>
              </a:rPr>
              <a:t>- including primary and specialty costs for physical health care</a:t>
            </a:r>
          </a:p>
          <a:p>
            <a:pPr lvl="1" eaLnBrk="1" hangingPunct="1"/>
            <a:r>
              <a:rPr lang="en-US" altLang="en-US" sz="1600" dirty="0" err="1">
                <a:ea typeface="Verdana" panose="020B0604030504040204" pitchFamily="34" charset="0"/>
                <a:cs typeface="Calibri" panose="020F0502020204030204" pitchFamily="34" charset="0"/>
              </a:rPr>
              <a:t>Gilbody</a:t>
            </a:r>
            <a:r>
              <a:rPr lang="en-US" altLang="en-US" sz="1600" dirty="0">
                <a:ea typeface="Verdana" panose="020B0604030504040204" pitchFamily="34" charset="0"/>
                <a:cs typeface="Calibri" panose="020F0502020204030204" pitchFamily="34" charset="0"/>
              </a:rPr>
              <a:t> et al, </a:t>
            </a:r>
            <a:r>
              <a:rPr lang="en-US" altLang="en-US" sz="1600" i="1" dirty="0">
                <a:ea typeface="Verdana" panose="020B0604030504040204" pitchFamily="34" charset="0"/>
                <a:cs typeface="Calibri" panose="020F0502020204030204" pitchFamily="34" charset="0"/>
              </a:rPr>
              <a:t>British Journal of Psychiatry</a:t>
            </a:r>
            <a:r>
              <a:rPr lang="en-US" altLang="en-US" sz="1600" dirty="0">
                <a:ea typeface="Verdana" panose="020B0604030504040204" pitchFamily="34" charset="0"/>
                <a:cs typeface="Calibri" panose="020F0502020204030204" pitchFamily="34" charset="0"/>
              </a:rPr>
              <a:t>, 206; </a:t>
            </a:r>
            <a:r>
              <a:rPr lang="en-US" altLang="en-US" sz="1600" dirty="0" err="1">
                <a:ea typeface="Verdana" panose="020B0604030504040204" pitchFamily="34" charset="0"/>
                <a:cs typeface="Calibri" panose="020F0502020204030204" pitchFamily="34" charset="0"/>
              </a:rPr>
              <a:t>Katon</a:t>
            </a:r>
            <a:r>
              <a:rPr lang="en-US" altLang="en-US" sz="1600" dirty="0">
                <a:ea typeface="Verdana" panose="020B0604030504040204" pitchFamily="34" charset="0"/>
                <a:cs typeface="Calibri" panose="020F0502020204030204" pitchFamily="34" charset="0"/>
              </a:rPr>
              <a:t> et al, </a:t>
            </a:r>
            <a:r>
              <a:rPr lang="en-US" altLang="en-US" sz="1600" i="1" dirty="0">
                <a:ea typeface="Verdana" panose="020B0604030504040204" pitchFamily="34" charset="0"/>
                <a:cs typeface="Calibri" panose="020F0502020204030204" pitchFamily="34" charset="0"/>
              </a:rPr>
              <a:t>Arch Gen. Psych </a:t>
            </a:r>
            <a:r>
              <a:rPr lang="en-US" altLang="en-US" sz="1600" dirty="0">
                <a:ea typeface="Verdana" panose="020B0604030504040204" pitchFamily="34" charset="0"/>
                <a:cs typeface="Calibri" panose="020F0502020204030204" pitchFamily="34" charset="0"/>
              </a:rPr>
              <a:t>2002; </a:t>
            </a:r>
            <a:r>
              <a:rPr lang="en-US" altLang="en-US" sz="1600" dirty="0" err="1">
                <a:ea typeface="Verdana" panose="020B0604030504040204" pitchFamily="34" charset="0"/>
                <a:cs typeface="Calibri" panose="020F0502020204030204" pitchFamily="34" charset="0"/>
              </a:rPr>
              <a:t>Katon</a:t>
            </a:r>
            <a:r>
              <a:rPr lang="en-US" altLang="en-US" sz="1600" dirty="0">
                <a:ea typeface="Verdana" panose="020B0604030504040204" pitchFamily="34" charset="0"/>
                <a:cs typeface="Calibri" panose="020F0502020204030204" pitchFamily="34" charset="0"/>
              </a:rPr>
              <a:t> et al, </a:t>
            </a:r>
            <a:r>
              <a:rPr lang="en-US" altLang="en-US" sz="1600" i="1" dirty="0">
                <a:ea typeface="Verdana" panose="020B0604030504040204" pitchFamily="34" charset="0"/>
                <a:cs typeface="Calibri" panose="020F0502020204030204" pitchFamily="34" charset="0"/>
              </a:rPr>
              <a:t>Diabetes Care</a:t>
            </a:r>
            <a:r>
              <a:rPr lang="en-US" altLang="en-US" sz="1600" dirty="0">
                <a:ea typeface="Verdana" panose="020B0604030504040204" pitchFamily="34" charset="0"/>
                <a:cs typeface="Calibri" panose="020F0502020204030204" pitchFamily="34" charset="0"/>
              </a:rPr>
              <a:t>, 2008; </a:t>
            </a:r>
            <a:r>
              <a:rPr lang="en-US" altLang="en-US" sz="1600" dirty="0" err="1">
                <a:ea typeface="Verdana" panose="020B0604030504040204" pitchFamily="34" charset="0"/>
                <a:cs typeface="Calibri" panose="020F0502020204030204" pitchFamily="34" charset="0"/>
              </a:rPr>
              <a:t>Unutzer</a:t>
            </a:r>
            <a:r>
              <a:rPr lang="en-US" altLang="en-US" sz="1600" dirty="0">
                <a:ea typeface="Verdana" panose="020B0604030504040204" pitchFamily="34" charset="0"/>
                <a:cs typeface="Calibri" panose="020F0502020204030204" pitchFamily="34" charset="0"/>
              </a:rPr>
              <a:t> et al, </a:t>
            </a:r>
            <a:r>
              <a:rPr lang="en-US" altLang="en-US" sz="1600" i="1" dirty="0">
                <a:ea typeface="Verdana" panose="020B0604030504040204" pitchFamily="34" charset="0"/>
                <a:cs typeface="Calibri" panose="020F0502020204030204" pitchFamily="34" charset="0"/>
              </a:rPr>
              <a:t>American Journal of Managed Care</a:t>
            </a:r>
            <a:r>
              <a:rPr lang="en-US" altLang="en-US" sz="1600" dirty="0">
                <a:ea typeface="Verdana" panose="020B0604030504040204" pitchFamily="34" charset="0"/>
                <a:cs typeface="Calibri" panose="020F0502020204030204" pitchFamily="34" charset="0"/>
              </a:rPr>
              <a:t>, 2008; Jacob et al, Am. Journal of Prev. Med. 2012</a:t>
            </a:r>
          </a:p>
        </p:txBody>
      </p:sp>
      <p:sp>
        <p:nvSpPr>
          <p:cNvPr id="8195" name="Rectangle 2"/>
          <p:cNvSpPr>
            <a:spLocks noChangeArrowheads="1"/>
          </p:cNvSpPr>
          <p:nvPr/>
        </p:nvSpPr>
        <p:spPr bwMode="auto">
          <a:xfrm>
            <a:off x="0" y="3810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C00000"/>
                </a:solidFill>
                <a:latin typeface="Calibri" panose="020F0502020204030204" pitchFamily="34" charset="0"/>
                <a:ea typeface="MS PGothic" pitchFamily="34" charset="-128"/>
                <a:cs typeface="Calibri" panose="020F0502020204030204" pitchFamily="34" charset="0"/>
              </a:rPr>
              <a:t>Why Integration? </a:t>
            </a:r>
            <a:endParaRPr lang="en-US" altLang="en-US" sz="1800" dirty="0">
              <a:solidFill>
                <a:srgbClr val="C00000"/>
              </a:solidFill>
              <a:latin typeface="Calibri" panose="020F0502020204030204"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13462387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recommendations….</a:t>
            </a:r>
          </a:p>
        </p:txBody>
      </p:sp>
      <p:sp>
        <p:nvSpPr>
          <p:cNvPr id="3" name="Content Placeholder 2"/>
          <p:cNvSpPr>
            <a:spLocks noGrp="1"/>
          </p:cNvSpPr>
          <p:nvPr>
            <p:ph idx="1"/>
          </p:nvPr>
        </p:nvSpPr>
        <p:spPr>
          <a:xfrm>
            <a:off x="457200" y="990600"/>
            <a:ext cx="8229600" cy="5059363"/>
          </a:xfrm>
        </p:spPr>
        <p:txBody>
          <a:bodyPr/>
          <a:lstStyle/>
          <a:p>
            <a:r>
              <a:rPr lang="en-US" sz="2200" dirty="0"/>
              <a:t>Keep costs down, monitor ongoing financial results and aim for break-even</a:t>
            </a:r>
          </a:p>
          <a:p>
            <a:r>
              <a:rPr lang="en-US" sz="2200" dirty="0"/>
              <a:t>Investigate and be willing to develop alternative payment  models</a:t>
            </a:r>
          </a:p>
          <a:p>
            <a:pPr>
              <a:lnSpc>
                <a:spcPct val="80000"/>
              </a:lnSpc>
            </a:pPr>
            <a:r>
              <a:rPr lang="en-US" sz="2200" dirty="0"/>
              <a:t>Acknowledge link between providers and coders. Focus on the front end</a:t>
            </a:r>
          </a:p>
          <a:p>
            <a:pPr>
              <a:lnSpc>
                <a:spcPct val="80000"/>
              </a:lnSpc>
            </a:pPr>
            <a:r>
              <a:rPr lang="en-US" sz="2200" dirty="0"/>
              <a:t>Train all staff from the beginning and ongoing</a:t>
            </a:r>
          </a:p>
          <a:p>
            <a:pPr>
              <a:lnSpc>
                <a:spcPct val="80000"/>
              </a:lnSpc>
            </a:pPr>
            <a:r>
              <a:rPr lang="en-US" sz="2200" dirty="0"/>
              <a:t>Track the money</a:t>
            </a:r>
          </a:p>
          <a:p>
            <a:pPr>
              <a:lnSpc>
                <a:spcPct val="80000"/>
              </a:lnSpc>
            </a:pPr>
            <a:r>
              <a:rPr lang="en-US" sz="2200" dirty="0"/>
              <a:t>Take time with BHC re: coding and documentation</a:t>
            </a:r>
          </a:p>
          <a:p>
            <a:pPr>
              <a:lnSpc>
                <a:spcPct val="80000"/>
              </a:lnSpc>
            </a:pPr>
            <a:r>
              <a:rPr lang="en-US" sz="2200" dirty="0"/>
              <a:t>Behavioral health billing requires time, resources and connections to “experts”</a:t>
            </a:r>
          </a:p>
          <a:p>
            <a:pPr>
              <a:lnSpc>
                <a:spcPct val="80000"/>
              </a:lnSpc>
            </a:pPr>
            <a:r>
              <a:rPr lang="en-US" sz="2200" dirty="0"/>
              <a:t>Use internal auditor to monitor </a:t>
            </a:r>
          </a:p>
          <a:p>
            <a:pPr marL="285750" lvl="1">
              <a:buFont typeface="Garamond" panose="02020404030301010803" pitchFamily="18" charset="0"/>
              <a:buChar char="•"/>
            </a:pPr>
            <a:r>
              <a:rPr lang="en-US" sz="2200" dirty="0"/>
              <a:t>Link to national experts and developing data support for integration</a:t>
            </a:r>
          </a:p>
          <a:p>
            <a:pPr marL="0" lvl="1" indent="0">
              <a:buNone/>
            </a:pPr>
            <a:endParaRPr lang="en-US" sz="2000" dirty="0"/>
          </a:p>
          <a:p>
            <a:pPr>
              <a:lnSpc>
                <a:spcPct val="80000"/>
              </a:lnSpc>
            </a:pPr>
            <a:endParaRPr lang="en-US" sz="2000" dirty="0"/>
          </a:p>
          <a:p>
            <a:pPr lvl="1"/>
            <a:endParaRPr lang="en-US" dirty="0"/>
          </a:p>
          <a:p>
            <a:endParaRPr lang="en-US" dirty="0"/>
          </a:p>
        </p:txBody>
      </p:sp>
    </p:spTree>
    <p:extLst>
      <p:ext uri="{BB962C8B-B14F-4D97-AF65-F5344CB8AC3E}">
        <p14:creationId xmlns:p14="http://schemas.microsoft.com/office/powerpoint/2010/main" val="3000208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n-US" altLang="en-US" dirty="0">
                <a:latin typeface="Verdana" panose="020B0604030504040204" pitchFamily="34" charset="0"/>
                <a:ea typeface="Verdana" panose="020B0604030504040204" pitchFamily="34" charset="0"/>
                <a:cs typeface="Verdana" panose="020B0604030504040204" pitchFamily="34" charset="0"/>
              </a:rPr>
              <a:t>Reimbursement Resources</a:t>
            </a:r>
          </a:p>
        </p:txBody>
      </p:sp>
      <p:sp>
        <p:nvSpPr>
          <p:cNvPr id="119811" name="Rectangle 3"/>
          <p:cNvSpPr>
            <a:spLocks noGrp="1" noChangeArrowheads="1"/>
          </p:cNvSpPr>
          <p:nvPr>
            <p:ph idx="1"/>
          </p:nvPr>
        </p:nvSpPr>
        <p:spPr>
          <a:xfrm>
            <a:off x="381000" y="1219200"/>
            <a:ext cx="8229600" cy="4525963"/>
          </a:xfrm>
        </p:spPr>
        <p:txBody>
          <a:bodyPr/>
          <a:lstStyle/>
          <a:p>
            <a:pPr>
              <a:lnSpc>
                <a:spcPct val="80000"/>
              </a:lnSpc>
              <a:buFont typeface="Wingdings" pitchFamily="2" charset="2"/>
              <a:buNone/>
              <a:defRPr/>
            </a:pPr>
            <a:r>
              <a:rPr lang="en-US" b="1" dirty="0">
                <a:latin typeface="Verdana" panose="020B0604030504040204" pitchFamily="34" charset="0"/>
                <a:ea typeface="Verdana" panose="020B0604030504040204" pitchFamily="34" charset="0"/>
                <a:cs typeface="Verdana" panose="020B0604030504040204" pitchFamily="34" charset="0"/>
              </a:rPr>
              <a:t>Medicare Links</a:t>
            </a:r>
            <a:endParaRPr lang="en-US" b="1" dirty="0">
              <a:latin typeface="Verdana" panose="020B0604030504040204" pitchFamily="34" charset="0"/>
              <a:ea typeface="Verdana" panose="020B0604030504040204" pitchFamily="34" charset="0"/>
              <a:cs typeface="Verdana" panose="020B0604030504040204" pitchFamily="34" charset="0"/>
              <a:hlinkClick r:id="rId2"/>
            </a:endParaRPr>
          </a:p>
          <a:p>
            <a:pPr>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hlinkClick r:id="rId2"/>
              </a:rPr>
              <a:t>http://www.cms.gov/Manuals/IOM/list.asp</a:t>
            </a:r>
            <a:endParaRPr lang="en-US" dirty="0">
              <a:latin typeface="Verdana" panose="020B0604030504040204" pitchFamily="34" charset="0"/>
              <a:ea typeface="Verdana" panose="020B0604030504040204" pitchFamily="34" charset="0"/>
              <a:cs typeface="Verdana" panose="020B0604030504040204" pitchFamily="34" charset="0"/>
              <a:hlinkClick r:id="" action="ppaction://noaction"/>
            </a:endParaRPr>
          </a:p>
          <a:p>
            <a:pPr>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hlinkClick r:id="" action="ppaction://noaction"/>
              </a:rPr>
              <a:t>http://www.cms.gov/Transmittals/01_overview.asp</a:t>
            </a: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rPr>
              <a:t>Medicare Documentation Guidelines for Evaluation and Managements Services 95 &amp; 97 </a:t>
            </a:r>
            <a:r>
              <a:rPr lang="en-US" dirty="0">
                <a:latin typeface="Verdana" panose="020B0604030504040204" pitchFamily="34" charset="0"/>
                <a:ea typeface="Verdana" panose="020B0604030504040204" pitchFamily="34" charset="0"/>
                <a:cs typeface="Verdana" panose="020B0604030504040204" pitchFamily="34" charset="0"/>
                <a:hlinkClick r:id="rId3"/>
              </a:rPr>
              <a:t>http://www.cms.gov/MLNEdWebGuide/25_EMDOC.asp</a:t>
            </a: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rPr>
              <a:t>NHIC </a:t>
            </a:r>
            <a:r>
              <a:rPr lang="en-US" dirty="0">
                <a:latin typeface="Verdana" panose="020B0604030504040204" pitchFamily="34" charset="0"/>
                <a:ea typeface="Verdana" panose="020B0604030504040204" pitchFamily="34" charset="0"/>
                <a:cs typeface="Verdana" panose="020B0604030504040204" pitchFamily="34" charset="0"/>
                <a:hlinkClick r:id="rId4"/>
              </a:rPr>
              <a:t>http://www.medicarenhic.com/</a:t>
            </a: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rPr>
              <a:t>CMS National Correct Coding Initiative</a:t>
            </a:r>
          </a:p>
          <a:p>
            <a:pPr marL="0" indent="0">
              <a:lnSpc>
                <a:spcPct val="80000"/>
              </a:lnSpc>
              <a:buFont typeface="Wingdings" pitchFamily="2" charset="2"/>
              <a:buNone/>
              <a:defRPr/>
            </a:pPr>
            <a:r>
              <a:rPr lang="en-US" dirty="0">
                <a:latin typeface="Verdana" panose="020B0604030504040204" pitchFamily="34" charset="0"/>
                <a:ea typeface="Verdana" panose="020B0604030504040204" pitchFamily="34" charset="0"/>
                <a:cs typeface="Verdana" panose="020B0604030504040204" pitchFamily="34" charset="0"/>
                <a:hlinkClick r:id="rId5"/>
              </a:rPr>
              <a:t>http://www.cms.gov/Medicare/Coding/NationalCorrectCodInitEd/index.html/nationalcorrectcodinited</a:t>
            </a:r>
            <a:r>
              <a:rPr lang="en-US" dirty="0">
                <a:latin typeface="Verdana" panose="020B0604030504040204" pitchFamily="34" charset="0"/>
                <a:ea typeface="Verdana" panose="020B0604030504040204" pitchFamily="34" charset="0"/>
                <a:cs typeface="Verdana" panose="020B0604030504040204" pitchFamily="34" charset="0"/>
              </a:rPr>
              <a:t> </a:t>
            </a:r>
            <a:endParaRPr lang="en-US" b="1" dirty="0">
              <a:latin typeface="Verdana" panose="020B0604030504040204" pitchFamily="34" charset="0"/>
              <a:ea typeface="Verdana" panose="020B0604030504040204" pitchFamily="34" charset="0"/>
              <a:cs typeface="Verdana" panose="020B0604030504040204" pitchFamily="34" charset="0"/>
            </a:endParaRPr>
          </a:p>
          <a:p>
            <a:pPr marL="0" indent="0">
              <a:lnSpc>
                <a:spcPct val="80000"/>
              </a:lnSpc>
              <a:buFont typeface="Wingdings" pitchFamily="2" charset="2"/>
              <a:buNone/>
              <a:defRPr/>
            </a:pPr>
            <a:r>
              <a:rPr lang="en-US" b="1" dirty="0">
                <a:latin typeface="Verdana" panose="020B0604030504040204" pitchFamily="34" charset="0"/>
                <a:ea typeface="Verdana" panose="020B0604030504040204" pitchFamily="34" charset="0"/>
                <a:cs typeface="Verdana" panose="020B0604030504040204" pitchFamily="34" charset="0"/>
              </a:rPr>
              <a:t>Other</a:t>
            </a: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hlinkClick r:id="rId6"/>
              </a:rPr>
              <a:t>www.thenationalcouncil.org</a:t>
            </a:r>
            <a:r>
              <a:rPr lang="en-US" dirty="0">
                <a:latin typeface="Verdana" panose="020B0604030504040204" pitchFamily="34" charset="0"/>
                <a:ea typeface="Verdana" panose="020B0604030504040204" pitchFamily="34" charset="0"/>
                <a:cs typeface="Verdana" panose="020B0604030504040204" pitchFamily="34" charset="0"/>
              </a:rPr>
              <a:t> – the National Council for Community Behavioral Healthcare</a:t>
            </a:r>
          </a:p>
          <a:p>
            <a:pPr>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hlinkClick r:id="rId7"/>
              </a:rPr>
              <a:t>www.ibhp.org</a:t>
            </a:r>
            <a:r>
              <a:rPr lang="en-US" dirty="0">
                <a:latin typeface="Verdana" panose="020B0604030504040204" pitchFamily="34" charset="0"/>
                <a:ea typeface="Verdana" panose="020B0604030504040204" pitchFamily="34" charset="0"/>
                <a:cs typeface="Verdana" panose="020B0604030504040204" pitchFamily="34" charset="0"/>
              </a:rPr>
              <a:t> – Integrated Behavioral Health Project</a:t>
            </a:r>
          </a:p>
          <a:p>
            <a:pPr>
              <a:lnSpc>
                <a:spcPct val="80000"/>
              </a:lnSpc>
              <a:defRPr/>
            </a:pPr>
            <a:r>
              <a:rPr lang="en-US" dirty="0">
                <a:latin typeface="Verdana" panose="020B0604030504040204" pitchFamily="34" charset="0"/>
                <a:ea typeface="Verdana" panose="020B0604030504040204" pitchFamily="34" charset="0"/>
                <a:cs typeface="Verdana" panose="020B0604030504040204" pitchFamily="34" charset="0"/>
                <a:hlinkClick r:id="rId8"/>
              </a:rPr>
              <a:t>www.mainehealth.org/mentalhealthintegration</a:t>
            </a:r>
            <a:r>
              <a:rPr lang="en-US" dirty="0">
                <a:latin typeface="Verdana" panose="020B0604030504040204" pitchFamily="34" charset="0"/>
                <a:ea typeface="Verdana" panose="020B0604030504040204" pitchFamily="34" charset="0"/>
                <a:cs typeface="Verdana" panose="020B0604030504040204" pitchFamily="34" charset="0"/>
              </a:rPr>
              <a:t> </a:t>
            </a:r>
          </a:p>
          <a:p>
            <a:pPr>
              <a:lnSpc>
                <a:spcPct val="80000"/>
              </a:lnSpc>
            </a:pPr>
            <a:r>
              <a:rPr lang="en-US" altLang="en-US" dirty="0">
                <a:hlinkClick r:id="rId9"/>
              </a:rPr>
              <a:t>www.cfha.org</a:t>
            </a:r>
            <a:endParaRPr lang="en-US" altLang="en-US" dirty="0"/>
          </a:p>
          <a:p>
            <a:pPr>
              <a:lnSpc>
                <a:spcPct val="80000"/>
              </a:lnSpc>
              <a:defRPr/>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80000"/>
              </a:lnSpc>
              <a:defRPr/>
            </a:pPr>
            <a:endParaRPr lang="en-US" sz="2000" dirty="0"/>
          </a:p>
        </p:txBody>
      </p:sp>
    </p:spTree>
    <p:extLst>
      <p:ext uri="{BB962C8B-B14F-4D97-AF65-F5344CB8AC3E}">
        <p14:creationId xmlns:p14="http://schemas.microsoft.com/office/powerpoint/2010/main" val="436087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057400"/>
            <a:ext cx="8229600" cy="731838"/>
          </a:xfrm>
        </p:spPr>
        <p:txBody>
          <a:bodyPr/>
          <a:lstStyle/>
          <a:p>
            <a:r>
              <a:rPr lang="en-US" dirty="0"/>
              <a:t>Watch for webinars on reimbursement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895600"/>
            <a:ext cx="4191000" cy="2514600"/>
          </a:xfrm>
          <a:prstGeom prst="rect">
            <a:avLst/>
          </a:prstGeom>
        </p:spPr>
      </p:pic>
    </p:spTree>
    <p:extLst>
      <p:ext uri="{BB962C8B-B14F-4D97-AF65-F5344CB8AC3E}">
        <p14:creationId xmlns:p14="http://schemas.microsoft.com/office/powerpoint/2010/main" val="23557112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Resources</a:t>
            </a:r>
          </a:p>
        </p:txBody>
      </p:sp>
      <p:sp>
        <p:nvSpPr>
          <p:cNvPr id="61443" name="Content Placeholder 2"/>
          <p:cNvSpPr>
            <a:spLocks noGrp="1"/>
          </p:cNvSpPr>
          <p:nvPr>
            <p:ph idx="1"/>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SAMHSA Center for Integrated Health Solutions</a:t>
            </a:r>
          </a:p>
          <a:p>
            <a:pPr lvl="1"/>
            <a:r>
              <a:rPr lang="en-US" altLang="en-US" dirty="0">
                <a:latin typeface="Verdana" panose="020B0604030504040204" pitchFamily="34" charset="0"/>
                <a:ea typeface="Verdana" panose="020B0604030504040204" pitchFamily="34" charset="0"/>
                <a:cs typeface="Verdana" panose="020B0604030504040204" pitchFamily="34" charset="0"/>
              </a:rPr>
              <a:t>Monograph on making the business case, with a spreadsheet that allows calculation of costs and revenues</a:t>
            </a:r>
          </a:p>
          <a:p>
            <a:pPr lvl="1"/>
            <a:r>
              <a:rPr lang="en-US" altLang="en-US" dirty="0">
                <a:latin typeface="Verdana" panose="020B0604030504040204" pitchFamily="34" charset="0"/>
                <a:ea typeface="Verdana" panose="020B0604030504040204" pitchFamily="34" charset="0"/>
                <a:cs typeface="Verdana" panose="020B0604030504040204" pitchFamily="34" charset="0"/>
              </a:rPr>
              <a:t>Targets CHC’s but applicable to other types of practices</a:t>
            </a:r>
          </a:p>
          <a:p>
            <a:pPr lvl="1"/>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hlinkClick r:id="rId2"/>
              </a:rPr>
              <a:t>http://www.integration.samhsa.gov/resource/the-business-case-for-the-integration-of-behavioral-health-and-primary-care</a:t>
            </a:r>
            <a:endParaRPr lang="en-US" altLang="en-US" dirty="0">
              <a:latin typeface="Verdana" panose="020B0604030504040204" pitchFamily="34" charset="0"/>
              <a:ea typeface="Verdana" panose="020B0604030504040204" pitchFamily="34" charset="0"/>
              <a:cs typeface="Verdana" panose="020B0604030504040204" pitchFamily="34" charset="0"/>
            </a:endParaRPr>
          </a:p>
          <a:p>
            <a:r>
              <a:rPr lang="en-US" altLang="en-US" dirty="0">
                <a:latin typeface="Verdana" panose="020B0604030504040204" pitchFamily="34" charset="0"/>
                <a:ea typeface="Verdana" panose="020B0604030504040204" pitchFamily="34" charset="0"/>
                <a:cs typeface="Verdana" panose="020B0604030504040204" pitchFamily="34" charset="0"/>
              </a:rPr>
              <a:t>Health Partners Total Cost of Care calculator</a:t>
            </a:r>
          </a:p>
          <a:p>
            <a:pPr lvl="2"/>
            <a:r>
              <a:rPr lang="en-US" altLang="en-US" dirty="0">
                <a:latin typeface="Verdana" panose="020B0604030504040204" pitchFamily="34" charset="0"/>
                <a:ea typeface="Verdana" panose="020B0604030504040204" pitchFamily="34" charset="0"/>
                <a:cs typeface="Verdana" panose="020B0604030504040204" pitchFamily="34" charset="0"/>
              </a:rPr>
              <a:t>Describes a methodology for measuring total cost of care and resource use</a:t>
            </a:r>
          </a:p>
          <a:p>
            <a:pPr lvl="2"/>
            <a:r>
              <a:rPr lang="en-US" altLang="en-US" dirty="0">
                <a:latin typeface="Verdana" panose="020B0604030504040204" pitchFamily="34" charset="0"/>
                <a:ea typeface="Verdana" panose="020B0604030504040204" pitchFamily="34" charset="0"/>
                <a:cs typeface="Verdana" panose="020B0604030504040204" pitchFamily="34" charset="0"/>
              </a:rPr>
              <a:t>Includes indexing method that allows comparison across sites</a:t>
            </a:r>
          </a:p>
          <a:p>
            <a:pPr lvl="2"/>
            <a:r>
              <a:rPr lang="en-US" altLang="en-US" dirty="0">
                <a:latin typeface="Verdana" panose="020B0604030504040204" pitchFamily="34" charset="0"/>
                <a:ea typeface="Verdana" panose="020B0604030504040204" pitchFamily="34" charset="0"/>
                <a:cs typeface="Verdana" panose="020B0604030504040204" pitchFamily="34" charset="0"/>
              </a:rPr>
              <a:t>First TCOC methodology endorsed by National Quality Forum</a:t>
            </a:r>
          </a:p>
          <a:p>
            <a:pPr lvl="2"/>
            <a:r>
              <a:rPr lang="en-US" altLang="en-US" dirty="0">
                <a:latin typeface="Verdana" panose="020B0604030504040204" pitchFamily="34" charset="0"/>
                <a:ea typeface="Verdana" panose="020B0604030504040204" pitchFamily="34" charset="0"/>
                <a:cs typeface="Verdana" panose="020B0604030504040204" pitchFamily="34" charset="0"/>
                <a:hlinkClick r:id="rId3"/>
              </a:rPr>
              <a:t>https://www.healthpartners.com/public/tcoc/</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lvl="2"/>
            <a:endParaRPr lang="en-US" altLang="en-US" dirty="0">
              <a:latin typeface="Verdana" panose="020B0604030504040204" pitchFamily="34" charset="0"/>
              <a:ea typeface="Verdana" panose="020B0604030504040204" pitchFamily="34" charset="0"/>
              <a:cs typeface="Verdana" panose="020B0604030504040204" pitchFamily="34" charset="0"/>
            </a:endParaRP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pPr lvl="1"/>
            <a:endParaRPr lang="en-US" altLang="en-US" dirty="0"/>
          </a:p>
        </p:txBody>
      </p:sp>
    </p:spTree>
    <p:extLst>
      <p:ext uri="{BB962C8B-B14F-4D97-AF65-F5344CB8AC3E}">
        <p14:creationId xmlns:p14="http://schemas.microsoft.com/office/powerpoint/2010/main" val="2439455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1295400" y="1371600"/>
            <a:ext cx="6553200" cy="2613025"/>
          </a:xfrm>
        </p:spPr>
        <p:txBody>
          <a:bodyPr/>
          <a:lstStyle/>
          <a:p>
            <a:pPr algn="ctr"/>
            <a:r>
              <a:rPr lang="en-US" altLang="en-US" sz="3600" i="1" dirty="0">
                <a:latin typeface="Verdana" panose="020B0604030504040204" pitchFamily="34" charset="0"/>
                <a:ea typeface="Verdana" panose="020B0604030504040204" pitchFamily="34" charset="0"/>
                <a:cs typeface="Verdana" panose="020B0604030504040204" pitchFamily="34" charset="0"/>
              </a:rPr>
              <a:t>Tip # 10 – Reframe th</a:t>
            </a:r>
            <a:r>
              <a:rPr lang="en-US" altLang="en-US" i="1" dirty="0">
                <a:latin typeface="Verdana" panose="020B0604030504040204" pitchFamily="34" charset="0"/>
                <a:ea typeface="Verdana" panose="020B0604030504040204" pitchFamily="34" charset="0"/>
                <a:cs typeface="Verdana" panose="020B0604030504040204" pitchFamily="34" charset="0"/>
              </a:rPr>
              <a:t>e question</a:t>
            </a:r>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sz="3600" dirty="0">
                <a:latin typeface="Verdana" panose="020B0604030504040204" pitchFamily="34" charset="0"/>
                <a:ea typeface="Verdana" panose="020B0604030504040204" pitchFamily="34" charset="0"/>
                <a:cs typeface="Verdana" panose="020B0604030504040204" pitchFamily="34" charset="0"/>
              </a:rPr>
              <a:t>What is the cost of integration? Or: What is the cost impact of integration?</a:t>
            </a:r>
            <a:br>
              <a:rPr lang="en-US" altLang="en-US" sz="3600" dirty="0">
                <a:latin typeface="Verdana" panose="020B0604030504040204" pitchFamily="34" charset="0"/>
                <a:ea typeface="Verdana" panose="020B0604030504040204" pitchFamily="34" charset="0"/>
                <a:cs typeface="Verdana" panose="020B0604030504040204" pitchFamily="34" charset="0"/>
              </a:rPr>
            </a:br>
            <a:endParaRPr lang="en-US" altLang="en-US" sz="36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886200"/>
            <a:ext cx="1997178" cy="1997178"/>
          </a:xfrm>
          <a:prstGeom prst="rect">
            <a:avLst/>
          </a:prstGeom>
        </p:spPr>
      </p:pic>
    </p:spTree>
    <p:extLst>
      <p:ext uri="{BB962C8B-B14F-4D97-AF65-F5344CB8AC3E}">
        <p14:creationId xmlns:p14="http://schemas.microsoft.com/office/powerpoint/2010/main" val="20876548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en-US" altLang="en-US" dirty="0">
                <a:ea typeface="Verdana" panose="020B0604030504040204" pitchFamily="34" charset="0"/>
                <a:cs typeface="Calibri" panose="020F0502020204030204" pitchFamily="34" charset="0"/>
              </a:rPr>
              <a:t>Finances: Know the questions and the answers</a:t>
            </a:r>
          </a:p>
        </p:txBody>
      </p:sp>
      <p:sp>
        <p:nvSpPr>
          <p:cNvPr id="57347" name="Content Placeholder 4"/>
          <p:cNvSpPr>
            <a:spLocks noGrp="1"/>
          </p:cNvSpPr>
          <p:nvPr>
            <p:ph idx="1"/>
          </p:nvPr>
        </p:nvSpPr>
        <p:spPr/>
        <p:txBody>
          <a:bodyPr/>
          <a:lstStyle/>
          <a:p>
            <a:r>
              <a:rPr lang="en-US" altLang="en-US" sz="2000" dirty="0">
                <a:ea typeface="Verdana" panose="020B0604030504040204" pitchFamily="34" charset="0"/>
                <a:cs typeface="Verdana" panose="020B0604030504040204" pitchFamily="34" charset="0"/>
              </a:rPr>
              <a:t>The old question was:</a:t>
            </a:r>
          </a:p>
          <a:p>
            <a:pPr lvl="1"/>
            <a:r>
              <a:rPr lang="en-US" altLang="en-US" sz="2000" dirty="0">
                <a:ea typeface="Verdana" panose="020B0604030504040204" pitchFamily="34" charset="0"/>
                <a:cs typeface="Verdana" panose="020B0604030504040204" pitchFamily="34" charset="0"/>
              </a:rPr>
              <a:t>Can behavioral health integration pay for itself?</a:t>
            </a:r>
          </a:p>
          <a:p>
            <a:r>
              <a:rPr lang="en-US" altLang="en-US" sz="2000" dirty="0">
                <a:ea typeface="Verdana" panose="020B0604030504040204" pitchFamily="34" charset="0"/>
                <a:cs typeface="Verdana" panose="020B0604030504040204" pitchFamily="34" charset="0"/>
              </a:rPr>
              <a:t>The new question is:</a:t>
            </a:r>
          </a:p>
          <a:p>
            <a:pPr lvl="1"/>
            <a:r>
              <a:rPr lang="en-US" altLang="en-US" sz="2000" dirty="0">
                <a:ea typeface="Verdana" panose="020B0604030504040204" pitchFamily="34" charset="0"/>
                <a:cs typeface="Verdana" panose="020B0604030504040204" pitchFamily="34" charset="0"/>
              </a:rPr>
              <a:t>What is the impact of behavioral health integration on health care costs</a:t>
            </a:r>
            <a:r>
              <a:rPr lang="en-US" altLang="en-US" sz="2000" dirty="0"/>
              <a:t>?</a:t>
            </a:r>
          </a:p>
          <a:p>
            <a:pPr lvl="1"/>
            <a:endParaRPr lang="en-US" altLang="en-US" sz="2000" dirty="0"/>
          </a:p>
          <a:p>
            <a:r>
              <a:rPr lang="en-US" altLang="en-US" sz="2000" dirty="0">
                <a:ea typeface="Verdana" panose="020B0604030504040204" pitchFamily="34" charset="0"/>
                <a:cs typeface="Verdana" panose="020B0604030504040204" pitchFamily="34" charset="0"/>
              </a:rPr>
              <a:t>Additional questions to ask:</a:t>
            </a:r>
          </a:p>
          <a:p>
            <a:pPr lvl="1"/>
            <a:r>
              <a:rPr lang="en-US" altLang="en-US" sz="2000" dirty="0">
                <a:ea typeface="Verdana" panose="020B0604030504040204" pitchFamily="34" charset="0"/>
                <a:cs typeface="Verdana" panose="020B0604030504040204" pitchFamily="34" charset="0"/>
              </a:rPr>
              <a:t>How well integrated is the practice?</a:t>
            </a:r>
          </a:p>
          <a:p>
            <a:pPr lvl="2"/>
            <a:r>
              <a:rPr lang="en-US" altLang="en-US" sz="2000" dirty="0">
                <a:ea typeface="Verdana" panose="020B0604030504040204" pitchFamily="34" charset="0"/>
                <a:cs typeface="Verdana" panose="020B0604030504040204" pitchFamily="34" charset="0"/>
              </a:rPr>
              <a:t>How long has practice been integrated?</a:t>
            </a:r>
          </a:p>
          <a:p>
            <a:pPr lvl="2"/>
            <a:r>
              <a:rPr lang="en-US" altLang="en-US" sz="2000" dirty="0">
                <a:ea typeface="Verdana" panose="020B0604030504040204" pitchFamily="34" charset="0"/>
                <a:cs typeface="Verdana" panose="020B0604030504040204" pitchFamily="34" charset="0"/>
              </a:rPr>
              <a:t>How much integrated clinician time?</a:t>
            </a:r>
          </a:p>
          <a:p>
            <a:pPr lvl="1"/>
            <a:r>
              <a:rPr lang="en-US" altLang="en-US" sz="2000" dirty="0">
                <a:ea typeface="Verdana" panose="020B0604030504040204" pitchFamily="34" charset="0"/>
                <a:cs typeface="Verdana" panose="020B0604030504040204" pitchFamily="34" charset="0"/>
              </a:rPr>
              <a:t>How well is integration being targeted?</a:t>
            </a:r>
          </a:p>
          <a:p>
            <a:endParaRPr lang="en-US" altLang="en-US" dirty="0"/>
          </a:p>
        </p:txBody>
      </p:sp>
    </p:spTree>
    <p:extLst>
      <p:ext uri="{BB962C8B-B14F-4D97-AF65-F5344CB8AC3E}">
        <p14:creationId xmlns:p14="http://schemas.microsoft.com/office/powerpoint/2010/main" val="3751931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What have others shown?</a:t>
            </a:r>
          </a:p>
        </p:txBody>
      </p:sp>
      <p:sp>
        <p:nvSpPr>
          <p:cNvPr id="64515" name="Content Placeholder 2"/>
          <p:cNvSpPr>
            <a:spLocks noGrp="1"/>
          </p:cNvSpPr>
          <p:nvPr>
            <p:ph idx="1"/>
          </p:nvPr>
        </p:nvSpPr>
        <p:spPr/>
        <p:txBody>
          <a:bodyPr/>
          <a:lstStyle/>
          <a:p>
            <a:r>
              <a:rPr lang="en-US" altLang="en-US" sz="2800" dirty="0"/>
              <a:t>Intermountain Healthcare article 2010</a:t>
            </a:r>
          </a:p>
          <a:p>
            <a:pPr lvl="1"/>
            <a:r>
              <a:rPr lang="en-US" altLang="en-US" sz="2400" dirty="0"/>
              <a:t>Integration reduced ED utilization compared to non-integrated practices by 40-50%</a:t>
            </a:r>
          </a:p>
          <a:p>
            <a:pPr lvl="2"/>
            <a:r>
              <a:rPr lang="en-US" altLang="en-US" sz="1600" dirty="0"/>
              <a:t>Reiss-Brennan et al, </a:t>
            </a:r>
            <a:r>
              <a:rPr lang="en-US" altLang="en-US" sz="1600" u="sng" dirty="0"/>
              <a:t>Journal of Healthcare Management</a:t>
            </a:r>
            <a:r>
              <a:rPr lang="en-US" altLang="en-US" sz="1600" dirty="0"/>
              <a:t>, 2010 March/April; 55(2): 97-114. </a:t>
            </a:r>
          </a:p>
          <a:p>
            <a:r>
              <a:rPr lang="en-US" altLang="en-US" sz="2800" dirty="0"/>
              <a:t>Collaborative care for depression</a:t>
            </a:r>
          </a:p>
          <a:p>
            <a:pPr lvl="1"/>
            <a:r>
              <a:rPr lang="en-US" altLang="en-US" sz="2400" dirty="0"/>
              <a:t>Initial cost of $580 per patient to implement the model led to decrease in total cost of care of $3300 on average over four years</a:t>
            </a:r>
          </a:p>
          <a:p>
            <a:pPr lvl="2"/>
            <a:r>
              <a:rPr lang="en-US" altLang="en-US" sz="1600" dirty="0"/>
              <a:t>Unutzer et al, Long-term cost effects of collaborative care for late-life depression. </a:t>
            </a:r>
            <a:r>
              <a:rPr lang="en-US" altLang="en-US" sz="1600" u="sng" dirty="0"/>
              <a:t>American Journal of Managed Care</a:t>
            </a:r>
            <a:r>
              <a:rPr lang="en-US" altLang="en-US" sz="1600" dirty="0"/>
              <a:t>. 2008 Feb; 14(2):95-100.</a:t>
            </a:r>
          </a:p>
          <a:p>
            <a:pPr lvl="2"/>
            <a:endParaRPr lang="en-US" altLang="en-US" dirty="0"/>
          </a:p>
        </p:txBody>
      </p:sp>
    </p:spTree>
    <p:extLst>
      <p:ext uri="{BB962C8B-B14F-4D97-AF65-F5344CB8AC3E}">
        <p14:creationId xmlns:p14="http://schemas.microsoft.com/office/powerpoint/2010/main" val="40421384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comparisons</a:t>
            </a:r>
          </a:p>
        </p:txBody>
      </p:sp>
      <p:sp>
        <p:nvSpPr>
          <p:cNvPr id="3" name="Content Placeholder 2"/>
          <p:cNvSpPr>
            <a:spLocks noGrp="1"/>
          </p:cNvSpPr>
          <p:nvPr>
            <p:ph idx="1"/>
          </p:nvPr>
        </p:nvSpPr>
        <p:spPr/>
        <p:txBody>
          <a:bodyPr/>
          <a:lstStyle/>
          <a:p>
            <a:r>
              <a:rPr lang="en-US" sz="2400" dirty="0">
                <a:ea typeface="ヒラギノ角ゴ Pro W3" pitchFamily="125" charset="-128"/>
              </a:rPr>
              <a:t>“</a:t>
            </a:r>
            <a:r>
              <a:rPr lang="en-US" sz="2400" dirty="0">
                <a:solidFill>
                  <a:schemeClr val="accent1">
                    <a:lumMod val="75000"/>
                  </a:schemeClr>
                </a:solidFill>
                <a:ea typeface="ヒラギノ角ゴ Pro W3" pitchFamily="125" charset="-128"/>
              </a:rPr>
              <a:t>Integrated practices” vs. non-integrated practices </a:t>
            </a:r>
            <a:r>
              <a:rPr lang="en-US" sz="2400" dirty="0">
                <a:ea typeface="ヒラギノ角ゴ Pro W3" pitchFamily="125" charset="-128"/>
              </a:rPr>
              <a:t>– Intermountain Healthcare. Report that an investment of $22 PMPY in integrated services decreased medical costs by $115 PMPY. Decrease was in ED and IP utilization. (Reiss-Brennan, et al. JAMA. 2016)</a:t>
            </a:r>
          </a:p>
          <a:p>
            <a:r>
              <a:rPr lang="en-US" sz="2400" dirty="0">
                <a:solidFill>
                  <a:schemeClr val="accent1">
                    <a:lumMod val="75000"/>
                  </a:schemeClr>
                </a:solidFill>
                <a:ea typeface="ヒラギノ角ゴ Pro W3" pitchFamily="125" charset="-128"/>
              </a:rPr>
              <a:t>BHC days vs. non-BHC days</a:t>
            </a:r>
            <a:r>
              <a:rPr lang="en-US" sz="2400" dirty="0">
                <a:ea typeface="ヒラギノ角ゴ Pro W3" pitchFamily="125" charset="-128"/>
              </a:rPr>
              <a:t>. On BHC days there was a 42% increase in patient volume of all types resulting in $1,142 more revenue generated (Gouge et al. Southern Medical Journal. 2016)</a:t>
            </a:r>
          </a:p>
          <a:p>
            <a:r>
              <a:rPr lang="en-US" sz="2400" dirty="0">
                <a:ea typeface="ヒラギノ角ゴ Pro W3" pitchFamily="125" charset="-128"/>
              </a:rPr>
              <a:t>“</a:t>
            </a:r>
            <a:r>
              <a:rPr lang="en-US" sz="2400" dirty="0">
                <a:solidFill>
                  <a:schemeClr val="accent1">
                    <a:lumMod val="75000"/>
                  </a:schemeClr>
                </a:solidFill>
                <a:ea typeface="ヒラギノ角ゴ Pro W3" pitchFamily="125" charset="-128"/>
              </a:rPr>
              <a:t>Reach” of BHC within clinics (% of panel) </a:t>
            </a:r>
            <a:r>
              <a:rPr lang="en-US" sz="2400" dirty="0">
                <a:ea typeface="ヒラギノ角ゴ Pro W3" pitchFamily="125" charset="-128"/>
              </a:rPr>
              <a:t>indicates that broader reach was connected with overall healthcare savings. (Peterson, et al. Families, Systems and Health. 2017)</a:t>
            </a:r>
          </a:p>
          <a:p>
            <a:endParaRPr lang="en-US" sz="2400" dirty="0">
              <a:ea typeface="ヒラギノ角ゴ Pro W3" pitchFamily="125" charset="-128"/>
            </a:endParaRPr>
          </a:p>
          <a:p>
            <a:endParaRPr lang="en-US" sz="2400" dirty="0"/>
          </a:p>
        </p:txBody>
      </p:sp>
    </p:spTree>
    <p:extLst>
      <p:ext uri="{BB962C8B-B14F-4D97-AF65-F5344CB8AC3E}">
        <p14:creationId xmlns:p14="http://schemas.microsoft.com/office/powerpoint/2010/main" val="2910200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beyond the $$$ bottom line</a:t>
            </a:r>
          </a:p>
        </p:txBody>
      </p:sp>
      <p:sp>
        <p:nvSpPr>
          <p:cNvPr id="3" name="Content Placeholder 2"/>
          <p:cNvSpPr>
            <a:spLocks noGrp="1"/>
          </p:cNvSpPr>
          <p:nvPr>
            <p:ph idx="1"/>
          </p:nvPr>
        </p:nvSpPr>
        <p:spPr/>
        <p:txBody>
          <a:bodyPr/>
          <a:lstStyle/>
          <a:p>
            <a:r>
              <a:rPr lang="en-US" sz="2000" dirty="0"/>
              <a:t>Provider satisfaction</a:t>
            </a:r>
          </a:p>
          <a:p>
            <a:r>
              <a:rPr lang="en-US" sz="2000" dirty="0"/>
              <a:t>Patient satisfaction</a:t>
            </a:r>
          </a:p>
          <a:p>
            <a:r>
              <a:rPr lang="en-US" sz="2000" dirty="0"/>
              <a:t>Improved access to behavioral health</a:t>
            </a:r>
          </a:p>
          <a:p>
            <a:r>
              <a:rPr lang="en-US" sz="2000" dirty="0"/>
              <a:t>Improvement in PHQ scores</a:t>
            </a:r>
          </a:p>
          <a:p>
            <a:r>
              <a:rPr lang="en-US" sz="2000" dirty="0"/>
              <a:t>Improvement in chronic disease indicators</a:t>
            </a:r>
          </a:p>
          <a:p>
            <a:r>
              <a:rPr lang="en-US" sz="2000" dirty="0"/>
              <a:t>Reduction in unnecessary ED use</a:t>
            </a:r>
          </a:p>
          <a:p>
            <a:r>
              <a:rPr lang="en-US" sz="2000" dirty="0"/>
              <a:t>Reduction in hospitalization or re-hospitalization</a:t>
            </a:r>
          </a:p>
          <a:p>
            <a:r>
              <a:rPr lang="en-US" sz="2000" dirty="0"/>
              <a:t>Retention rates for BHC’s</a:t>
            </a:r>
          </a:p>
          <a:p>
            <a:r>
              <a:rPr lang="en-US" sz="2000" dirty="0"/>
              <a:t>Care coordination for patients with complex needs</a:t>
            </a:r>
          </a:p>
          <a:p>
            <a:r>
              <a:rPr lang="en-US" sz="2000" dirty="0"/>
              <a:t>And again – PROVIDER SATISFACTION!</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295400"/>
            <a:ext cx="2795361" cy="1856549"/>
          </a:xfrm>
          <a:prstGeom prst="rect">
            <a:avLst/>
          </a:prstGeom>
        </p:spPr>
      </p:pic>
    </p:spTree>
    <p:extLst>
      <p:ext uri="{BB962C8B-B14F-4D97-AF65-F5344CB8AC3E}">
        <p14:creationId xmlns:p14="http://schemas.microsoft.com/office/powerpoint/2010/main" val="20444228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0717" y="1201275"/>
            <a:ext cx="8229600" cy="731838"/>
          </a:xfrm>
        </p:spPr>
        <p:txBody>
          <a:bodyPr/>
          <a:lstStyle/>
          <a:p>
            <a:br>
              <a:rPr lang="en-US" dirty="0"/>
            </a:br>
            <a:br>
              <a:rPr lang="en-US" dirty="0"/>
            </a:br>
            <a:r>
              <a:rPr lang="en-US" dirty="0"/>
              <a:t>Contact:</a:t>
            </a:r>
            <a:br>
              <a:rPr lang="en-US" dirty="0"/>
            </a:br>
            <a:r>
              <a:rPr lang="en-US" sz="2400" dirty="0"/>
              <a:t>Mary Jean Mork</a:t>
            </a:r>
            <a:br>
              <a:rPr lang="en-US" sz="2400" dirty="0"/>
            </a:br>
            <a:r>
              <a:rPr lang="en-US" sz="2400" dirty="0"/>
              <a:t>VP of Integrated Programming</a:t>
            </a:r>
            <a:br>
              <a:rPr lang="en-US" sz="2400" dirty="0"/>
            </a:br>
            <a:r>
              <a:rPr lang="en-US" sz="2400" dirty="0"/>
              <a:t>Maine Behavioral Healthcare, a division of MaineHealth</a:t>
            </a:r>
            <a:br>
              <a:rPr lang="en-US" sz="2400" dirty="0"/>
            </a:br>
            <a:r>
              <a:rPr lang="en-US" sz="2400" dirty="0"/>
              <a:t>165 Lancaster Street</a:t>
            </a:r>
            <a:br>
              <a:rPr lang="en-US" sz="2400" dirty="0"/>
            </a:br>
            <a:r>
              <a:rPr lang="en-US" sz="2400" dirty="0"/>
              <a:t>Portland, Maine 04101</a:t>
            </a:r>
            <a:br>
              <a:rPr lang="en-US" sz="2400" dirty="0"/>
            </a:br>
            <a:r>
              <a:rPr lang="en-US" sz="2400" dirty="0">
                <a:hlinkClick r:id="rId2"/>
              </a:rPr>
              <a:t>morkm@mmc.org</a:t>
            </a:r>
            <a:br>
              <a:rPr lang="en-US" sz="2400" dirty="0"/>
            </a:br>
            <a:r>
              <a:rPr lang="en-US" sz="2400" dirty="0"/>
              <a:t>207-662-2490</a:t>
            </a:r>
          </a:p>
        </p:txBody>
      </p:sp>
      <p:pic>
        <p:nvPicPr>
          <p:cNvPr id="5" name="Picture 2" descr="Image result for bridges in main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7651" y="2418584"/>
            <a:ext cx="2867486" cy="19116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99643" y="4466473"/>
            <a:ext cx="4572000" cy="1569660"/>
          </a:xfrm>
          <a:prstGeom prst="rect">
            <a:avLst/>
          </a:prstGeom>
        </p:spPr>
        <p:txBody>
          <a:bodyPr>
            <a:spAutoFit/>
          </a:bodyPr>
          <a:lstStyle/>
          <a:p>
            <a:r>
              <a:rPr lang="en-US" sz="2400" dirty="0">
                <a:latin typeface="Calibri" panose="020F0502020204030204" pitchFamily="34" charset="0"/>
              </a:rPr>
              <a:t>“Start where you are.</a:t>
            </a:r>
          </a:p>
          <a:p>
            <a:r>
              <a:rPr lang="en-US" sz="2400" dirty="0">
                <a:latin typeface="Calibri" panose="020F0502020204030204" pitchFamily="34" charset="0"/>
              </a:rPr>
              <a:t>Use what you’ve got.</a:t>
            </a:r>
          </a:p>
          <a:p>
            <a:r>
              <a:rPr lang="en-US" sz="2400" dirty="0">
                <a:latin typeface="Calibri" panose="020F0502020204030204" pitchFamily="34" charset="0"/>
              </a:rPr>
              <a:t>Do what you can.” </a:t>
            </a:r>
          </a:p>
          <a:p>
            <a:r>
              <a:rPr lang="en-US" sz="2400" dirty="0">
                <a:latin typeface="Calibri" panose="020F0502020204030204" pitchFamily="34" charset="0"/>
              </a:rPr>
              <a:t>     Arthur Ashe</a:t>
            </a:r>
          </a:p>
        </p:txBody>
      </p:sp>
    </p:spTree>
    <p:extLst>
      <p:ext uri="{BB962C8B-B14F-4D97-AF65-F5344CB8AC3E}">
        <p14:creationId xmlns:p14="http://schemas.microsoft.com/office/powerpoint/2010/main" val="1750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Grp="1" noChangeArrowheads="1"/>
          </p:cNvSpPr>
          <p:nvPr>
            <p:ph type="ctrTitle" idx="4294967295"/>
          </p:nvPr>
        </p:nvSpPr>
        <p:spPr>
          <a:xfrm>
            <a:off x="1371600" y="1143000"/>
            <a:ext cx="7086600" cy="1222375"/>
          </a:xfrm>
        </p:spPr>
        <p:txBody>
          <a:bodyPr/>
          <a:lstStyle/>
          <a:p>
            <a:r>
              <a:rPr lang="en-US" altLang="en-US" sz="3600" i="1" dirty="0">
                <a:solidFill>
                  <a:srgbClr val="A50021"/>
                </a:solidFill>
              </a:rPr>
              <a:t>Tip #1 – Know your service and business model</a:t>
            </a:r>
            <a:endParaRPr lang="en-US" altLang="en-US" sz="3600" dirty="0"/>
          </a:p>
        </p:txBody>
      </p:sp>
      <p:sp>
        <p:nvSpPr>
          <p:cNvPr id="137221" name="Rectangle 5"/>
          <p:cNvSpPr>
            <a:spLocks noGrp="1" noChangeArrowheads="1"/>
          </p:cNvSpPr>
          <p:nvPr>
            <p:ph type="subTitle" idx="4294967295"/>
          </p:nvPr>
        </p:nvSpPr>
        <p:spPr>
          <a:xfrm>
            <a:off x="1371600" y="3886200"/>
            <a:ext cx="6400800" cy="1752600"/>
          </a:xfrm>
        </p:spPr>
        <p:txBody>
          <a:bodyPr/>
          <a:lstStyle/>
          <a:p>
            <a:pPr marL="0" indent="0" algn="ctr">
              <a:buFont typeface="Wingdings" panose="05000000000000000000" pitchFamily="2" charset="2"/>
              <a:buNone/>
            </a:pPr>
            <a:endParaRPr lang="en-US" altLang="en-US" sz="2800" dirty="0">
              <a:solidFill>
                <a:srgbClr val="006666"/>
              </a:solidFill>
            </a:endParaRPr>
          </a:p>
          <a:p>
            <a:pPr marL="0" indent="0" algn="ctr">
              <a:buFont typeface="Wingdings" panose="05000000000000000000" pitchFamily="2" charset="2"/>
              <a:buNone/>
            </a:pPr>
            <a:r>
              <a:rPr lang="en-US" altLang="en-US" sz="2800" dirty="0">
                <a:solidFill>
                  <a:srgbClr val="006666"/>
                </a:solidFill>
              </a:rPr>
              <a:t>Identify - Level of Integration</a:t>
            </a:r>
          </a:p>
          <a:p>
            <a:pPr marL="0" indent="0" algn="ctr">
              <a:buFont typeface="Wingdings" panose="05000000000000000000" pitchFamily="2" charset="2"/>
              <a:buNone/>
            </a:pPr>
            <a:r>
              <a:rPr lang="en-US" altLang="en-US" sz="2800" dirty="0">
                <a:solidFill>
                  <a:srgbClr val="006666"/>
                </a:solidFill>
              </a:rPr>
              <a:t>Identify - type of practice setting </a:t>
            </a:r>
          </a:p>
          <a:p>
            <a:pPr marL="0" indent="0" algn="ctr">
              <a:buFont typeface="Wingdings" panose="05000000000000000000" pitchFamily="2" charset="2"/>
              <a:buNone/>
            </a:pPr>
            <a:r>
              <a:rPr lang="en-US" altLang="en-US" sz="2800" dirty="0">
                <a:solidFill>
                  <a:srgbClr val="006666"/>
                </a:solidFill>
              </a:rPr>
              <a:t>Identify - who will do the billing</a:t>
            </a:r>
          </a:p>
        </p:txBody>
      </p:sp>
      <p:pic>
        <p:nvPicPr>
          <p:cNvPr id="4" name="Picture 4" descr="Life%27s-Difficult-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00400" y="2895600"/>
            <a:ext cx="1966913" cy="1461135"/>
          </a:xfrm>
          <a:prstGeom prst="rect">
            <a:avLst/>
          </a:prstGeo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550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Group 2"/>
          <p:cNvGraphicFramePr>
            <a:graphicFrameLocks noGrp="1"/>
          </p:cNvGraphicFramePr>
          <p:nvPr/>
        </p:nvGraphicFramePr>
        <p:xfrm>
          <a:off x="304800" y="914400"/>
          <a:ext cx="8610600" cy="5577840"/>
        </p:xfrm>
        <a:graphic>
          <a:graphicData uri="http://schemas.openxmlformats.org/drawingml/2006/table">
            <a:tbl>
              <a:tblPr/>
              <a:tblGrid>
                <a:gridCol w="1371600">
                  <a:extLst>
                    <a:ext uri="{9D8B030D-6E8A-4147-A177-3AD203B41FA5}">
                      <a16:colId xmlns:a16="http://schemas.microsoft.com/office/drawing/2014/main" val="1278161310"/>
                    </a:ext>
                  </a:extLst>
                </a:gridCol>
                <a:gridCol w="1682750">
                  <a:extLst>
                    <a:ext uri="{9D8B030D-6E8A-4147-A177-3AD203B41FA5}">
                      <a16:colId xmlns:a16="http://schemas.microsoft.com/office/drawing/2014/main" val="3730875210"/>
                    </a:ext>
                  </a:extLst>
                </a:gridCol>
                <a:gridCol w="773113">
                  <a:extLst>
                    <a:ext uri="{9D8B030D-6E8A-4147-A177-3AD203B41FA5}">
                      <a16:colId xmlns:a16="http://schemas.microsoft.com/office/drawing/2014/main" val="3283999087"/>
                    </a:ext>
                  </a:extLst>
                </a:gridCol>
                <a:gridCol w="2428875">
                  <a:extLst>
                    <a:ext uri="{9D8B030D-6E8A-4147-A177-3AD203B41FA5}">
                      <a16:colId xmlns:a16="http://schemas.microsoft.com/office/drawing/2014/main" val="2869968895"/>
                    </a:ext>
                  </a:extLst>
                </a:gridCol>
                <a:gridCol w="2354262">
                  <a:extLst>
                    <a:ext uri="{9D8B030D-6E8A-4147-A177-3AD203B41FA5}">
                      <a16:colId xmlns:a16="http://schemas.microsoft.com/office/drawing/2014/main" val="1322455071"/>
                    </a:ext>
                  </a:extLst>
                </a:gridCol>
              </a:tblGrid>
              <a:tr h="296863">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Level </a:t>
                      </a:r>
                      <a:endParaRPr kumimoji="0" lang="en-US" altLang="en-US" sz="16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Attributes</a:t>
                      </a:r>
                      <a:endParaRPr kumimoji="0" lang="en-US" altLang="en-US" sz="16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Reimbursement</a:t>
                      </a:r>
                      <a:endParaRPr kumimoji="0" lang="en-US" altLang="en-US" sz="16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8659065"/>
                  </a:ext>
                </a:extLst>
              </a:tr>
              <a:tr h="695325">
                <a:tc rowSpan="2">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Coordinated</a:t>
                      </a:r>
                      <a:endParaRPr kumimoji="0" lang="en-US" altLang="en-US" sz="16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99FF"/>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Minimal Collaboration</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I</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Separate site &amp; systems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Minimal communication</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Behavioral health clinician or agency bills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No cost to med practice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1514500"/>
                  </a:ext>
                </a:extLst>
              </a:tr>
              <a:tr h="693738">
                <a:tc vMerge="1">
                  <a:txBody>
                    <a:bodyPr/>
                    <a:lstStyle/>
                    <a:p>
                      <a:endParaRPr lang="en-US"/>
                    </a:p>
                  </a:txBody>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Basic Collaboration at a distance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II</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Active referral linkages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Some regular communication</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Behavioral health clinician or agency bills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No cost to med practice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2758953"/>
                  </a:ext>
                </a:extLst>
              </a:tr>
              <a:tr h="693738">
                <a:tc rowSpan="2">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Co-Located</a:t>
                      </a:r>
                      <a:endParaRPr kumimoji="0" lang="en-US" altLang="en-US" sz="16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99FF"/>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Basic Collaboration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on site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III</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Shared site; separate systems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Regular communication</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Behavioral health clinician or agency bills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Space cost to med practice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3768306"/>
                  </a:ext>
                </a:extLst>
              </a:tr>
              <a:tr h="893763">
                <a:tc vMerge="1">
                  <a:txBody>
                    <a:bodyPr/>
                    <a:lstStyle/>
                    <a:p>
                      <a:endParaRPr lang="en-US"/>
                    </a:p>
                  </a:txBody>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Close Collaboration Onsite </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IV</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Shared site, some shared systems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Routine communication and coordination</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Behavioral health clinician or agency bills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Med practice may support through contract or space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0614657"/>
                  </a:ext>
                </a:extLst>
              </a:tr>
              <a:tr h="892175">
                <a:tc rowSpan="2">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Integrated</a:t>
                      </a:r>
                      <a:endParaRPr kumimoji="0" lang="en-US" altLang="en-US" sz="16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Close Collaborative Approaching Integrated Practice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7578"/>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V</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Shared site; shared systems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Coordinated treatment plans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Regular communication</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Shared cost or med practice pays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for service.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Billing through med practice.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2461302"/>
                  </a:ext>
                </a:extLst>
              </a:tr>
              <a:tr h="1092200">
                <a:tc vMerge="1">
                  <a:txBody>
                    <a:bodyPr/>
                    <a:lstStyle/>
                    <a:p>
                      <a:endParaRPr lang="en-US"/>
                    </a:p>
                  </a:txBody>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Full Collaboration in a Transformed Integrated Practice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4354"/>
                    </a:solid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VI</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Shared site, vision, systems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Shared treatment plans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Regular team meetings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Population based behavioral health</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Font typeface="Wingdings" panose="05000000000000000000" pitchFamily="2" charset="2"/>
                        <a:defRPr sz="2800">
                          <a:solidFill>
                            <a:schemeClr val="tx1"/>
                          </a:solidFill>
                          <a:latin typeface="Verdana" panose="020B0604030504040204" pitchFamily="34" charset="0"/>
                          <a:ea typeface="ＭＳ Ｐゴシック" panose="020B0600070205080204" pitchFamily="34" charset="-128"/>
                        </a:defRPr>
                      </a:lvl1pPr>
                      <a:lvl2pPr algn="l" eaLnBrk="0" hangingPunct="0">
                        <a:spcBef>
                          <a:spcPct val="20000"/>
                        </a:spcBef>
                        <a:buFont typeface="Wingdings" panose="05000000000000000000" pitchFamily="2" charset="2"/>
                        <a:defRPr sz="2400">
                          <a:solidFill>
                            <a:schemeClr val="tx1"/>
                          </a:solidFill>
                          <a:latin typeface="Verdana" panose="020B0604030504040204" pitchFamily="34" charset="0"/>
                          <a:ea typeface="ＭＳ Ｐゴシック" panose="020B0600070205080204" pitchFamily="34" charset="-128"/>
                        </a:defRPr>
                      </a:lvl2pPr>
                      <a:lvl3pPr algn="l" eaLnBrk="0" hangingPunct="0">
                        <a:spcBef>
                          <a:spcPct val="20000"/>
                        </a:spcBef>
                        <a:buFont typeface="Wingdings" panose="05000000000000000000" pitchFamily="2" charset="2"/>
                        <a:defRPr sz="2000">
                          <a:solidFill>
                            <a:schemeClr val="tx1"/>
                          </a:solidFill>
                          <a:latin typeface="Verdana" panose="020B0604030504040204" pitchFamily="34" charset="0"/>
                          <a:ea typeface="ＭＳ Ｐゴシック" panose="020B0600070205080204" pitchFamily="34" charset="-128"/>
                        </a:defRPr>
                      </a:lvl3pPr>
                      <a:lvl4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4pPr>
                      <a:lvl5pPr algn="l" eaLnBrk="0" hangingPunct="0">
                        <a:spcBef>
                          <a:spcPct val="20000"/>
                        </a:spcBef>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5pPr>
                      <a:lvl6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6pPr>
                      <a:lvl7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7pPr>
                      <a:lvl8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8pPr>
                      <a:lvl9pPr eaLnBrk="0" fontAlgn="base" hangingPunct="0">
                        <a:spcBef>
                          <a:spcPct val="20000"/>
                        </a:spcBef>
                        <a:spcAft>
                          <a:spcPct val="0"/>
                        </a:spcAft>
                        <a:buFont typeface="Wingdings" panose="05000000000000000000" pitchFamily="2" charset="2"/>
                        <a:defRPr>
                          <a:solidFill>
                            <a:schemeClr val="tx1"/>
                          </a:solidFill>
                          <a:latin typeface="Verdan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MS Mincho" pitchFamily="49" charset="-128"/>
                          <a:cs typeface="Times New Roman" panose="02020603050405020304" pitchFamily="18" charset="0"/>
                        </a:rPr>
                        <a:t>Med practice bills and pays for service</a:t>
                      </a:r>
                      <a:endParaRPr kumimoji="0" lang="en-US" altLang="en-US" sz="1400" b="0" i="0" u="none" strike="noStrike" cap="none" normalizeH="0" baseline="0">
                        <a:ln>
                          <a:noFill/>
                        </a:ln>
                        <a:solidFill>
                          <a:schemeClr val="tx1"/>
                        </a:solidFill>
                        <a:effectLst/>
                        <a:latin typeface="Verdana" panose="020B0604030504040204" pitchFamily="34" charset="0"/>
                        <a:ea typeface="MS Mincho" pitchFamily="49"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4230947"/>
                  </a:ext>
                </a:extLst>
              </a:tr>
            </a:tbl>
          </a:graphicData>
        </a:graphic>
      </p:graphicFrame>
      <p:sp>
        <p:nvSpPr>
          <p:cNvPr id="297009" name="Rectangle 49"/>
          <p:cNvSpPr>
            <a:spLocks noGrp="1" noChangeArrowheads="1"/>
          </p:cNvSpPr>
          <p:nvPr>
            <p:ph type="title"/>
          </p:nvPr>
        </p:nvSpPr>
        <p:spPr>
          <a:xfrm>
            <a:off x="457200" y="274638"/>
            <a:ext cx="8077200" cy="563562"/>
          </a:xfrm>
        </p:spPr>
        <p:txBody>
          <a:bodyPr/>
          <a:lstStyle/>
          <a:p>
            <a:r>
              <a:rPr lang="en-US" altLang="en-US" sz="3600">
                <a:ea typeface="ＭＳ Ｐゴシック" panose="020B0600070205080204" pitchFamily="34" charset="-128"/>
              </a:rPr>
              <a:t>Levels of Integration</a:t>
            </a:r>
          </a:p>
        </p:txBody>
      </p:sp>
    </p:spTree>
    <p:extLst>
      <p:ext uri="{BB962C8B-B14F-4D97-AF65-F5344CB8AC3E}">
        <p14:creationId xmlns:p14="http://schemas.microsoft.com/office/powerpoint/2010/main" val="424513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MCN%20Exam%20R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3" descr="Therapyroom1"/>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a:stretch>
            <a:fillRect/>
          </a:stretch>
        </p:blipFill>
        <p:spPr bwMode="auto">
          <a:xfrm>
            <a:off x="5257800" y="325755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4"/>
          <p:cNvSpPr txBox="1">
            <a:spLocks noChangeArrowheads="1"/>
          </p:cNvSpPr>
          <p:nvPr/>
        </p:nvSpPr>
        <p:spPr bwMode="auto">
          <a:xfrm>
            <a:off x="5029200" y="1295400"/>
            <a:ext cx="403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n-US" sz="3600" dirty="0">
                <a:latin typeface="Calibri" panose="020F0502020204030204" pitchFamily="34" charset="0"/>
              </a:rPr>
              <a:t>BHI is different</a:t>
            </a:r>
          </a:p>
        </p:txBody>
      </p:sp>
    </p:spTree>
    <p:extLst>
      <p:ext uri="{BB962C8B-B14F-4D97-AF65-F5344CB8AC3E}">
        <p14:creationId xmlns:p14="http://schemas.microsoft.com/office/powerpoint/2010/main" val="3502283444"/>
      </p:ext>
    </p:extLst>
  </p:cSld>
  <p:clrMapOvr>
    <a:masterClrMapping/>
  </p:clrMapOvr>
</p:sld>
</file>

<file path=ppt/theme/theme1.xml><?xml version="1.0" encoding="utf-8"?>
<a:theme xmlns:a="http://schemas.openxmlformats.org/drawingml/2006/main" name="QC draft 01.29.16">
  <a:themeElements>
    <a:clrScheme name="MMC Brand Colors">
      <a:dk1>
        <a:srgbClr val="000000"/>
      </a:dk1>
      <a:lt1>
        <a:srgbClr val="FFFFFF"/>
      </a:lt1>
      <a:dk2>
        <a:srgbClr val="695D54"/>
      </a:dk2>
      <a:lt2>
        <a:srgbClr val="FFFFFF"/>
      </a:lt2>
      <a:accent1>
        <a:srgbClr val="9E1B34"/>
      </a:accent1>
      <a:accent2>
        <a:srgbClr val="5B97B1"/>
      </a:accent2>
      <a:accent3>
        <a:srgbClr val="E5DB96"/>
      </a:accent3>
      <a:accent4>
        <a:srgbClr val="9CC5C9"/>
      </a:accent4>
      <a:accent5>
        <a:srgbClr val="BDB6B0"/>
      </a:accent5>
      <a:accent6>
        <a:srgbClr val="E7E2B7"/>
      </a:accent6>
      <a:hlink>
        <a:srgbClr val="004151"/>
      </a:hlink>
      <a:folHlink>
        <a:srgbClr val="9E1B34"/>
      </a:folHlink>
    </a:clrScheme>
    <a:fontScheme name="MMC Brand Font">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cap="all" baseline="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12463</TotalTime>
  <Words>3789</Words>
  <Application>Microsoft Macintosh PowerPoint</Application>
  <PresentationFormat>On-screen Show (4:3)</PresentationFormat>
  <Paragraphs>515</Paragraphs>
  <Slides>69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69</vt:i4>
      </vt:variant>
    </vt:vector>
  </HeadingPairs>
  <TitlesOfParts>
    <vt:vector size="78" baseType="lpstr">
      <vt:lpstr>ＭＳ Ｐゴシック</vt:lpstr>
      <vt:lpstr>Arial</vt:lpstr>
      <vt:lpstr>Calibri</vt:lpstr>
      <vt:lpstr>Calibri Light</vt:lpstr>
      <vt:lpstr>Garamond</vt:lpstr>
      <vt:lpstr>Times New Roman</vt:lpstr>
      <vt:lpstr>Verdana</vt:lpstr>
      <vt:lpstr>Wingdings</vt:lpstr>
      <vt:lpstr>QC draft 01.29.16</vt:lpstr>
      <vt:lpstr>Financial Savviness for the BHC: Practical Strategies and Tips</vt:lpstr>
      <vt:lpstr>Objectives</vt:lpstr>
      <vt:lpstr> The Goal: Outcome driven, sustainable integrated practice model for patients and providers</vt:lpstr>
      <vt:lpstr>10 Tips for Success</vt:lpstr>
      <vt:lpstr>Official Disclaimer</vt:lpstr>
      <vt:lpstr>PowerPoint Presentation</vt:lpstr>
      <vt:lpstr>Tip #1 – Know your service and business model</vt:lpstr>
      <vt:lpstr>Levels of Integration</vt:lpstr>
      <vt:lpstr>PowerPoint Presentation</vt:lpstr>
      <vt:lpstr>Basic Models</vt:lpstr>
      <vt:lpstr>The Questions for Integrated Care Settings</vt:lpstr>
      <vt:lpstr>Potential Partnerships (if BHC is not directly employed by medical setting) </vt:lpstr>
      <vt:lpstr>Share the Risk and Responsibility</vt:lpstr>
      <vt:lpstr>Be ready for the reality of billing and reimbursement</vt:lpstr>
      <vt:lpstr>Tip #2 – Learn the basics of billing, coding and reimbursement</vt:lpstr>
      <vt:lpstr>Who can get reimbursed for services in medical practices?</vt:lpstr>
      <vt:lpstr>Mental Health and Health and Behavior Codes</vt:lpstr>
      <vt:lpstr>E/M codes and Psych NP’s</vt:lpstr>
      <vt:lpstr>Evaluation &amp; Management (E&amp;M)</vt:lpstr>
      <vt:lpstr>Medicare reimbursement rates</vt:lpstr>
      <vt:lpstr>Medicaid</vt:lpstr>
      <vt:lpstr>Commercial Insurances – concerns</vt:lpstr>
      <vt:lpstr>Tip # 3 – Identify the other codes and where to get more information</vt:lpstr>
      <vt:lpstr>Health and Behavior Codes </vt:lpstr>
      <vt:lpstr>Health &amp; Behavior (H&amp;B) Codes  96150 – 96155</vt:lpstr>
      <vt:lpstr>Examples</vt:lpstr>
      <vt:lpstr>Insurance Ramifications</vt:lpstr>
      <vt:lpstr>Health and Behavior Codes Documentation</vt:lpstr>
      <vt:lpstr>Crisis Codes 90839 and 90840</vt:lpstr>
      <vt:lpstr>Crisis Codes 90839 and 90840 - continued</vt:lpstr>
      <vt:lpstr>CoCM Team Based Care</vt:lpstr>
      <vt:lpstr>Codes and Times</vt:lpstr>
      <vt:lpstr>References for Collaborative Care Codes</vt:lpstr>
      <vt:lpstr>Other codes to be aware of</vt:lpstr>
      <vt:lpstr>Medicare rules: What is a Fiscal Intermediary or MAC and why are they important?</vt:lpstr>
      <vt:lpstr>Tip # 4 – Tie the reimbursement need to the clinical service delivery through good documentation </vt:lpstr>
      <vt:lpstr>Mental Health Documents</vt:lpstr>
      <vt:lpstr>Initial Assessment 90791</vt:lpstr>
      <vt:lpstr>The Treatment Plan</vt:lpstr>
      <vt:lpstr>Therapeutic interventions</vt:lpstr>
      <vt:lpstr>Progress notes </vt:lpstr>
      <vt:lpstr>Too much information?   Stop the Madness!</vt:lpstr>
      <vt:lpstr>Tip #5 – Organize your information: How about a grid?</vt:lpstr>
      <vt:lpstr>PowerPoint Presentation</vt:lpstr>
      <vt:lpstr>PowerPoint Presentation</vt:lpstr>
      <vt:lpstr>PowerPoint Presentation</vt:lpstr>
      <vt:lpstr>PowerPoint Presentation</vt:lpstr>
      <vt:lpstr>PowerPoint Presentation</vt:lpstr>
      <vt:lpstr>PowerPoint Presentation</vt:lpstr>
      <vt:lpstr>Tip # 6 – Make friends with your billers and coders and anyone else who can help</vt:lpstr>
      <vt:lpstr>Who to go to for help</vt:lpstr>
      <vt:lpstr>Work group for reimbursement</vt:lpstr>
      <vt:lpstr>Tip # 7 – Plan to get paid and evaluate your progress</vt:lpstr>
      <vt:lpstr>Plan to get paid</vt:lpstr>
      <vt:lpstr>Integrated Practice  Start-up Worksheet***</vt:lpstr>
      <vt:lpstr>  Administrative Team Meeting: the “friendly forum”</vt:lpstr>
      <vt:lpstr>Measuring and Improving </vt:lpstr>
      <vt:lpstr>Dashboard example</vt:lpstr>
      <vt:lpstr>Tip # 8 – Gather resources and keep learning.  Tip # 9 - Be humble and persistently curious</vt:lpstr>
      <vt:lpstr>Other recommendations….</vt:lpstr>
      <vt:lpstr>Reimbursement Resources</vt:lpstr>
      <vt:lpstr>Watch for webinars on reimbursement</vt:lpstr>
      <vt:lpstr>Resources</vt:lpstr>
      <vt:lpstr>Tip # 10 – Reframe the question: What is the cost of integration? Or: What is the cost impact of integration? </vt:lpstr>
      <vt:lpstr>Finances: Know the questions and the answers</vt:lpstr>
      <vt:lpstr>What have others shown?</vt:lpstr>
      <vt:lpstr>…and comparisons</vt:lpstr>
      <vt:lpstr>Value beyond the $$$ bottom line</vt:lpstr>
      <vt:lpstr>  Contact: Mary Jean Mork VP of Integrated Programming Maine Behavioral Healthcare, a division of MaineHealth 165 Lancaster Street Portland, Maine 04101 morkm@mmc.org 207-662-2490</vt:lpstr>
    </vt:vector>
  </TitlesOfParts>
  <Company>MaineHealth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Behavioral Assessment Codes</dc:title>
  <dc:creator>Mary Jean Mork</dc:creator>
  <cp:lastModifiedBy>Leiana Edwards</cp:lastModifiedBy>
  <cp:revision>59</cp:revision>
  <cp:lastPrinted>2019-05-17T12:38:34Z</cp:lastPrinted>
  <dcterms:created xsi:type="dcterms:W3CDTF">2018-04-09T18:47:17Z</dcterms:created>
  <dcterms:modified xsi:type="dcterms:W3CDTF">2019-05-28T14:15:04Z</dcterms:modified>
</cp:coreProperties>
</file>