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16"/>
  </p:notesMasterIdLst>
  <p:sldIdLst>
    <p:sldId id="284" r:id="rId2"/>
    <p:sldId id="295" r:id="rId3"/>
    <p:sldId id="299" r:id="rId4"/>
    <p:sldId id="297" r:id="rId5"/>
    <p:sldId id="298" r:id="rId6"/>
    <p:sldId id="257" r:id="rId7"/>
    <p:sldId id="288" r:id="rId8"/>
    <p:sldId id="289" r:id="rId9"/>
    <p:sldId id="290" r:id="rId10"/>
    <p:sldId id="291" r:id="rId11"/>
    <p:sldId id="292" r:id="rId12"/>
    <p:sldId id="293" r:id="rId13"/>
    <p:sldId id="282" r:id="rId14"/>
    <p:sldId id="283"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635" autoAdjust="0"/>
    <p:restoredTop sz="74506" autoAdjust="0"/>
  </p:normalViewPr>
  <p:slideViewPr>
    <p:cSldViewPr snapToGrid="0">
      <p:cViewPr varScale="1">
        <p:scale>
          <a:sx n="111" d="100"/>
          <a:sy n="111" d="100"/>
        </p:scale>
        <p:origin x="51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0C8E37-9E9C-4940-8656-8FFEFE65CF13}" type="datetimeFigureOut">
              <a:rPr lang="en-US" smtClean="0"/>
              <a:t>11/6/2023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329B76-0F1B-4445-A785-BD3B2CCC6C9B}" type="slidenum">
              <a:rPr lang="en-US" smtClean="0"/>
              <a:t>‹#›</a:t>
            </a:fld>
            <a:endParaRPr lang="en-US"/>
          </a:p>
        </p:txBody>
      </p:sp>
    </p:spTree>
    <p:extLst>
      <p:ext uri="{BB962C8B-B14F-4D97-AF65-F5344CB8AC3E}">
        <p14:creationId xmlns:p14="http://schemas.microsoft.com/office/powerpoint/2010/main" val="39646903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A329B76-0F1B-4445-A785-BD3B2CCC6C9B}" type="slidenum">
              <a:rPr lang="en-US" smtClean="0"/>
              <a:t>1</a:t>
            </a:fld>
            <a:endParaRPr lang="en-US"/>
          </a:p>
        </p:txBody>
      </p:sp>
    </p:spTree>
    <p:extLst>
      <p:ext uri="{BB962C8B-B14F-4D97-AF65-F5344CB8AC3E}">
        <p14:creationId xmlns:p14="http://schemas.microsoft.com/office/powerpoint/2010/main" val="9904225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A329B76-0F1B-4445-A785-BD3B2CCC6C9B}" type="slidenum">
              <a:rPr lang="en-US" smtClean="0"/>
              <a:t>10</a:t>
            </a:fld>
            <a:endParaRPr lang="en-US"/>
          </a:p>
        </p:txBody>
      </p:sp>
    </p:spTree>
    <p:extLst>
      <p:ext uri="{BB962C8B-B14F-4D97-AF65-F5344CB8AC3E}">
        <p14:creationId xmlns:p14="http://schemas.microsoft.com/office/powerpoint/2010/main" val="30381045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A329B76-0F1B-4445-A785-BD3B2CCC6C9B}" type="slidenum">
              <a:rPr lang="en-US" smtClean="0"/>
              <a:t>11</a:t>
            </a:fld>
            <a:endParaRPr lang="en-US"/>
          </a:p>
        </p:txBody>
      </p:sp>
    </p:spTree>
    <p:extLst>
      <p:ext uri="{BB962C8B-B14F-4D97-AF65-F5344CB8AC3E}">
        <p14:creationId xmlns:p14="http://schemas.microsoft.com/office/powerpoint/2010/main" val="14094945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A329B76-0F1B-4445-A785-BD3B2CCC6C9B}" type="slidenum">
              <a:rPr lang="en-US" smtClean="0"/>
              <a:t>12</a:t>
            </a:fld>
            <a:endParaRPr lang="en-US"/>
          </a:p>
        </p:txBody>
      </p:sp>
    </p:spTree>
    <p:extLst>
      <p:ext uri="{BB962C8B-B14F-4D97-AF65-F5344CB8AC3E}">
        <p14:creationId xmlns:p14="http://schemas.microsoft.com/office/powerpoint/2010/main" val="35670225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A329B76-0F1B-4445-A785-BD3B2CCC6C9B}" type="slidenum">
              <a:rPr lang="en-US" smtClean="0"/>
              <a:t>13</a:t>
            </a:fld>
            <a:endParaRPr lang="en-US"/>
          </a:p>
        </p:txBody>
      </p:sp>
    </p:spTree>
    <p:extLst>
      <p:ext uri="{BB962C8B-B14F-4D97-AF65-F5344CB8AC3E}">
        <p14:creationId xmlns:p14="http://schemas.microsoft.com/office/powerpoint/2010/main" val="13123901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A329B76-0F1B-4445-A785-BD3B2CCC6C9B}" type="slidenum">
              <a:rPr lang="en-US" smtClean="0"/>
              <a:t>14</a:t>
            </a:fld>
            <a:endParaRPr lang="en-US"/>
          </a:p>
        </p:txBody>
      </p:sp>
    </p:spTree>
    <p:extLst>
      <p:ext uri="{BB962C8B-B14F-4D97-AF65-F5344CB8AC3E}">
        <p14:creationId xmlns:p14="http://schemas.microsoft.com/office/powerpoint/2010/main" val="62400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9A329B76-0F1B-4445-A785-BD3B2CCC6C9B}" type="slidenum">
              <a:rPr lang="en-US" smtClean="0"/>
              <a:t>2</a:t>
            </a:fld>
            <a:endParaRPr lang="en-US"/>
          </a:p>
        </p:txBody>
      </p:sp>
    </p:spTree>
    <p:extLst>
      <p:ext uri="{BB962C8B-B14F-4D97-AF65-F5344CB8AC3E}">
        <p14:creationId xmlns:p14="http://schemas.microsoft.com/office/powerpoint/2010/main" val="14675581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buFont typeface="+mj-lt"/>
              <a:buAutoNum type="arabicPeriod"/>
            </a:pPr>
            <a:r>
              <a:rPr lang="en-US" dirty="0">
                <a:solidFill>
                  <a:schemeClr val="tx1"/>
                </a:solidFill>
                <a:latin typeface="Times New Roman" panose="02020603050405020304" pitchFamily="18" charset="0"/>
                <a:cs typeface="Times New Roman" panose="02020603050405020304" pitchFamily="18" charset="0"/>
              </a:rPr>
              <a:t>Support responsive relationships </a:t>
            </a:r>
          </a:p>
          <a:p>
            <a:pPr marL="628650" lvl="1" indent="-171450">
              <a:buFont typeface="Arial" panose="020B0604020202020204" pitchFamily="34" charset="0"/>
              <a:buChar char="•"/>
            </a:pPr>
            <a:r>
              <a:rPr lang="en-US" dirty="0"/>
              <a:t>relationship-focused coaching, promoting “safe, stable, and nurturing relationships” in the context of pediatric primary care, managing perinatal depression, fostering male caregiver engagement, partnering with home visiting programs, encouraging developmentally appropriate play, discouraging screen time and promoting shared book reading.</a:t>
            </a:r>
          </a:p>
          <a:p>
            <a:pPr marL="457200" lvl="1" indent="0">
              <a:buFont typeface="Arial" panose="020B0604020202020204" pitchFamily="34" charset="0"/>
              <a:buNone/>
            </a:pPr>
            <a:endParaRPr lang="en-US" dirty="0">
              <a:solidFill>
                <a:schemeClr val="tx1"/>
              </a:solidFill>
              <a:latin typeface="Times New Roman" panose="02020603050405020304" pitchFamily="18" charset="0"/>
              <a:cs typeface="Times New Roman" panose="02020603050405020304" pitchFamily="18" charset="0"/>
            </a:endParaRPr>
          </a:p>
          <a:p>
            <a:pPr marL="342900" lvl="0" indent="-342900">
              <a:buFont typeface="+mj-lt"/>
              <a:buAutoNum type="arabicPeriod"/>
            </a:pPr>
            <a:r>
              <a:rPr lang="en-US" dirty="0">
                <a:solidFill>
                  <a:schemeClr val="tx1"/>
                </a:solidFill>
                <a:latin typeface="Times New Roman" panose="02020603050405020304" pitchFamily="18" charset="0"/>
                <a:cs typeface="Times New Roman" panose="02020603050405020304" pitchFamily="18" charset="0"/>
              </a:rPr>
              <a:t>Reduce sources of stress</a:t>
            </a:r>
          </a:p>
          <a:p>
            <a:pPr marL="800100" lvl="1" indent="-342900">
              <a:buFont typeface="Arial" panose="020B0604020202020204" pitchFamily="34" charset="0"/>
              <a:buChar char="•"/>
            </a:pPr>
            <a:r>
              <a:rPr lang="en-US" dirty="0">
                <a:solidFill>
                  <a:schemeClr val="tx1"/>
                </a:solidFill>
                <a:latin typeface="Times New Roman" panose="02020603050405020304" pitchFamily="18" charset="0"/>
                <a:cs typeface="Times New Roman" panose="02020603050405020304" pitchFamily="18" charset="0"/>
              </a:rPr>
              <a:t>Interventions that lessen economic, psychosocial, and health burdens on families, increase adult bandwidth for providing positive caregiving, financial supports ,family-centered medical homes</a:t>
            </a:r>
          </a:p>
          <a:p>
            <a:pPr marL="457200" lvl="1" indent="0">
              <a:buFont typeface="Arial" panose="020B0604020202020204" pitchFamily="34" charset="0"/>
              <a:buNone/>
            </a:pPr>
            <a:endParaRPr lang="en-US" dirty="0">
              <a:solidFill>
                <a:schemeClr val="tx1"/>
              </a:solidFill>
              <a:latin typeface="Times New Roman" panose="02020603050405020304" pitchFamily="18" charset="0"/>
              <a:cs typeface="Times New Roman" panose="02020603050405020304" pitchFamily="18" charset="0"/>
            </a:endParaRPr>
          </a:p>
          <a:p>
            <a:pPr marL="342900" lvl="0" indent="-342900">
              <a:buFont typeface="+mj-lt"/>
              <a:buAutoNum type="arabicPeriod"/>
            </a:pPr>
            <a:r>
              <a:rPr lang="en-US" dirty="0">
                <a:solidFill>
                  <a:schemeClr val="tx1"/>
                </a:solidFill>
                <a:latin typeface="Times New Roman" panose="02020603050405020304" pitchFamily="18" charset="0"/>
                <a:cs typeface="Times New Roman" panose="02020603050405020304" pitchFamily="18" charset="0"/>
              </a:rPr>
              <a:t>Strengthen core skills to provide a well-regulated caregiving environment</a:t>
            </a:r>
          </a:p>
          <a:p>
            <a:pPr marL="628650" lvl="1" indent="-171450">
              <a:buFont typeface="Arial" panose="020B0604020202020204" pitchFamily="34" charset="0"/>
              <a:buChar char="•"/>
            </a:pPr>
            <a:r>
              <a:rPr lang="en-US" dirty="0"/>
              <a:t>The capacities of parents and other primary caregivers to set and meet goals and manage their own behavior and emotions can be strengthened through coaching and practice.</a:t>
            </a:r>
          </a:p>
        </p:txBody>
      </p:sp>
      <p:sp>
        <p:nvSpPr>
          <p:cNvPr id="4" name="Slide Number Placeholder 3"/>
          <p:cNvSpPr>
            <a:spLocks noGrp="1"/>
          </p:cNvSpPr>
          <p:nvPr>
            <p:ph type="sldNum" sz="quarter" idx="5"/>
          </p:nvPr>
        </p:nvSpPr>
        <p:spPr/>
        <p:txBody>
          <a:bodyPr/>
          <a:lstStyle/>
          <a:p>
            <a:fld id="{9A329B76-0F1B-4445-A785-BD3B2CCC6C9B}" type="slidenum">
              <a:rPr lang="en-US" smtClean="0"/>
              <a:t>3</a:t>
            </a:fld>
            <a:endParaRPr lang="en-US"/>
          </a:p>
        </p:txBody>
      </p:sp>
    </p:spTree>
    <p:extLst>
      <p:ext uri="{BB962C8B-B14F-4D97-AF65-F5344CB8AC3E}">
        <p14:creationId xmlns:p14="http://schemas.microsoft.com/office/powerpoint/2010/main" val="34283104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A329B76-0F1B-4445-A785-BD3B2CCC6C9B}" type="slidenum">
              <a:rPr lang="en-US" smtClean="0"/>
              <a:t>4</a:t>
            </a:fld>
            <a:endParaRPr lang="en-US"/>
          </a:p>
        </p:txBody>
      </p:sp>
    </p:spTree>
    <p:extLst>
      <p:ext uri="{BB962C8B-B14F-4D97-AF65-F5344CB8AC3E}">
        <p14:creationId xmlns:p14="http://schemas.microsoft.com/office/powerpoint/2010/main" val="25647059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A329B76-0F1B-4445-A785-BD3B2CCC6C9B}" type="slidenum">
              <a:rPr lang="en-US" smtClean="0"/>
              <a:t>5</a:t>
            </a:fld>
            <a:endParaRPr lang="en-US"/>
          </a:p>
        </p:txBody>
      </p:sp>
    </p:spTree>
    <p:extLst>
      <p:ext uri="{BB962C8B-B14F-4D97-AF65-F5344CB8AC3E}">
        <p14:creationId xmlns:p14="http://schemas.microsoft.com/office/powerpoint/2010/main" val="25117050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A329B76-0F1B-4445-A785-BD3B2CCC6C9B}" type="slidenum">
              <a:rPr lang="en-US" smtClean="0"/>
              <a:t>6</a:t>
            </a:fld>
            <a:endParaRPr lang="en-US"/>
          </a:p>
        </p:txBody>
      </p:sp>
    </p:spTree>
    <p:extLst>
      <p:ext uri="{BB962C8B-B14F-4D97-AF65-F5344CB8AC3E}">
        <p14:creationId xmlns:p14="http://schemas.microsoft.com/office/powerpoint/2010/main" val="32228828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A329B76-0F1B-4445-A785-BD3B2CCC6C9B}" type="slidenum">
              <a:rPr lang="en-US" smtClean="0"/>
              <a:t>7</a:t>
            </a:fld>
            <a:endParaRPr lang="en-US"/>
          </a:p>
        </p:txBody>
      </p:sp>
    </p:spTree>
    <p:extLst>
      <p:ext uri="{BB962C8B-B14F-4D97-AF65-F5344CB8AC3E}">
        <p14:creationId xmlns:p14="http://schemas.microsoft.com/office/powerpoint/2010/main" val="24016992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t>
            </a:r>
            <a:r>
              <a:rPr lang="en-US" dirty="0" err="1"/>
              <a:t>ecobiodevelopmental</a:t>
            </a:r>
            <a:r>
              <a:rPr lang="en-US" dirty="0"/>
              <a:t> model of disease and wellness explains how the ongoing but cumulative and reciprocal dance between </a:t>
            </a:r>
            <a:r>
              <a:rPr lang="en-US" dirty="0" err="1"/>
              <a:t>ecologym</a:t>
            </a:r>
            <a:r>
              <a:rPr lang="en-US" dirty="0"/>
              <a:t> and biology leads to changes at the molecular (</a:t>
            </a:r>
            <a:r>
              <a:rPr lang="en-US" dirty="0" err="1"/>
              <a:t>eg</a:t>
            </a:r>
            <a:r>
              <a:rPr lang="en-US" dirty="0"/>
              <a:t>, methylation patterns), cellular (</a:t>
            </a:r>
            <a:r>
              <a:rPr lang="en-US" dirty="0" err="1"/>
              <a:t>eg</a:t>
            </a:r>
            <a:r>
              <a:rPr lang="en-US" dirty="0"/>
              <a:t>, brain connectivity patterns), and behavioral levels (</a:t>
            </a:r>
            <a:r>
              <a:rPr lang="en-US" dirty="0" err="1"/>
              <a:t>eg</a:t>
            </a:r>
            <a:r>
              <a:rPr lang="en-US" dirty="0"/>
              <a:t>, tobacco, alcohol, or other substance use). These changes are either adaptive or maladaptive depending on the context, and they are either benefits or risks to future health, academic success, and economic productivity.</a:t>
            </a:r>
          </a:p>
          <a:p>
            <a:endParaRPr lang="en-US" dirty="0"/>
          </a:p>
        </p:txBody>
      </p:sp>
      <p:sp>
        <p:nvSpPr>
          <p:cNvPr id="4" name="Slide Number Placeholder 3"/>
          <p:cNvSpPr>
            <a:spLocks noGrp="1"/>
          </p:cNvSpPr>
          <p:nvPr>
            <p:ph type="sldNum" sz="quarter" idx="5"/>
          </p:nvPr>
        </p:nvSpPr>
        <p:spPr/>
        <p:txBody>
          <a:bodyPr/>
          <a:lstStyle/>
          <a:p>
            <a:fld id="{9A329B76-0F1B-4445-A785-BD3B2CCC6C9B}" type="slidenum">
              <a:rPr lang="en-US" smtClean="0"/>
              <a:t>8</a:t>
            </a:fld>
            <a:endParaRPr lang="en-US"/>
          </a:p>
        </p:txBody>
      </p:sp>
    </p:spTree>
    <p:extLst>
      <p:ext uri="{BB962C8B-B14F-4D97-AF65-F5344CB8AC3E}">
        <p14:creationId xmlns:p14="http://schemas.microsoft.com/office/powerpoint/2010/main" val="31340923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A329B76-0F1B-4445-A785-BD3B2CCC6C9B}" type="slidenum">
              <a:rPr lang="en-US" smtClean="0"/>
              <a:t>9</a:t>
            </a:fld>
            <a:endParaRPr lang="en-US"/>
          </a:p>
        </p:txBody>
      </p:sp>
    </p:spTree>
    <p:extLst>
      <p:ext uri="{BB962C8B-B14F-4D97-AF65-F5344CB8AC3E}">
        <p14:creationId xmlns:p14="http://schemas.microsoft.com/office/powerpoint/2010/main" val="2191535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66006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75099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864448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8945182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194213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825718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973785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256371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18606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76156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2303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55334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38103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08486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73325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46427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92834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B61BEF0D-F0BB-DE4B-95CE-6DB70DBA9567}" type="datetimeFigureOut">
              <a:rPr lang="en-US" smtClean="0"/>
              <a:pPr/>
              <a:t>11/6/2023</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173977"/>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0000">
              <a:schemeClr val="bg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A3B3FF-62B3-2C26-74CB-53A0F532074F}"/>
              </a:ext>
            </a:extLst>
          </p:cNvPr>
          <p:cNvSpPr>
            <a:spLocks noGrp="1"/>
          </p:cNvSpPr>
          <p:nvPr>
            <p:ph idx="1"/>
          </p:nvPr>
        </p:nvSpPr>
        <p:spPr>
          <a:xfrm>
            <a:off x="5005600" y="504202"/>
            <a:ext cx="6702138" cy="5876501"/>
          </a:xfrm>
        </p:spPr>
        <p:txBody>
          <a:bodyPr anchor="ctr">
            <a:normAutofit/>
          </a:bodyPr>
          <a:lstStyle/>
          <a:p>
            <a:pPr marL="0" indent="-457200">
              <a:spcBef>
                <a:spcPts val="0"/>
              </a:spcBef>
              <a:spcAft>
                <a:spcPts val="0"/>
              </a:spcAft>
              <a:buNone/>
            </a:pPr>
            <a:r>
              <a:rPr lang="en-US" sz="1600" dirty="0">
                <a:solidFill>
                  <a:schemeClr val="tx1"/>
                </a:solidFill>
                <a:latin typeface="Times New Roman" panose="02020603050405020304" pitchFamily="18" charset="0"/>
                <a:cs typeface="Times New Roman" panose="02020603050405020304" pitchFamily="18" charset="0"/>
              </a:rPr>
              <a:t>Shonkoff, J. P., Boyce, W. T., Levitt, P., Martinez, F. D., &amp; McEwen, B.   </a:t>
            </a:r>
          </a:p>
          <a:p>
            <a:pPr marL="0" indent="-457200">
              <a:spcBef>
                <a:spcPts val="0"/>
              </a:spcBef>
              <a:spcAft>
                <a:spcPts val="0"/>
              </a:spcAft>
              <a:buNone/>
            </a:pPr>
            <a:r>
              <a:rPr lang="en-US" sz="1600" dirty="0">
                <a:latin typeface="Times New Roman" panose="02020603050405020304" pitchFamily="18" charset="0"/>
                <a:cs typeface="Times New Roman" panose="02020603050405020304" pitchFamily="18" charset="0"/>
              </a:rPr>
              <a:t>     </a:t>
            </a:r>
            <a:r>
              <a:rPr lang="en-US" sz="1600" dirty="0">
                <a:solidFill>
                  <a:schemeClr val="tx1"/>
                </a:solidFill>
                <a:latin typeface="Times New Roman" panose="02020603050405020304" pitchFamily="18" charset="0"/>
                <a:cs typeface="Times New Roman" panose="02020603050405020304" pitchFamily="18" charset="0"/>
              </a:rPr>
              <a:t>(2021). Leveraging the biology of adversity and resilience to transform   </a:t>
            </a:r>
          </a:p>
          <a:p>
            <a:pPr marL="0" indent="-457200">
              <a:spcBef>
                <a:spcPts val="0"/>
              </a:spcBef>
              <a:spcAft>
                <a:spcPts val="0"/>
              </a:spcAft>
              <a:buNone/>
            </a:pPr>
            <a:r>
              <a:rPr lang="en-US" sz="1600" dirty="0">
                <a:latin typeface="Times New Roman" panose="02020603050405020304" pitchFamily="18" charset="0"/>
                <a:cs typeface="Times New Roman" panose="02020603050405020304" pitchFamily="18" charset="0"/>
              </a:rPr>
              <a:t>     </a:t>
            </a:r>
            <a:r>
              <a:rPr lang="en-US" sz="1600" dirty="0">
                <a:solidFill>
                  <a:schemeClr val="tx1"/>
                </a:solidFill>
                <a:latin typeface="Times New Roman" panose="02020603050405020304" pitchFamily="18" charset="0"/>
                <a:cs typeface="Times New Roman" panose="02020603050405020304" pitchFamily="18" charset="0"/>
              </a:rPr>
              <a:t>pediatric practice.</a:t>
            </a:r>
            <a:r>
              <a:rPr lang="en-US" sz="1600" i="1" dirty="0">
                <a:solidFill>
                  <a:schemeClr val="tx1"/>
                </a:solidFill>
                <a:latin typeface="Times New Roman" panose="02020603050405020304" pitchFamily="18" charset="0"/>
                <a:cs typeface="Times New Roman" panose="02020603050405020304" pitchFamily="18" charset="0"/>
              </a:rPr>
              <a:t> Pediatrics</a:t>
            </a:r>
            <a:r>
              <a:rPr lang="en-US" sz="1600" dirty="0">
                <a:solidFill>
                  <a:schemeClr val="tx1"/>
                </a:solidFill>
                <a:latin typeface="Times New Roman" panose="02020603050405020304" pitchFamily="18" charset="0"/>
                <a:cs typeface="Times New Roman" panose="02020603050405020304" pitchFamily="18" charset="0"/>
              </a:rPr>
              <a:t>, </a:t>
            </a:r>
            <a:r>
              <a:rPr lang="en-US" sz="1600" i="1" dirty="0">
                <a:solidFill>
                  <a:schemeClr val="tx1"/>
                </a:solidFill>
                <a:latin typeface="Times New Roman" panose="02020603050405020304" pitchFamily="18" charset="0"/>
                <a:cs typeface="Times New Roman" panose="02020603050405020304" pitchFamily="18" charset="0"/>
              </a:rPr>
              <a:t>147</a:t>
            </a:r>
            <a:r>
              <a:rPr lang="en-US" sz="1600" dirty="0">
                <a:solidFill>
                  <a:schemeClr val="tx1"/>
                </a:solidFill>
                <a:latin typeface="Times New Roman" panose="02020603050405020304" pitchFamily="18" charset="0"/>
                <a:cs typeface="Times New Roman" panose="02020603050405020304" pitchFamily="18" charset="0"/>
              </a:rPr>
              <a:t>(2),e20193845.https://doi.org/ </a:t>
            </a:r>
          </a:p>
          <a:p>
            <a:pPr marL="0" indent="-457200">
              <a:spcBef>
                <a:spcPts val="0"/>
              </a:spcBef>
              <a:spcAft>
                <a:spcPts val="0"/>
              </a:spcAft>
              <a:buNone/>
            </a:pPr>
            <a:r>
              <a:rPr lang="en-US" sz="1600" dirty="0">
                <a:latin typeface="Times New Roman" panose="02020603050405020304" pitchFamily="18" charset="0"/>
                <a:cs typeface="Times New Roman" panose="02020603050405020304" pitchFamily="18" charset="0"/>
              </a:rPr>
              <a:t>     </a:t>
            </a:r>
            <a:r>
              <a:rPr lang="en-US" sz="1600" dirty="0">
                <a:solidFill>
                  <a:schemeClr val="tx1"/>
                </a:solidFill>
                <a:latin typeface="Times New Roman" panose="02020603050405020304" pitchFamily="18" charset="0"/>
                <a:cs typeface="Times New Roman" panose="02020603050405020304" pitchFamily="18" charset="0"/>
              </a:rPr>
              <a:t>10.1542/peds.2019-3845</a:t>
            </a:r>
          </a:p>
          <a:p>
            <a:pPr marL="0" indent="-182880">
              <a:spcBef>
                <a:spcPts val="0"/>
              </a:spcBef>
              <a:spcAft>
                <a:spcPts val="0"/>
              </a:spcAft>
              <a:buNone/>
            </a:pPr>
            <a:endParaRPr lang="en-US" sz="1600" dirty="0">
              <a:solidFill>
                <a:schemeClr val="tx1"/>
              </a:solidFill>
              <a:latin typeface="Times New Roman" panose="02020603050405020304" pitchFamily="18" charset="0"/>
              <a:cs typeface="Times New Roman" panose="02020603050405020304" pitchFamily="18" charset="0"/>
            </a:endParaRPr>
          </a:p>
          <a:p>
            <a:pPr marL="0" indent="-182880">
              <a:spcBef>
                <a:spcPts val="0"/>
              </a:spcBef>
              <a:spcAft>
                <a:spcPts val="0"/>
              </a:spcAft>
              <a:buNone/>
            </a:pPr>
            <a:r>
              <a:rPr lang="en-US" sz="1600" dirty="0">
                <a:solidFill>
                  <a:schemeClr val="tx1"/>
                </a:solidFill>
                <a:latin typeface="Times New Roman" panose="02020603050405020304" pitchFamily="18" charset="0"/>
                <a:cs typeface="Times New Roman" panose="02020603050405020304" pitchFamily="18" charset="0"/>
              </a:rPr>
              <a:t>Garner, A., </a:t>
            </a:r>
            <a:r>
              <a:rPr lang="en-US" sz="1600" dirty="0" err="1">
                <a:solidFill>
                  <a:schemeClr val="tx1"/>
                </a:solidFill>
                <a:latin typeface="Times New Roman" panose="02020603050405020304" pitchFamily="18" charset="0"/>
                <a:cs typeface="Times New Roman" panose="02020603050405020304" pitchFamily="18" charset="0"/>
              </a:rPr>
              <a:t>Yogman</a:t>
            </a:r>
            <a:r>
              <a:rPr lang="en-US" sz="1600" dirty="0">
                <a:solidFill>
                  <a:schemeClr val="tx1"/>
                </a:solidFill>
                <a:latin typeface="Times New Roman" panose="02020603050405020304" pitchFamily="18" charset="0"/>
                <a:cs typeface="Times New Roman" panose="02020603050405020304" pitchFamily="18" charset="0"/>
              </a:rPr>
              <a:t>, M., &amp; COMMITTEE ON PSYCHOSOCIAL    </a:t>
            </a:r>
          </a:p>
          <a:p>
            <a:pPr marL="0" indent="-182880">
              <a:spcBef>
                <a:spcPts val="0"/>
              </a:spcBef>
              <a:spcAft>
                <a:spcPts val="0"/>
              </a:spcAft>
              <a:buNone/>
            </a:pPr>
            <a:r>
              <a:rPr lang="en-US" sz="1600" dirty="0">
                <a:solidFill>
                  <a:schemeClr val="tx1"/>
                </a:solidFill>
                <a:latin typeface="Times New Roman" panose="02020603050405020304" pitchFamily="18" charset="0"/>
                <a:cs typeface="Times New Roman" panose="02020603050405020304" pitchFamily="18" charset="0"/>
              </a:rPr>
              <a:t>      ASPECTS OF CHILD AND FAMILY HEALTH, SECTION ON   </a:t>
            </a:r>
          </a:p>
          <a:p>
            <a:pPr marL="0" indent="-182880">
              <a:spcBef>
                <a:spcPts val="0"/>
              </a:spcBef>
              <a:spcAft>
                <a:spcPts val="0"/>
              </a:spcAft>
              <a:buNone/>
            </a:pPr>
            <a:r>
              <a:rPr lang="en-US" sz="1600" dirty="0">
                <a:latin typeface="Times New Roman" panose="02020603050405020304" pitchFamily="18" charset="0"/>
                <a:cs typeface="Times New Roman" panose="02020603050405020304" pitchFamily="18" charset="0"/>
              </a:rPr>
              <a:t>      </a:t>
            </a:r>
            <a:r>
              <a:rPr lang="en-US" sz="1600" dirty="0">
                <a:solidFill>
                  <a:schemeClr val="tx1"/>
                </a:solidFill>
                <a:latin typeface="Times New Roman" panose="02020603050405020304" pitchFamily="18" charset="0"/>
                <a:cs typeface="Times New Roman" panose="02020603050405020304" pitchFamily="18" charset="0"/>
              </a:rPr>
              <a:t>DEVELOPMENTAL AND BEHAVIORAL PEDIATRICS, </a:t>
            </a:r>
          </a:p>
          <a:p>
            <a:pPr marL="0" indent="-182880">
              <a:spcBef>
                <a:spcPts val="0"/>
              </a:spcBef>
              <a:spcAft>
                <a:spcPts val="0"/>
              </a:spcAft>
              <a:buNone/>
            </a:pPr>
            <a:r>
              <a:rPr lang="en-US" sz="1600" dirty="0">
                <a:latin typeface="Times New Roman" panose="02020603050405020304" pitchFamily="18" charset="0"/>
                <a:cs typeface="Times New Roman" panose="02020603050405020304" pitchFamily="18" charset="0"/>
              </a:rPr>
              <a:t>      </a:t>
            </a:r>
            <a:r>
              <a:rPr lang="en-US" sz="1600" dirty="0">
                <a:solidFill>
                  <a:schemeClr val="tx1"/>
                </a:solidFill>
                <a:latin typeface="Times New Roman" panose="02020603050405020304" pitchFamily="18" charset="0"/>
                <a:cs typeface="Times New Roman" panose="02020603050405020304" pitchFamily="18" charset="0"/>
              </a:rPr>
              <a:t>COUNCIL ON EARLY CHILDHOOD (2021). Preventing </a:t>
            </a:r>
          </a:p>
          <a:p>
            <a:pPr marL="0" indent="-182880">
              <a:spcBef>
                <a:spcPts val="0"/>
              </a:spcBef>
              <a:spcAft>
                <a:spcPts val="0"/>
              </a:spcAft>
              <a:buNone/>
            </a:pPr>
            <a:r>
              <a:rPr lang="en-US" sz="1600" dirty="0">
                <a:latin typeface="Times New Roman" panose="02020603050405020304" pitchFamily="18" charset="0"/>
                <a:cs typeface="Times New Roman" panose="02020603050405020304" pitchFamily="18" charset="0"/>
              </a:rPr>
              <a:t>      </a:t>
            </a:r>
            <a:r>
              <a:rPr lang="en-US" sz="1600" dirty="0">
                <a:solidFill>
                  <a:schemeClr val="tx1"/>
                </a:solidFill>
                <a:latin typeface="Times New Roman" panose="02020603050405020304" pitchFamily="18" charset="0"/>
                <a:cs typeface="Times New Roman" panose="02020603050405020304" pitchFamily="18" charset="0"/>
              </a:rPr>
              <a:t>childhood toxic stress: Partnering with families and communities to  </a:t>
            </a:r>
          </a:p>
          <a:p>
            <a:pPr marL="0" indent="-182880">
              <a:spcBef>
                <a:spcPts val="0"/>
              </a:spcBef>
              <a:spcAft>
                <a:spcPts val="0"/>
              </a:spcAft>
              <a:buNone/>
            </a:pPr>
            <a:r>
              <a:rPr lang="en-US" sz="1600" dirty="0">
                <a:latin typeface="Times New Roman" panose="02020603050405020304" pitchFamily="18" charset="0"/>
                <a:cs typeface="Times New Roman" panose="02020603050405020304" pitchFamily="18" charset="0"/>
              </a:rPr>
              <a:t>      </a:t>
            </a:r>
            <a:r>
              <a:rPr lang="en-US" sz="1600" dirty="0">
                <a:solidFill>
                  <a:schemeClr val="tx1"/>
                </a:solidFill>
                <a:latin typeface="Times New Roman" panose="02020603050405020304" pitchFamily="18" charset="0"/>
                <a:cs typeface="Times New Roman" panose="02020603050405020304" pitchFamily="18" charset="0"/>
              </a:rPr>
              <a:t>promote relational health. </a:t>
            </a:r>
            <a:r>
              <a:rPr lang="en-US" sz="1600" i="1" dirty="0">
                <a:solidFill>
                  <a:schemeClr val="tx1"/>
                </a:solidFill>
                <a:latin typeface="Times New Roman" panose="02020603050405020304" pitchFamily="18" charset="0"/>
                <a:cs typeface="Times New Roman" panose="02020603050405020304" pitchFamily="18" charset="0"/>
              </a:rPr>
              <a:t>Pediatrics</a:t>
            </a:r>
            <a:r>
              <a:rPr lang="en-US" sz="1600" dirty="0">
                <a:solidFill>
                  <a:schemeClr val="tx1"/>
                </a:solidFill>
                <a:latin typeface="Times New Roman" panose="02020603050405020304" pitchFamily="18" charset="0"/>
                <a:cs typeface="Times New Roman" panose="02020603050405020304" pitchFamily="18" charset="0"/>
              </a:rPr>
              <a:t>, </a:t>
            </a:r>
            <a:r>
              <a:rPr lang="en-US" sz="1600" i="1" dirty="0">
                <a:solidFill>
                  <a:schemeClr val="tx1"/>
                </a:solidFill>
                <a:latin typeface="Times New Roman" panose="02020603050405020304" pitchFamily="18" charset="0"/>
                <a:cs typeface="Times New Roman" panose="02020603050405020304" pitchFamily="18" charset="0"/>
              </a:rPr>
              <a:t>148</a:t>
            </a:r>
            <a:r>
              <a:rPr lang="en-US" sz="1600" dirty="0">
                <a:solidFill>
                  <a:schemeClr val="tx1"/>
                </a:solidFill>
                <a:latin typeface="Times New Roman" panose="02020603050405020304" pitchFamily="18" charset="0"/>
                <a:cs typeface="Times New Roman" panose="02020603050405020304" pitchFamily="18" charset="0"/>
              </a:rPr>
              <a:t>(2), e2021052582. </a:t>
            </a:r>
          </a:p>
          <a:p>
            <a:pPr marL="0" indent="-182880">
              <a:spcBef>
                <a:spcPts val="0"/>
              </a:spcBef>
              <a:spcAft>
                <a:spcPts val="0"/>
              </a:spcAft>
              <a:buNone/>
            </a:pPr>
            <a:r>
              <a:rPr lang="en-US" sz="1600" dirty="0">
                <a:latin typeface="Times New Roman" panose="02020603050405020304" pitchFamily="18" charset="0"/>
                <a:cs typeface="Times New Roman" panose="02020603050405020304" pitchFamily="18" charset="0"/>
              </a:rPr>
              <a:t>      </a:t>
            </a:r>
            <a:r>
              <a:rPr lang="en-US" sz="1600" dirty="0">
                <a:solidFill>
                  <a:schemeClr val="tx1"/>
                </a:solidFill>
                <a:latin typeface="Times New Roman" panose="02020603050405020304" pitchFamily="18" charset="0"/>
                <a:cs typeface="Times New Roman" panose="02020603050405020304" pitchFamily="18" charset="0"/>
              </a:rPr>
              <a:t>https://doi.org/10.1542/peds.2021-052582</a:t>
            </a:r>
          </a:p>
          <a:p>
            <a:pPr marL="0" indent="-182880">
              <a:spcBef>
                <a:spcPts val="0"/>
              </a:spcBef>
              <a:spcAft>
                <a:spcPts val="0"/>
              </a:spcAft>
              <a:buNone/>
            </a:pPr>
            <a:endParaRPr lang="en-US" sz="1600" dirty="0">
              <a:solidFill>
                <a:schemeClr val="tx1"/>
              </a:solidFill>
              <a:latin typeface="Times New Roman" panose="02020603050405020304" pitchFamily="18" charset="0"/>
              <a:cs typeface="Times New Roman" panose="02020603050405020304" pitchFamily="18" charset="0"/>
            </a:endParaRPr>
          </a:p>
          <a:p>
            <a:pPr marL="0" indent="-182880">
              <a:spcBef>
                <a:spcPts val="0"/>
              </a:spcBef>
              <a:spcAft>
                <a:spcPts val="0"/>
              </a:spcAft>
              <a:buNone/>
            </a:pPr>
            <a:r>
              <a:rPr lang="en-US" sz="1600" dirty="0">
                <a:solidFill>
                  <a:schemeClr val="tx1"/>
                </a:solidFill>
                <a:latin typeface="Times New Roman" panose="02020603050405020304" pitchFamily="18" charset="0"/>
                <a:cs typeface="Times New Roman" panose="02020603050405020304" pitchFamily="18" charset="0"/>
              </a:rPr>
              <a:t>Hammond, B., Pressman, A. W., Quinn, C., Benjamin, M., </a:t>
            </a:r>
            <a:r>
              <a:rPr lang="en-US" sz="1600" dirty="0" err="1">
                <a:solidFill>
                  <a:schemeClr val="tx1"/>
                </a:solidFill>
                <a:latin typeface="Times New Roman" panose="02020603050405020304" pitchFamily="18" charset="0"/>
                <a:cs typeface="Times New Roman" panose="02020603050405020304" pitchFamily="18" charset="0"/>
              </a:rPr>
              <a:t>Luesse</a:t>
            </a:r>
            <a:r>
              <a:rPr lang="en-US" sz="1600" dirty="0">
                <a:solidFill>
                  <a:schemeClr val="tx1"/>
                </a:solidFill>
                <a:latin typeface="Times New Roman" panose="02020603050405020304" pitchFamily="18" charset="0"/>
                <a:cs typeface="Times New Roman" panose="02020603050405020304" pitchFamily="18" charset="0"/>
              </a:rPr>
              <a:t>, H. B., </a:t>
            </a:r>
          </a:p>
          <a:p>
            <a:pPr marL="0" indent="-182880">
              <a:spcBef>
                <a:spcPts val="0"/>
              </a:spcBef>
              <a:spcAft>
                <a:spcPts val="0"/>
              </a:spcAft>
              <a:buNone/>
            </a:pPr>
            <a:r>
              <a:rPr lang="en-US" sz="1600" dirty="0">
                <a:latin typeface="Times New Roman" panose="02020603050405020304" pitchFamily="18" charset="0"/>
                <a:cs typeface="Times New Roman" panose="02020603050405020304" pitchFamily="18" charset="0"/>
              </a:rPr>
              <a:t>     </a:t>
            </a:r>
            <a:r>
              <a:rPr lang="en-US" sz="1600" dirty="0">
                <a:solidFill>
                  <a:schemeClr val="tx1"/>
                </a:solidFill>
                <a:latin typeface="Times New Roman" panose="02020603050405020304" pitchFamily="18" charset="0"/>
                <a:cs typeface="Times New Roman" panose="02020603050405020304" pitchFamily="18" charset="0"/>
              </a:rPr>
              <a:t>&amp; Mogilner, L. (2022). Evaluating the Keystones of  Development - An  </a:t>
            </a:r>
          </a:p>
          <a:p>
            <a:pPr marL="0" indent="-182880">
              <a:spcBef>
                <a:spcPts val="0"/>
              </a:spcBef>
              <a:spcAft>
                <a:spcPts val="0"/>
              </a:spcAft>
              <a:buNone/>
            </a:pPr>
            <a:r>
              <a:rPr lang="en-US" sz="1600" dirty="0">
                <a:latin typeface="Times New Roman" panose="02020603050405020304" pitchFamily="18" charset="0"/>
                <a:cs typeface="Times New Roman" panose="02020603050405020304" pitchFamily="18" charset="0"/>
              </a:rPr>
              <a:t>     </a:t>
            </a:r>
            <a:r>
              <a:rPr lang="en-US" sz="1600" dirty="0">
                <a:solidFill>
                  <a:schemeClr val="tx1"/>
                </a:solidFill>
                <a:latin typeface="Times New Roman" panose="02020603050405020304" pitchFamily="18" charset="0"/>
                <a:cs typeface="Times New Roman" panose="02020603050405020304" pitchFamily="18" charset="0"/>
              </a:rPr>
              <a:t>online curriculum for residents to promote positive parenting in primary </a:t>
            </a:r>
          </a:p>
          <a:p>
            <a:pPr marL="0" indent="-182880">
              <a:spcBef>
                <a:spcPts val="0"/>
              </a:spcBef>
              <a:spcAft>
                <a:spcPts val="0"/>
              </a:spcAft>
              <a:buNone/>
            </a:pPr>
            <a:r>
              <a:rPr lang="en-US" sz="1600" dirty="0">
                <a:latin typeface="Times New Roman" panose="02020603050405020304" pitchFamily="18" charset="0"/>
                <a:cs typeface="Times New Roman" panose="02020603050405020304" pitchFamily="18" charset="0"/>
              </a:rPr>
              <a:t>     </a:t>
            </a:r>
            <a:r>
              <a:rPr lang="en-US" sz="1600" dirty="0">
                <a:solidFill>
                  <a:schemeClr val="tx1"/>
                </a:solidFill>
                <a:latin typeface="Times New Roman" panose="02020603050405020304" pitchFamily="18" charset="0"/>
                <a:cs typeface="Times New Roman" panose="02020603050405020304" pitchFamily="18" charset="0"/>
              </a:rPr>
              <a:t>care. </a:t>
            </a:r>
            <a:r>
              <a:rPr lang="en-US" sz="1600" i="1" dirty="0">
                <a:solidFill>
                  <a:schemeClr val="tx1"/>
                </a:solidFill>
                <a:latin typeface="Times New Roman" panose="02020603050405020304" pitchFamily="18" charset="0"/>
                <a:cs typeface="Times New Roman" panose="02020603050405020304" pitchFamily="18" charset="0"/>
              </a:rPr>
              <a:t>Academic Pediatrics</a:t>
            </a:r>
            <a:r>
              <a:rPr lang="en-US" sz="1600" dirty="0">
                <a:solidFill>
                  <a:schemeClr val="tx1"/>
                </a:solidFill>
                <a:latin typeface="Times New Roman" panose="02020603050405020304" pitchFamily="18" charset="0"/>
                <a:cs typeface="Times New Roman" panose="02020603050405020304" pitchFamily="18" charset="0"/>
              </a:rPr>
              <a:t>, </a:t>
            </a:r>
            <a:r>
              <a:rPr lang="en-US" sz="1600" i="1" dirty="0">
                <a:solidFill>
                  <a:schemeClr val="tx1"/>
                </a:solidFill>
                <a:latin typeface="Times New Roman" panose="02020603050405020304" pitchFamily="18" charset="0"/>
                <a:cs typeface="Times New Roman" panose="02020603050405020304" pitchFamily="18" charset="0"/>
              </a:rPr>
              <a:t>22</a:t>
            </a:r>
            <a:r>
              <a:rPr lang="en-US" sz="1600" dirty="0">
                <a:solidFill>
                  <a:schemeClr val="tx1"/>
                </a:solidFill>
                <a:latin typeface="Times New Roman" panose="02020603050405020304" pitchFamily="18" charset="0"/>
                <a:cs typeface="Times New Roman" panose="02020603050405020304" pitchFamily="18" charset="0"/>
              </a:rPr>
              <a:t>(1), 151–159. https://doi.org/10.1016/  </a:t>
            </a:r>
          </a:p>
          <a:p>
            <a:pPr marL="0" indent="-182880">
              <a:spcBef>
                <a:spcPts val="0"/>
              </a:spcBef>
              <a:spcAft>
                <a:spcPts val="0"/>
              </a:spcAft>
              <a:buNone/>
            </a:pPr>
            <a:r>
              <a:rPr lang="en-US" sz="1600" dirty="0">
                <a:latin typeface="Times New Roman" panose="02020603050405020304" pitchFamily="18" charset="0"/>
                <a:cs typeface="Times New Roman" panose="02020603050405020304" pitchFamily="18" charset="0"/>
              </a:rPr>
              <a:t>     </a:t>
            </a:r>
            <a:r>
              <a:rPr lang="en-US" sz="1600" dirty="0">
                <a:solidFill>
                  <a:schemeClr val="tx1"/>
                </a:solidFill>
                <a:latin typeface="Times New Roman" panose="02020603050405020304" pitchFamily="18" charset="0"/>
                <a:cs typeface="Times New Roman" panose="02020603050405020304" pitchFamily="18" charset="0"/>
              </a:rPr>
              <a:t>j.acap.2021.06.005</a:t>
            </a:r>
          </a:p>
        </p:txBody>
      </p:sp>
      <p:sp>
        <p:nvSpPr>
          <p:cNvPr id="6" name="TextBox 5">
            <a:extLst>
              <a:ext uri="{FF2B5EF4-FFF2-40B4-BE49-F238E27FC236}">
                <a16:creationId xmlns:a16="http://schemas.microsoft.com/office/drawing/2014/main" id="{222AE07A-856C-353A-AA3C-8C866EC15602}"/>
              </a:ext>
            </a:extLst>
          </p:cNvPr>
          <p:cNvSpPr txBox="1"/>
          <p:nvPr/>
        </p:nvSpPr>
        <p:spPr>
          <a:xfrm>
            <a:off x="267893" y="1659285"/>
            <a:ext cx="4243939" cy="3416320"/>
          </a:xfrm>
          <a:prstGeom prst="rect">
            <a:avLst/>
          </a:prstGeom>
          <a:noFill/>
        </p:spPr>
        <p:txBody>
          <a:bodyPr wrap="square" rtlCol="0">
            <a:spAutoFit/>
          </a:bodyPr>
          <a:lstStyle/>
          <a:p>
            <a:pPr algn="ctr"/>
            <a:endParaRPr lang="en-US" sz="3200" dirty="0">
              <a:latin typeface="Times New Roman" panose="02020603050405020304" pitchFamily="18" charset="0"/>
              <a:cs typeface="Times New Roman" panose="02020603050405020304" pitchFamily="18" charset="0"/>
            </a:endParaRPr>
          </a:p>
          <a:p>
            <a:pPr algn="ctr"/>
            <a:endParaRPr lang="en-US" sz="3200" dirty="0">
              <a:latin typeface="Times New Roman" panose="02020603050405020304" pitchFamily="18" charset="0"/>
              <a:cs typeface="Times New Roman" panose="02020603050405020304" pitchFamily="18" charset="0"/>
            </a:endParaRPr>
          </a:p>
          <a:p>
            <a:pPr algn="ctr"/>
            <a:endParaRPr lang="en-US" sz="3200" dirty="0">
              <a:latin typeface="Times New Roman" panose="02020603050405020304" pitchFamily="18" charset="0"/>
              <a:cs typeface="Times New Roman" panose="02020603050405020304" pitchFamily="18" charset="0"/>
            </a:endParaRPr>
          </a:p>
          <a:p>
            <a:pPr algn="ctr"/>
            <a:endParaRPr lang="en-US" sz="3200" dirty="0">
              <a:latin typeface="Times New Roman" panose="02020603050405020304" pitchFamily="18" charset="0"/>
              <a:cs typeface="Times New Roman" panose="02020603050405020304" pitchFamily="18" charset="0"/>
            </a:endParaRPr>
          </a:p>
          <a:p>
            <a:pPr algn="ctr"/>
            <a:endParaRPr lang="en-US" sz="3200" dirty="0">
              <a:latin typeface="Times New Roman" panose="02020603050405020304" pitchFamily="18" charset="0"/>
              <a:cs typeface="Times New Roman" panose="02020603050405020304" pitchFamily="18" charset="0"/>
            </a:endParaRPr>
          </a:p>
          <a:p>
            <a:pPr algn="ctr"/>
            <a:r>
              <a:rPr lang="en-US" sz="3200" dirty="0">
                <a:latin typeface="Times New Roman" panose="02020603050405020304" pitchFamily="18" charset="0"/>
                <a:cs typeface="Times New Roman" panose="02020603050405020304" pitchFamily="18" charset="0"/>
              </a:rPr>
              <a:t>Research Corner</a:t>
            </a:r>
          </a:p>
          <a:p>
            <a:pPr algn="ctr"/>
            <a:r>
              <a:rPr lang="en-US" sz="2400" dirty="0">
                <a:latin typeface="Times New Roman" panose="02020603050405020304" pitchFamily="18" charset="0"/>
                <a:cs typeface="Times New Roman" panose="02020603050405020304" pitchFamily="18" charset="0"/>
              </a:rPr>
              <a:t>11/6/2023</a:t>
            </a:r>
          </a:p>
        </p:txBody>
      </p:sp>
      <p:pic>
        <p:nvPicPr>
          <p:cNvPr id="2050" name="x_imageSelected0">
            <a:extLst>
              <a:ext uri="{FF2B5EF4-FFF2-40B4-BE49-F238E27FC236}">
                <a16:creationId xmlns:a16="http://schemas.microsoft.com/office/drawing/2014/main" id="{16440E7C-1913-7C53-A49A-4B8C1F490D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5389" y="2085173"/>
            <a:ext cx="1939539" cy="1939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991613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10000">
              <a:schemeClr val="bg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22AE07A-856C-353A-AA3C-8C866EC15602}"/>
              </a:ext>
            </a:extLst>
          </p:cNvPr>
          <p:cNvSpPr txBox="1"/>
          <p:nvPr/>
        </p:nvSpPr>
        <p:spPr>
          <a:xfrm>
            <a:off x="913795" y="112693"/>
            <a:ext cx="10353762" cy="954107"/>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Translating these principles into pediatric practice will require family-centered pediatric medical homes (FCPMHs) to:</a:t>
            </a:r>
          </a:p>
        </p:txBody>
      </p:sp>
      <p:sp>
        <p:nvSpPr>
          <p:cNvPr id="4" name="Content Placeholder 3">
            <a:extLst>
              <a:ext uri="{FF2B5EF4-FFF2-40B4-BE49-F238E27FC236}">
                <a16:creationId xmlns:a16="http://schemas.microsoft.com/office/drawing/2014/main" id="{E2A77A5F-E58B-3A42-5D1D-9312A9FA9326}"/>
              </a:ext>
            </a:extLst>
          </p:cNvPr>
          <p:cNvSpPr>
            <a:spLocks noGrp="1"/>
          </p:cNvSpPr>
          <p:nvPr>
            <p:ph idx="1"/>
          </p:nvPr>
        </p:nvSpPr>
        <p:spPr>
          <a:xfrm>
            <a:off x="913795" y="1418602"/>
            <a:ext cx="10353762" cy="4372598"/>
          </a:xfrm>
        </p:spPr>
        <p:txBody>
          <a:bodyPr>
            <a:normAutofit/>
          </a:bodyPr>
          <a:lstStyle/>
          <a:p>
            <a:pPr marL="457200" indent="-457200">
              <a:buFont typeface="+mj-lt"/>
              <a:buAutoNum type="arabicPeriod" startAt="9"/>
            </a:pPr>
            <a:r>
              <a:rPr lang="en-US" dirty="0">
                <a:effectLst/>
                <a:latin typeface="Times New Roman" panose="02020603050405020304" pitchFamily="18" charset="0"/>
                <a:cs typeface="Times New Roman" panose="02020603050405020304" pitchFamily="18" charset="0"/>
              </a:rPr>
              <a:t>Become hubs for medical neighborhoods, horizontally integrating a wide array of local efforts and early childhood initiatives that not only support families with resources and programs but also advocate for the public policies that promote safe, stable, and nurturing families and communities.</a:t>
            </a:r>
          </a:p>
          <a:p>
            <a:pPr marL="457200" indent="-457200">
              <a:buFont typeface="+mj-lt"/>
              <a:buAutoNum type="arabicPeriod" startAt="9"/>
            </a:pPr>
            <a:r>
              <a:rPr lang="en-US" dirty="0">
                <a:effectLst/>
                <a:latin typeface="Times New Roman" panose="02020603050405020304" pitchFamily="18" charset="0"/>
                <a:cs typeface="Times New Roman" panose="02020603050405020304" pitchFamily="18" charset="0"/>
              </a:rPr>
              <a:t>Advocate that health systems, payers, and policy makers at all levels of government align incentives and provide funding to promote the universal primary prevention work discussed in this policy statement. FCPMHs are well-suited and even inclined to support the formation and maintenance of SSNRs as outlined in this policy statement, but they are not currently funded to do so.</a:t>
            </a:r>
          </a:p>
          <a:p>
            <a:pPr marL="457200" indent="-457200">
              <a:buFont typeface="+mj-lt"/>
              <a:buAutoNum type="arabicPeriod" startAt="9"/>
            </a:pPr>
            <a:endParaRPr lang="en-US" dirty="0"/>
          </a:p>
          <a:p>
            <a:pPr marL="457200" indent="-457200">
              <a:buFont typeface="+mj-lt"/>
              <a:buAutoNum type="arabicPeriod" startAt="9"/>
            </a:pPr>
            <a:endParaRPr lang="en-US"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6ED16CB8-19A6-80C0-C5A8-0BA6109A0F31}"/>
              </a:ext>
            </a:extLst>
          </p:cNvPr>
          <p:cNvSpPr txBox="1"/>
          <p:nvPr/>
        </p:nvSpPr>
        <p:spPr>
          <a:xfrm>
            <a:off x="5578168" y="5889566"/>
            <a:ext cx="6288261" cy="938719"/>
          </a:xfrm>
          <a:prstGeom prst="rect">
            <a:avLst/>
          </a:prstGeom>
          <a:noFill/>
        </p:spPr>
        <p:txBody>
          <a:bodyPr wrap="square" rtlCol="0">
            <a:spAutoFit/>
          </a:bodyPr>
          <a:lstStyle/>
          <a:p>
            <a:pPr indent="-457200"/>
            <a:r>
              <a:rPr lang="en-US" sz="1100" b="0" i="0" dirty="0">
                <a:effectLst/>
                <a:latin typeface="Times New Roman" panose="02020603050405020304" pitchFamily="18" charset="0"/>
                <a:cs typeface="Times New Roman" panose="02020603050405020304" pitchFamily="18" charset="0"/>
              </a:rPr>
              <a:t>Garner, A., </a:t>
            </a:r>
            <a:r>
              <a:rPr lang="en-US" sz="1100" b="0" i="0" dirty="0" err="1">
                <a:effectLst/>
                <a:latin typeface="Times New Roman" panose="02020603050405020304" pitchFamily="18" charset="0"/>
                <a:cs typeface="Times New Roman" panose="02020603050405020304" pitchFamily="18" charset="0"/>
              </a:rPr>
              <a:t>Yogman</a:t>
            </a:r>
            <a:r>
              <a:rPr lang="en-US" sz="1100" b="0" i="0" dirty="0">
                <a:effectLst/>
                <a:latin typeface="Times New Roman" panose="02020603050405020304" pitchFamily="18" charset="0"/>
                <a:cs typeface="Times New Roman" panose="02020603050405020304" pitchFamily="18" charset="0"/>
              </a:rPr>
              <a:t>, M., &amp; COMMITTEE ON PSYCHOSOCIAL ASPECTS OF CHILD AND FAMILY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HEALTH, SECTION ON DEVELOPMENTAL AND BEHAVIORAL PEDIATRICS, COUNCIL ON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EARLY CHILDHOOD (2021). Preventing childhood toxic stress: Partnering with families and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communities to promote relational health. </a:t>
            </a:r>
            <a:r>
              <a:rPr lang="en-US" sz="1100" b="0" i="1" dirty="0">
                <a:effectLst/>
                <a:latin typeface="Times New Roman" panose="02020603050405020304" pitchFamily="18" charset="0"/>
                <a:cs typeface="Times New Roman" panose="02020603050405020304" pitchFamily="18" charset="0"/>
              </a:rPr>
              <a:t>Pediatrics</a:t>
            </a:r>
            <a:r>
              <a:rPr lang="en-US" sz="1100" b="0" i="0" dirty="0">
                <a:effectLst/>
                <a:latin typeface="Times New Roman" panose="02020603050405020304" pitchFamily="18" charset="0"/>
                <a:cs typeface="Times New Roman" panose="02020603050405020304" pitchFamily="18" charset="0"/>
              </a:rPr>
              <a:t>, </a:t>
            </a:r>
            <a:r>
              <a:rPr lang="en-US" sz="1100" b="0" i="1" dirty="0">
                <a:effectLst/>
                <a:latin typeface="Times New Roman" panose="02020603050405020304" pitchFamily="18" charset="0"/>
                <a:cs typeface="Times New Roman" panose="02020603050405020304" pitchFamily="18" charset="0"/>
              </a:rPr>
              <a:t>148</a:t>
            </a:r>
            <a:r>
              <a:rPr lang="en-US" sz="1100" b="0" i="0" dirty="0">
                <a:effectLst/>
                <a:latin typeface="Times New Roman" panose="02020603050405020304" pitchFamily="18" charset="0"/>
                <a:cs typeface="Times New Roman" panose="02020603050405020304" pitchFamily="18" charset="0"/>
              </a:rPr>
              <a:t>(2), e2021052582. https://doi.org/10.1542/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peds.2021-052582</a:t>
            </a:r>
          </a:p>
        </p:txBody>
      </p:sp>
    </p:spTree>
    <p:extLst>
      <p:ext uri="{BB962C8B-B14F-4D97-AF65-F5344CB8AC3E}">
        <p14:creationId xmlns:p14="http://schemas.microsoft.com/office/powerpoint/2010/main" val="26681913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10000">
              <a:schemeClr val="bg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22AE07A-856C-353A-AA3C-8C866EC15602}"/>
              </a:ext>
            </a:extLst>
          </p:cNvPr>
          <p:cNvSpPr txBox="1"/>
          <p:nvPr/>
        </p:nvSpPr>
        <p:spPr>
          <a:xfrm>
            <a:off x="913795" y="112693"/>
            <a:ext cx="10353762" cy="954107"/>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To develop the physician leadership for the FCPMHs of the</a:t>
            </a:r>
          </a:p>
          <a:p>
            <a:pPr algn="ctr"/>
            <a:r>
              <a:rPr lang="en-US" sz="2800" dirty="0">
                <a:latin typeface="Times New Roman" panose="02020603050405020304" pitchFamily="18" charset="0"/>
                <a:cs typeface="Times New Roman" panose="02020603050405020304" pitchFamily="18" charset="0"/>
              </a:rPr>
              <a:t>future, pediatric training programs will need to:</a:t>
            </a:r>
          </a:p>
        </p:txBody>
      </p:sp>
      <p:sp>
        <p:nvSpPr>
          <p:cNvPr id="4" name="Content Placeholder 3">
            <a:extLst>
              <a:ext uri="{FF2B5EF4-FFF2-40B4-BE49-F238E27FC236}">
                <a16:creationId xmlns:a16="http://schemas.microsoft.com/office/drawing/2014/main" id="{E2A77A5F-E58B-3A42-5D1D-9312A9FA9326}"/>
              </a:ext>
            </a:extLst>
          </p:cNvPr>
          <p:cNvSpPr>
            <a:spLocks noGrp="1"/>
          </p:cNvSpPr>
          <p:nvPr>
            <p:ph idx="1"/>
          </p:nvPr>
        </p:nvSpPr>
        <p:spPr>
          <a:xfrm>
            <a:off x="913795" y="1418602"/>
            <a:ext cx="10353762" cy="4372598"/>
          </a:xfrm>
        </p:spPr>
        <p:txBody>
          <a:bodyPr>
            <a:normAutofit/>
          </a:bodyPr>
          <a:lstStyle/>
          <a:p>
            <a:pPr marL="457200" indent="-457200">
              <a:buFont typeface="+mj-lt"/>
              <a:buAutoNum type="arabicPeriod"/>
            </a:pPr>
            <a:r>
              <a:rPr lang="en-US" dirty="0">
                <a:effectLst/>
                <a:latin typeface="Times New Roman" panose="02020603050405020304" pitchFamily="18" charset="0"/>
                <a:cs typeface="Times New Roman" panose="02020603050405020304" pitchFamily="18" charset="0"/>
              </a:rPr>
              <a:t>Educate residents about the </a:t>
            </a:r>
            <a:r>
              <a:rPr lang="en-US" dirty="0" err="1">
                <a:effectLst/>
                <a:latin typeface="Times New Roman" panose="02020603050405020304" pitchFamily="18" charset="0"/>
                <a:cs typeface="Times New Roman" panose="02020603050405020304" pitchFamily="18" charset="0"/>
              </a:rPr>
              <a:t>ecobiodevelopmental</a:t>
            </a:r>
            <a:r>
              <a:rPr lang="en-US" dirty="0">
                <a:effectLst/>
                <a:latin typeface="Times New Roman" panose="02020603050405020304" pitchFamily="18" charset="0"/>
                <a:cs typeface="Times New Roman" panose="02020603050405020304" pitchFamily="18" charset="0"/>
              </a:rPr>
              <a:t> model and the implications for not only health care but education, juvenile justice, and public policy.</a:t>
            </a:r>
          </a:p>
          <a:p>
            <a:pPr marL="457200" indent="-457200">
              <a:buFont typeface="+mj-lt"/>
              <a:buAutoNum type="arabicPeriod"/>
            </a:pPr>
            <a:r>
              <a:rPr lang="en-US" dirty="0">
                <a:effectLst/>
                <a:latin typeface="Times New Roman" panose="02020603050405020304" pitchFamily="18" charset="0"/>
                <a:cs typeface="Times New Roman" panose="02020603050405020304" pitchFamily="18" charset="0"/>
              </a:rPr>
              <a:t>Provide longitudinal experiences that train residents on how to develop strong, trusted, respectful, and supportive relationships with parents and caregivers. Doing so will require all trainees to address their implicit biases, develop cultural humility, and provide culturally competent recommendations.</a:t>
            </a:r>
          </a:p>
          <a:p>
            <a:pPr marL="457200" indent="-457200">
              <a:buFont typeface="+mj-lt"/>
              <a:buAutoNum type="arabicPeriod"/>
            </a:pPr>
            <a:r>
              <a:rPr lang="en-US" dirty="0">
                <a:effectLst/>
                <a:latin typeface="Times New Roman" panose="02020603050405020304" pitchFamily="18" charset="0"/>
                <a:cs typeface="Times New Roman" panose="02020603050405020304" pitchFamily="18" charset="0"/>
              </a:rPr>
              <a:t>Teach residents how to identify and develop collaborative relationships with the local referral resources and early childhood initiatives in their communities.</a:t>
            </a:r>
          </a:p>
          <a:p>
            <a:pPr marL="457200" indent="-457200">
              <a:buFont typeface="+mj-lt"/>
              <a:buAutoNum type="arabicPeriod"/>
            </a:pPr>
            <a:r>
              <a:rPr lang="en-US" dirty="0">
                <a:effectLst/>
                <a:latin typeface="Times New Roman" panose="02020603050405020304" pitchFamily="18" charset="0"/>
                <a:cs typeface="Times New Roman" panose="02020603050405020304" pitchFamily="18" charset="0"/>
              </a:rPr>
              <a:t>Prepare residents to work as part of the interdisciplinary teams that transform FCPMHs into hubs for medical neighborhoods.</a:t>
            </a:r>
          </a:p>
          <a:p>
            <a:pPr marL="457200" indent="-457200">
              <a:buFont typeface="+mj-lt"/>
              <a:buAutoNum type="arabicPeriod"/>
            </a:pPr>
            <a:endParaRPr lang="en-US"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6ED16CB8-19A6-80C0-C5A8-0BA6109A0F31}"/>
              </a:ext>
            </a:extLst>
          </p:cNvPr>
          <p:cNvSpPr txBox="1"/>
          <p:nvPr/>
        </p:nvSpPr>
        <p:spPr>
          <a:xfrm>
            <a:off x="5578168" y="5889566"/>
            <a:ext cx="6288261" cy="938719"/>
          </a:xfrm>
          <a:prstGeom prst="rect">
            <a:avLst/>
          </a:prstGeom>
          <a:noFill/>
        </p:spPr>
        <p:txBody>
          <a:bodyPr wrap="square" rtlCol="0">
            <a:spAutoFit/>
          </a:bodyPr>
          <a:lstStyle/>
          <a:p>
            <a:pPr indent="-457200"/>
            <a:r>
              <a:rPr lang="en-US" sz="1100" b="0" i="0" dirty="0">
                <a:effectLst/>
                <a:latin typeface="Times New Roman" panose="02020603050405020304" pitchFamily="18" charset="0"/>
                <a:cs typeface="Times New Roman" panose="02020603050405020304" pitchFamily="18" charset="0"/>
              </a:rPr>
              <a:t>Garner, A., </a:t>
            </a:r>
            <a:r>
              <a:rPr lang="en-US" sz="1100" b="0" i="0" dirty="0" err="1">
                <a:effectLst/>
                <a:latin typeface="Times New Roman" panose="02020603050405020304" pitchFamily="18" charset="0"/>
                <a:cs typeface="Times New Roman" panose="02020603050405020304" pitchFamily="18" charset="0"/>
              </a:rPr>
              <a:t>Yogman</a:t>
            </a:r>
            <a:r>
              <a:rPr lang="en-US" sz="1100" b="0" i="0" dirty="0">
                <a:effectLst/>
                <a:latin typeface="Times New Roman" panose="02020603050405020304" pitchFamily="18" charset="0"/>
                <a:cs typeface="Times New Roman" panose="02020603050405020304" pitchFamily="18" charset="0"/>
              </a:rPr>
              <a:t>, M., &amp; COMMITTEE ON PSYCHOSOCIAL ASPECTS OF CHILD AND FAMILY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HEALTH, SECTION ON DEVELOPMENTAL AND BEHAVIORAL PEDIATRICS, COUNCIL ON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EARLY CHILDHOOD (2021). Preventing childhood toxic stress: Partnering with families and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communities to promote relational health. </a:t>
            </a:r>
            <a:r>
              <a:rPr lang="en-US" sz="1100" b="0" i="1" dirty="0">
                <a:effectLst/>
                <a:latin typeface="Times New Roman" panose="02020603050405020304" pitchFamily="18" charset="0"/>
                <a:cs typeface="Times New Roman" panose="02020603050405020304" pitchFamily="18" charset="0"/>
              </a:rPr>
              <a:t>Pediatrics</a:t>
            </a:r>
            <a:r>
              <a:rPr lang="en-US" sz="1100" b="0" i="0" dirty="0">
                <a:effectLst/>
                <a:latin typeface="Times New Roman" panose="02020603050405020304" pitchFamily="18" charset="0"/>
                <a:cs typeface="Times New Roman" panose="02020603050405020304" pitchFamily="18" charset="0"/>
              </a:rPr>
              <a:t>, </a:t>
            </a:r>
            <a:r>
              <a:rPr lang="en-US" sz="1100" b="0" i="1" dirty="0">
                <a:effectLst/>
                <a:latin typeface="Times New Roman" panose="02020603050405020304" pitchFamily="18" charset="0"/>
                <a:cs typeface="Times New Roman" panose="02020603050405020304" pitchFamily="18" charset="0"/>
              </a:rPr>
              <a:t>148</a:t>
            </a:r>
            <a:r>
              <a:rPr lang="en-US" sz="1100" b="0" i="0" dirty="0">
                <a:effectLst/>
                <a:latin typeface="Times New Roman" panose="02020603050405020304" pitchFamily="18" charset="0"/>
                <a:cs typeface="Times New Roman" panose="02020603050405020304" pitchFamily="18" charset="0"/>
              </a:rPr>
              <a:t>(2), e2021052582. https://doi.org/10.1542/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peds.2021-052582</a:t>
            </a:r>
          </a:p>
        </p:txBody>
      </p:sp>
    </p:spTree>
    <p:extLst>
      <p:ext uri="{BB962C8B-B14F-4D97-AF65-F5344CB8AC3E}">
        <p14:creationId xmlns:p14="http://schemas.microsoft.com/office/powerpoint/2010/main" val="15647464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10000">
              <a:schemeClr val="bg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22AE07A-856C-353A-AA3C-8C866EC15602}"/>
              </a:ext>
            </a:extLst>
          </p:cNvPr>
          <p:cNvSpPr txBox="1"/>
          <p:nvPr/>
        </p:nvSpPr>
        <p:spPr>
          <a:xfrm>
            <a:off x="913795" y="112693"/>
            <a:ext cx="10353762" cy="954107"/>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To develop the physician leadership for the FCPMHs of the</a:t>
            </a:r>
          </a:p>
          <a:p>
            <a:pPr algn="ctr"/>
            <a:r>
              <a:rPr lang="en-US" sz="2800" dirty="0">
                <a:latin typeface="Times New Roman" panose="02020603050405020304" pitchFamily="18" charset="0"/>
                <a:cs typeface="Times New Roman" panose="02020603050405020304" pitchFamily="18" charset="0"/>
              </a:rPr>
              <a:t>future, pediatric training programs will need to:</a:t>
            </a:r>
          </a:p>
        </p:txBody>
      </p:sp>
      <p:sp>
        <p:nvSpPr>
          <p:cNvPr id="4" name="Content Placeholder 3">
            <a:extLst>
              <a:ext uri="{FF2B5EF4-FFF2-40B4-BE49-F238E27FC236}">
                <a16:creationId xmlns:a16="http://schemas.microsoft.com/office/drawing/2014/main" id="{E2A77A5F-E58B-3A42-5D1D-9312A9FA9326}"/>
              </a:ext>
            </a:extLst>
          </p:cNvPr>
          <p:cNvSpPr>
            <a:spLocks noGrp="1"/>
          </p:cNvSpPr>
          <p:nvPr>
            <p:ph idx="1"/>
          </p:nvPr>
        </p:nvSpPr>
        <p:spPr>
          <a:xfrm>
            <a:off x="913795" y="1418602"/>
            <a:ext cx="10353762" cy="4372598"/>
          </a:xfrm>
        </p:spPr>
        <p:txBody>
          <a:bodyPr>
            <a:normAutofit/>
          </a:bodyPr>
          <a:lstStyle/>
          <a:p>
            <a:pPr marL="457200" indent="-457200">
              <a:buFont typeface="+mj-lt"/>
              <a:buAutoNum type="arabicPeriod" startAt="5"/>
            </a:pPr>
            <a:r>
              <a:rPr lang="en-US" dirty="0">
                <a:effectLst/>
                <a:latin typeface="Times New Roman" panose="02020603050405020304" pitchFamily="18" charset="0"/>
                <a:cs typeface="Times New Roman" panose="02020603050405020304" pitchFamily="18" charset="0"/>
              </a:rPr>
              <a:t>Educate residents about the many different facets of a fractured early childhood system of care (</a:t>
            </a:r>
            <a:r>
              <a:rPr lang="en-US" dirty="0" err="1">
                <a:effectLst/>
                <a:latin typeface="Times New Roman" panose="02020603050405020304" pitchFamily="18" charset="0"/>
                <a:cs typeface="Times New Roman" panose="02020603050405020304" pitchFamily="18" charset="0"/>
              </a:rPr>
              <a:t>eg</a:t>
            </a:r>
            <a:r>
              <a:rPr lang="en-US" dirty="0">
                <a:effectLst/>
                <a:latin typeface="Times New Roman" panose="02020603050405020304" pitchFamily="18" charset="0"/>
                <a:cs typeface="Times New Roman" panose="02020603050405020304" pitchFamily="18" charset="0"/>
              </a:rPr>
              <a:t>, Medicaid, Individuals with Disabilities Education Act Parts C and B, Child Care and Development Block Grants, Head Start, </a:t>
            </a:r>
            <a:r>
              <a:rPr lang="en-US" dirty="0" err="1">
                <a:effectLst/>
                <a:latin typeface="Times New Roman" panose="02020603050405020304" pitchFamily="18" charset="0"/>
                <a:cs typeface="Times New Roman" panose="02020603050405020304" pitchFamily="18" charset="0"/>
              </a:rPr>
              <a:t>etc</a:t>
            </a:r>
            <a:r>
              <a:rPr lang="en-US" dirty="0">
                <a:effectLst/>
                <a:latin typeface="Times New Roman" panose="02020603050405020304" pitchFamily="18" charset="0"/>
                <a:cs typeface="Times New Roman" panose="02020603050405020304" pitchFamily="18" charset="0"/>
              </a:rPr>
              <a:t>), as there is little collaboration or communication between the systems, funders, and programs that address child health, out-of-home child care, education, special education, protective services, or public health. Trainees need to understand all of these many facets so they are prepared to be effective advocates for their patients and families.</a:t>
            </a:r>
          </a:p>
          <a:p>
            <a:pPr marL="457200" indent="-457200">
              <a:buFont typeface="+mj-lt"/>
              <a:buAutoNum type="arabicPeriod" startAt="5"/>
            </a:pPr>
            <a:r>
              <a:rPr lang="en-US" dirty="0">
                <a:effectLst/>
                <a:latin typeface="Times New Roman" panose="02020603050405020304" pitchFamily="18" charset="0"/>
                <a:cs typeface="Times New Roman" panose="02020603050405020304" pitchFamily="18" charset="0"/>
              </a:rPr>
              <a:t>Encourage them to become leaders in interdisciplinary early childhood systems work and vocal advocates for public policies that promote positive relational experiences in safe, stable, and nurturing families and communities.</a:t>
            </a:r>
          </a:p>
          <a:p>
            <a:pPr marL="457200" indent="-457200">
              <a:buFont typeface="+mj-lt"/>
              <a:buAutoNum type="arabicPeriod" startAt="5"/>
            </a:pPr>
            <a:endParaRPr lang="en-US"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6ED16CB8-19A6-80C0-C5A8-0BA6109A0F31}"/>
              </a:ext>
            </a:extLst>
          </p:cNvPr>
          <p:cNvSpPr txBox="1"/>
          <p:nvPr/>
        </p:nvSpPr>
        <p:spPr>
          <a:xfrm>
            <a:off x="5578168" y="5889566"/>
            <a:ext cx="6288261" cy="938719"/>
          </a:xfrm>
          <a:prstGeom prst="rect">
            <a:avLst/>
          </a:prstGeom>
          <a:noFill/>
        </p:spPr>
        <p:txBody>
          <a:bodyPr wrap="square" rtlCol="0">
            <a:spAutoFit/>
          </a:bodyPr>
          <a:lstStyle/>
          <a:p>
            <a:pPr indent="-457200"/>
            <a:r>
              <a:rPr lang="en-US" sz="1100" b="0" i="0" dirty="0">
                <a:effectLst/>
                <a:latin typeface="Times New Roman" panose="02020603050405020304" pitchFamily="18" charset="0"/>
                <a:cs typeface="Times New Roman" panose="02020603050405020304" pitchFamily="18" charset="0"/>
              </a:rPr>
              <a:t>Garner, A., </a:t>
            </a:r>
            <a:r>
              <a:rPr lang="en-US" sz="1100" b="0" i="0" dirty="0" err="1">
                <a:effectLst/>
                <a:latin typeface="Times New Roman" panose="02020603050405020304" pitchFamily="18" charset="0"/>
                <a:cs typeface="Times New Roman" panose="02020603050405020304" pitchFamily="18" charset="0"/>
              </a:rPr>
              <a:t>Yogman</a:t>
            </a:r>
            <a:r>
              <a:rPr lang="en-US" sz="1100" b="0" i="0" dirty="0">
                <a:effectLst/>
                <a:latin typeface="Times New Roman" panose="02020603050405020304" pitchFamily="18" charset="0"/>
                <a:cs typeface="Times New Roman" panose="02020603050405020304" pitchFamily="18" charset="0"/>
              </a:rPr>
              <a:t>, M., &amp; COMMITTEE ON PSYCHOSOCIAL ASPECTS OF CHILD AND FAMILY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HEALTH, SECTION ON DEVELOPMENTAL AND BEHAVIORAL PEDIATRICS, COUNCIL ON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EARLY CHILDHOOD (2021). Preventing childhood toxic stress: Partnering with families and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communities to promote relational health. </a:t>
            </a:r>
            <a:r>
              <a:rPr lang="en-US" sz="1100" b="0" i="1" dirty="0">
                <a:effectLst/>
                <a:latin typeface="Times New Roman" panose="02020603050405020304" pitchFamily="18" charset="0"/>
                <a:cs typeface="Times New Roman" panose="02020603050405020304" pitchFamily="18" charset="0"/>
              </a:rPr>
              <a:t>Pediatrics</a:t>
            </a:r>
            <a:r>
              <a:rPr lang="en-US" sz="1100" b="0" i="0" dirty="0">
                <a:effectLst/>
                <a:latin typeface="Times New Roman" panose="02020603050405020304" pitchFamily="18" charset="0"/>
                <a:cs typeface="Times New Roman" panose="02020603050405020304" pitchFamily="18" charset="0"/>
              </a:rPr>
              <a:t>, </a:t>
            </a:r>
            <a:r>
              <a:rPr lang="en-US" sz="1100" b="0" i="1" dirty="0">
                <a:effectLst/>
                <a:latin typeface="Times New Roman" panose="02020603050405020304" pitchFamily="18" charset="0"/>
                <a:cs typeface="Times New Roman" panose="02020603050405020304" pitchFamily="18" charset="0"/>
              </a:rPr>
              <a:t>148</a:t>
            </a:r>
            <a:r>
              <a:rPr lang="en-US" sz="1100" b="0" i="0" dirty="0">
                <a:effectLst/>
                <a:latin typeface="Times New Roman" panose="02020603050405020304" pitchFamily="18" charset="0"/>
                <a:cs typeface="Times New Roman" panose="02020603050405020304" pitchFamily="18" charset="0"/>
              </a:rPr>
              <a:t>(2), e2021052582. https://doi.org/10.1542/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peds.2021-052582</a:t>
            </a:r>
          </a:p>
        </p:txBody>
      </p:sp>
    </p:spTree>
    <p:extLst>
      <p:ext uri="{BB962C8B-B14F-4D97-AF65-F5344CB8AC3E}">
        <p14:creationId xmlns:p14="http://schemas.microsoft.com/office/powerpoint/2010/main" val="16535217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10000">
              <a:schemeClr val="bg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A3B3FF-62B3-2C26-74CB-53A0F532074F}"/>
              </a:ext>
            </a:extLst>
          </p:cNvPr>
          <p:cNvSpPr>
            <a:spLocks noGrp="1"/>
          </p:cNvSpPr>
          <p:nvPr>
            <p:ph idx="1"/>
          </p:nvPr>
        </p:nvSpPr>
        <p:spPr>
          <a:xfrm>
            <a:off x="4979962" y="498763"/>
            <a:ext cx="6288260" cy="4892040"/>
          </a:xfrm>
        </p:spPr>
        <p:txBody>
          <a:bodyPr>
            <a:normAutofit lnSpcReduction="10000"/>
          </a:bodyPr>
          <a:lstStyle/>
          <a:p>
            <a:endParaRPr lang="en-US" dirty="0">
              <a:solidFill>
                <a:srgbClr val="FF0000"/>
              </a:solidFill>
              <a:latin typeface="Times New Roman" panose="02020603050405020304" pitchFamily="18" charset="0"/>
              <a:cs typeface="Times New Roman" panose="02020603050405020304" pitchFamily="18" charset="0"/>
            </a:endParaRPr>
          </a:p>
          <a:p>
            <a:r>
              <a:rPr lang="en-US" dirty="0">
                <a:solidFill>
                  <a:schemeClr val="tx1"/>
                </a:solidFill>
                <a:latin typeface="Times New Roman" panose="02020603050405020304" pitchFamily="18" charset="0"/>
                <a:cs typeface="Times New Roman" panose="02020603050405020304" pitchFamily="18" charset="0"/>
              </a:rPr>
              <a:t>An outcome evaluation of the online Keystones of Development curriculum, across 8 pediatric residency programs and 67 pediatric residents, found at one month postintervention:</a:t>
            </a:r>
          </a:p>
          <a:p>
            <a:pPr lvl="1"/>
            <a:r>
              <a:rPr lang="en-US" dirty="0">
                <a:solidFill>
                  <a:schemeClr val="tx1"/>
                </a:solidFill>
                <a:latin typeface="Times New Roman" panose="02020603050405020304" pitchFamily="18" charset="0"/>
                <a:cs typeface="Times New Roman" panose="02020603050405020304" pitchFamily="18" charset="0"/>
              </a:rPr>
              <a:t>Increases in behaviors that promote positive parenting:</a:t>
            </a:r>
          </a:p>
          <a:p>
            <a:pPr lvl="2"/>
            <a:r>
              <a:rPr lang="en-US" dirty="0">
                <a:solidFill>
                  <a:schemeClr val="tx1"/>
                </a:solidFill>
                <a:latin typeface="Times New Roman" panose="02020603050405020304" pitchFamily="18" charset="0"/>
                <a:cs typeface="Times New Roman" panose="02020603050405020304" pitchFamily="18" charset="0"/>
              </a:rPr>
              <a:t>discussing (</a:t>
            </a:r>
            <a:r>
              <a:rPr lang="en-US" i="1" dirty="0">
                <a:solidFill>
                  <a:schemeClr val="tx1"/>
                </a:solidFill>
                <a:latin typeface="Times New Roman" panose="02020603050405020304" pitchFamily="18" charset="0"/>
                <a:cs typeface="Times New Roman" panose="02020603050405020304" pitchFamily="18" charset="0"/>
              </a:rPr>
              <a:t>p </a:t>
            </a:r>
            <a:r>
              <a:rPr lang="en-US" dirty="0">
                <a:solidFill>
                  <a:schemeClr val="tx1"/>
                </a:solidFill>
                <a:latin typeface="Times New Roman" panose="02020603050405020304" pitchFamily="18" charset="0"/>
                <a:cs typeface="Times New Roman" panose="02020603050405020304" pitchFamily="18" charset="0"/>
              </a:rPr>
              <a:t>&lt; .01; </a:t>
            </a:r>
            <a:r>
              <a:rPr lang="en-US" i="1" dirty="0">
                <a:solidFill>
                  <a:schemeClr val="tx1"/>
                </a:solidFill>
                <a:latin typeface="Times New Roman" panose="02020603050405020304" pitchFamily="18" charset="0"/>
                <a:cs typeface="Times New Roman" panose="02020603050405020304" pitchFamily="18" charset="0"/>
              </a:rPr>
              <a:t>d </a:t>
            </a:r>
            <a:r>
              <a:rPr lang="en-US" dirty="0">
                <a:solidFill>
                  <a:schemeClr val="tx1"/>
                </a:solidFill>
                <a:latin typeface="Times New Roman" panose="02020603050405020304" pitchFamily="18" charset="0"/>
                <a:cs typeface="Times New Roman" panose="02020603050405020304" pitchFamily="18" charset="0"/>
              </a:rPr>
              <a:t>= 0.73)</a:t>
            </a:r>
          </a:p>
          <a:p>
            <a:pPr lvl="2"/>
            <a:r>
              <a:rPr lang="en-US" dirty="0">
                <a:solidFill>
                  <a:schemeClr val="tx1"/>
                </a:solidFill>
                <a:latin typeface="Times New Roman" panose="02020603050405020304" pitchFamily="18" charset="0"/>
                <a:cs typeface="Times New Roman" panose="02020603050405020304" pitchFamily="18" charset="0"/>
              </a:rPr>
              <a:t>modeling (</a:t>
            </a:r>
            <a:r>
              <a:rPr lang="en-US" i="1" dirty="0">
                <a:solidFill>
                  <a:schemeClr val="tx1"/>
                </a:solidFill>
                <a:latin typeface="Times New Roman" panose="02020603050405020304" pitchFamily="18" charset="0"/>
                <a:cs typeface="Times New Roman" panose="02020603050405020304" pitchFamily="18" charset="0"/>
              </a:rPr>
              <a:t>p </a:t>
            </a:r>
            <a:r>
              <a:rPr lang="en-US" dirty="0">
                <a:solidFill>
                  <a:schemeClr val="tx1"/>
                </a:solidFill>
                <a:latin typeface="Times New Roman" panose="02020603050405020304" pitchFamily="18" charset="0"/>
                <a:cs typeface="Times New Roman" panose="02020603050405020304" pitchFamily="18" charset="0"/>
              </a:rPr>
              <a:t>&lt; .01; </a:t>
            </a:r>
            <a:r>
              <a:rPr lang="en-US" i="1" dirty="0">
                <a:solidFill>
                  <a:schemeClr val="tx1"/>
                </a:solidFill>
                <a:latin typeface="Times New Roman" panose="02020603050405020304" pitchFamily="18" charset="0"/>
                <a:cs typeface="Times New Roman" panose="02020603050405020304" pitchFamily="18" charset="0"/>
              </a:rPr>
              <a:t>d </a:t>
            </a:r>
            <a:r>
              <a:rPr lang="en-US" dirty="0">
                <a:solidFill>
                  <a:schemeClr val="tx1"/>
                </a:solidFill>
                <a:latin typeface="Times New Roman" panose="02020603050405020304" pitchFamily="18" charset="0"/>
                <a:cs typeface="Times New Roman" panose="02020603050405020304" pitchFamily="18" charset="0"/>
              </a:rPr>
              <a:t>= 0.61)</a:t>
            </a:r>
          </a:p>
          <a:p>
            <a:pPr lvl="2"/>
            <a:r>
              <a:rPr lang="en-US" dirty="0">
                <a:solidFill>
                  <a:schemeClr val="tx1"/>
                </a:solidFill>
                <a:latin typeface="Times New Roman" panose="02020603050405020304" pitchFamily="18" charset="0"/>
                <a:cs typeface="Times New Roman" panose="02020603050405020304" pitchFamily="18" charset="0"/>
              </a:rPr>
              <a:t>praising (</a:t>
            </a:r>
            <a:r>
              <a:rPr lang="en-US" i="1" dirty="0">
                <a:solidFill>
                  <a:schemeClr val="tx1"/>
                </a:solidFill>
                <a:latin typeface="Times New Roman" panose="02020603050405020304" pitchFamily="18" charset="0"/>
                <a:cs typeface="Times New Roman" panose="02020603050405020304" pitchFamily="18" charset="0"/>
              </a:rPr>
              <a:t>p = </a:t>
            </a:r>
            <a:r>
              <a:rPr lang="en-US" dirty="0">
                <a:solidFill>
                  <a:schemeClr val="tx1"/>
                </a:solidFill>
                <a:latin typeface="Times New Roman" panose="02020603050405020304" pitchFamily="18" charset="0"/>
                <a:cs typeface="Times New Roman" panose="02020603050405020304" pitchFamily="18" charset="0"/>
              </a:rPr>
              <a:t>.05; </a:t>
            </a:r>
            <a:r>
              <a:rPr lang="en-US" i="1" dirty="0">
                <a:solidFill>
                  <a:schemeClr val="tx1"/>
                </a:solidFill>
                <a:latin typeface="Times New Roman" panose="02020603050405020304" pitchFamily="18" charset="0"/>
                <a:cs typeface="Times New Roman" panose="02020603050405020304" pitchFamily="18" charset="0"/>
              </a:rPr>
              <a:t>d</a:t>
            </a:r>
            <a:r>
              <a:rPr lang="en-US" dirty="0">
                <a:solidFill>
                  <a:schemeClr val="tx1"/>
                </a:solidFill>
                <a:latin typeface="Times New Roman" panose="02020603050405020304" pitchFamily="18" charset="0"/>
                <a:cs typeface="Times New Roman" panose="02020603050405020304" pitchFamily="18" charset="0"/>
              </a:rPr>
              <a:t> = 0.3)</a:t>
            </a:r>
          </a:p>
          <a:p>
            <a:pPr lvl="1"/>
            <a:r>
              <a:rPr lang="en-US" dirty="0">
                <a:solidFill>
                  <a:schemeClr val="tx1"/>
                </a:solidFill>
                <a:latin typeface="Times New Roman" panose="02020603050405020304" pitchFamily="18" charset="0"/>
                <a:cs typeface="Times New Roman" panose="02020603050405020304" pitchFamily="18" charset="0"/>
              </a:rPr>
              <a:t>Changes in secondary outcomes:</a:t>
            </a:r>
          </a:p>
          <a:p>
            <a:pPr lvl="2"/>
            <a:r>
              <a:rPr lang="en-US" dirty="0">
                <a:solidFill>
                  <a:schemeClr val="tx1"/>
                </a:solidFill>
                <a:latin typeface="Times New Roman" panose="02020603050405020304" pitchFamily="18" charset="0"/>
                <a:cs typeface="Times New Roman" panose="02020603050405020304" pitchFamily="18" charset="0"/>
              </a:rPr>
              <a:t>knowledge  (</a:t>
            </a:r>
            <a:r>
              <a:rPr lang="en-US" i="1" dirty="0">
                <a:solidFill>
                  <a:schemeClr val="tx1"/>
                </a:solidFill>
                <a:latin typeface="Times New Roman" panose="02020603050405020304" pitchFamily="18" charset="0"/>
                <a:cs typeface="Times New Roman" panose="02020603050405020304" pitchFamily="18" charset="0"/>
              </a:rPr>
              <a:t>p </a:t>
            </a:r>
            <a:r>
              <a:rPr lang="en-US" dirty="0">
                <a:solidFill>
                  <a:schemeClr val="tx1"/>
                </a:solidFill>
                <a:latin typeface="Times New Roman" panose="02020603050405020304" pitchFamily="18" charset="0"/>
                <a:cs typeface="Times New Roman" panose="02020603050405020304" pitchFamily="18" charset="0"/>
              </a:rPr>
              <a:t>&lt; .01; </a:t>
            </a:r>
            <a:r>
              <a:rPr lang="en-US" i="1" dirty="0">
                <a:solidFill>
                  <a:schemeClr val="tx1"/>
                </a:solidFill>
                <a:latin typeface="Times New Roman" panose="02020603050405020304" pitchFamily="18" charset="0"/>
                <a:cs typeface="Times New Roman" panose="02020603050405020304" pitchFamily="18" charset="0"/>
              </a:rPr>
              <a:t>d </a:t>
            </a:r>
            <a:r>
              <a:rPr lang="en-US" dirty="0">
                <a:solidFill>
                  <a:schemeClr val="tx1"/>
                </a:solidFill>
                <a:latin typeface="Times New Roman" panose="02020603050405020304" pitchFamily="18" charset="0"/>
                <a:cs typeface="Times New Roman" panose="02020603050405020304" pitchFamily="18" charset="0"/>
              </a:rPr>
              <a:t>= 0.68)</a:t>
            </a:r>
          </a:p>
          <a:p>
            <a:pPr lvl="2"/>
            <a:r>
              <a:rPr lang="en-US" dirty="0">
                <a:solidFill>
                  <a:schemeClr val="tx1"/>
                </a:solidFill>
                <a:latin typeface="Times New Roman" panose="02020603050405020304" pitchFamily="18" charset="0"/>
                <a:cs typeface="Times New Roman" panose="02020603050405020304" pitchFamily="18" charset="0"/>
              </a:rPr>
              <a:t>perceived barriers (</a:t>
            </a:r>
            <a:r>
              <a:rPr lang="en-US" i="1" dirty="0">
                <a:solidFill>
                  <a:schemeClr val="tx1"/>
                </a:solidFill>
                <a:latin typeface="Times New Roman" panose="02020603050405020304" pitchFamily="18" charset="0"/>
                <a:cs typeface="Times New Roman" panose="02020603050405020304" pitchFamily="18" charset="0"/>
              </a:rPr>
              <a:t>p </a:t>
            </a:r>
            <a:r>
              <a:rPr lang="en-US" dirty="0">
                <a:solidFill>
                  <a:schemeClr val="tx1"/>
                </a:solidFill>
                <a:latin typeface="Times New Roman" panose="02020603050405020304" pitchFamily="18" charset="0"/>
                <a:cs typeface="Times New Roman" panose="02020603050405020304" pitchFamily="18" charset="0"/>
              </a:rPr>
              <a:t>&lt; .01; </a:t>
            </a:r>
            <a:r>
              <a:rPr lang="en-US" i="1" dirty="0">
                <a:solidFill>
                  <a:schemeClr val="tx1"/>
                </a:solidFill>
                <a:latin typeface="Times New Roman" panose="02020603050405020304" pitchFamily="18" charset="0"/>
                <a:cs typeface="Times New Roman" panose="02020603050405020304" pitchFamily="18" charset="0"/>
              </a:rPr>
              <a:t>d </a:t>
            </a:r>
            <a:r>
              <a:rPr lang="en-US" dirty="0">
                <a:solidFill>
                  <a:schemeClr val="tx1"/>
                </a:solidFill>
                <a:latin typeface="Times New Roman" panose="02020603050405020304" pitchFamily="18" charset="0"/>
                <a:cs typeface="Times New Roman" panose="02020603050405020304" pitchFamily="18" charset="0"/>
              </a:rPr>
              <a:t>= 1.01)</a:t>
            </a:r>
          </a:p>
          <a:p>
            <a:pPr lvl="2"/>
            <a:r>
              <a:rPr lang="en-US" dirty="0">
                <a:solidFill>
                  <a:schemeClr val="tx1"/>
                </a:solidFill>
                <a:latin typeface="Times New Roman" panose="02020603050405020304" pitchFamily="18" charset="0"/>
                <a:cs typeface="Times New Roman" panose="02020603050405020304" pitchFamily="18" charset="0"/>
              </a:rPr>
              <a:t>self-efficacy (</a:t>
            </a:r>
            <a:r>
              <a:rPr lang="en-US" i="1" dirty="0">
                <a:solidFill>
                  <a:schemeClr val="tx1"/>
                </a:solidFill>
                <a:latin typeface="Times New Roman" panose="02020603050405020304" pitchFamily="18" charset="0"/>
                <a:cs typeface="Times New Roman" panose="02020603050405020304" pitchFamily="18" charset="0"/>
              </a:rPr>
              <a:t>p </a:t>
            </a:r>
            <a:r>
              <a:rPr lang="en-US" dirty="0">
                <a:solidFill>
                  <a:schemeClr val="tx1"/>
                </a:solidFill>
                <a:latin typeface="Times New Roman" panose="02020603050405020304" pitchFamily="18" charset="0"/>
                <a:cs typeface="Times New Roman" panose="02020603050405020304" pitchFamily="18" charset="0"/>
              </a:rPr>
              <a:t>&lt; .01; </a:t>
            </a:r>
            <a:r>
              <a:rPr lang="en-US" i="1" dirty="0">
                <a:solidFill>
                  <a:schemeClr val="tx1"/>
                </a:solidFill>
                <a:latin typeface="Times New Roman" panose="02020603050405020304" pitchFamily="18" charset="0"/>
                <a:cs typeface="Times New Roman" panose="02020603050405020304" pitchFamily="18" charset="0"/>
              </a:rPr>
              <a:t>d </a:t>
            </a:r>
            <a:r>
              <a:rPr lang="en-US" dirty="0">
                <a:solidFill>
                  <a:schemeClr val="tx1"/>
                </a:solidFill>
                <a:latin typeface="Times New Roman" panose="02020603050405020304" pitchFamily="18" charset="0"/>
                <a:cs typeface="Times New Roman" panose="02020603050405020304" pitchFamily="18" charset="0"/>
              </a:rPr>
              <a:t>= 1.55)</a:t>
            </a:r>
          </a:p>
        </p:txBody>
      </p:sp>
      <p:sp>
        <p:nvSpPr>
          <p:cNvPr id="6" name="TextBox 5">
            <a:extLst>
              <a:ext uri="{FF2B5EF4-FFF2-40B4-BE49-F238E27FC236}">
                <a16:creationId xmlns:a16="http://schemas.microsoft.com/office/drawing/2014/main" id="{222AE07A-856C-353A-AA3C-8C866EC15602}"/>
              </a:ext>
            </a:extLst>
          </p:cNvPr>
          <p:cNvSpPr txBox="1"/>
          <p:nvPr/>
        </p:nvSpPr>
        <p:spPr>
          <a:xfrm>
            <a:off x="203422" y="2008434"/>
            <a:ext cx="4243939" cy="2246769"/>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Evaluating the Keystones of Development - An Online Curriculum for Residents to Promote Positive Parenting in Primary Care</a:t>
            </a:r>
          </a:p>
        </p:txBody>
      </p:sp>
      <p:sp>
        <p:nvSpPr>
          <p:cNvPr id="4" name="TextBox 3">
            <a:extLst>
              <a:ext uri="{FF2B5EF4-FFF2-40B4-BE49-F238E27FC236}">
                <a16:creationId xmlns:a16="http://schemas.microsoft.com/office/drawing/2014/main" id="{84AAD358-E447-88F0-7201-53AAB25660B4}"/>
              </a:ext>
            </a:extLst>
          </p:cNvPr>
          <p:cNvSpPr txBox="1"/>
          <p:nvPr/>
        </p:nvSpPr>
        <p:spPr>
          <a:xfrm>
            <a:off x="5578168" y="6059155"/>
            <a:ext cx="6288261" cy="600164"/>
          </a:xfrm>
          <a:prstGeom prst="rect">
            <a:avLst/>
          </a:prstGeom>
          <a:noFill/>
        </p:spPr>
        <p:txBody>
          <a:bodyPr wrap="square" rtlCol="0">
            <a:spAutoFit/>
          </a:bodyPr>
          <a:lstStyle/>
          <a:p>
            <a:pPr indent="-182880"/>
            <a:r>
              <a:rPr lang="en-US" sz="1100" b="0" i="0" dirty="0">
                <a:effectLst/>
                <a:latin typeface="Times New Roman" panose="02020603050405020304" pitchFamily="18" charset="0"/>
                <a:cs typeface="Times New Roman" panose="02020603050405020304" pitchFamily="18" charset="0"/>
              </a:rPr>
              <a:t>Hammond, B., Pressman, A. W., Quinn, C., Benjamin, M., </a:t>
            </a:r>
            <a:r>
              <a:rPr lang="en-US" sz="1100" b="0" i="0" dirty="0" err="1">
                <a:effectLst/>
                <a:latin typeface="Times New Roman" panose="02020603050405020304" pitchFamily="18" charset="0"/>
                <a:cs typeface="Times New Roman" panose="02020603050405020304" pitchFamily="18" charset="0"/>
              </a:rPr>
              <a:t>Luesse</a:t>
            </a:r>
            <a:r>
              <a:rPr lang="en-US" sz="1100" b="0" i="0" dirty="0">
                <a:effectLst/>
                <a:latin typeface="Times New Roman" panose="02020603050405020304" pitchFamily="18" charset="0"/>
                <a:cs typeface="Times New Roman" panose="02020603050405020304" pitchFamily="18" charset="0"/>
              </a:rPr>
              <a:t>, H. B., &amp; Mogilner, L. (2022). Evaluating 	the Keystones of Development - An online curriculum for residents to promote positive parenting in 	primary care. </a:t>
            </a:r>
            <a:r>
              <a:rPr lang="en-US" sz="1100" b="0" i="1" dirty="0">
                <a:effectLst/>
                <a:latin typeface="Times New Roman" panose="02020603050405020304" pitchFamily="18" charset="0"/>
                <a:cs typeface="Times New Roman" panose="02020603050405020304" pitchFamily="18" charset="0"/>
              </a:rPr>
              <a:t>Academic Pediatrics</a:t>
            </a:r>
            <a:r>
              <a:rPr lang="en-US" sz="1100" b="0" i="0" dirty="0">
                <a:effectLst/>
                <a:latin typeface="Times New Roman" panose="02020603050405020304" pitchFamily="18" charset="0"/>
                <a:cs typeface="Times New Roman" panose="02020603050405020304" pitchFamily="18" charset="0"/>
              </a:rPr>
              <a:t>, </a:t>
            </a:r>
            <a:r>
              <a:rPr lang="en-US" sz="1100" b="0" i="1" dirty="0">
                <a:effectLst/>
                <a:latin typeface="Times New Roman" panose="02020603050405020304" pitchFamily="18" charset="0"/>
                <a:cs typeface="Times New Roman" panose="02020603050405020304" pitchFamily="18" charset="0"/>
              </a:rPr>
              <a:t>22</a:t>
            </a:r>
            <a:r>
              <a:rPr lang="en-US" sz="1100" b="0" i="0" dirty="0">
                <a:effectLst/>
                <a:latin typeface="Times New Roman" panose="02020603050405020304" pitchFamily="18" charset="0"/>
                <a:cs typeface="Times New Roman" panose="02020603050405020304" pitchFamily="18" charset="0"/>
              </a:rPr>
              <a:t>(1), 151–159. https://doi.org/10.1016/ j.acap.2021.06.005</a:t>
            </a:r>
            <a:endParaRPr lang="en-US" sz="1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98891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10000">
              <a:schemeClr val="bg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A3B3FF-62B3-2C26-74CB-53A0F532074F}"/>
              </a:ext>
            </a:extLst>
          </p:cNvPr>
          <p:cNvSpPr>
            <a:spLocks noGrp="1"/>
          </p:cNvSpPr>
          <p:nvPr>
            <p:ph idx="1"/>
          </p:nvPr>
        </p:nvSpPr>
        <p:spPr>
          <a:xfrm>
            <a:off x="4979962" y="498763"/>
            <a:ext cx="6288260" cy="4892040"/>
          </a:xfrm>
        </p:spPr>
        <p:txBody>
          <a:bodyPr>
            <a:normAutofit lnSpcReduction="10000"/>
          </a:bodyPr>
          <a:lstStyle/>
          <a:p>
            <a:endParaRPr lang="en-US" dirty="0">
              <a:solidFill>
                <a:srgbClr val="FF0000"/>
              </a:solidFill>
              <a:latin typeface="Times New Roman" panose="02020603050405020304" pitchFamily="18" charset="0"/>
              <a:cs typeface="Times New Roman" panose="02020603050405020304" pitchFamily="18" charset="0"/>
            </a:endParaRPr>
          </a:p>
          <a:p>
            <a:pPr lvl="1"/>
            <a:r>
              <a:rPr lang="en-US" dirty="0">
                <a:solidFill>
                  <a:schemeClr val="tx1"/>
                </a:solidFill>
                <a:latin typeface="Times New Roman" panose="02020603050405020304" pitchFamily="18" charset="0"/>
                <a:cs typeface="Times New Roman" panose="02020603050405020304" pitchFamily="18" charset="0"/>
              </a:rPr>
              <a:t>Interviews revealed that integration of curriculum content into clinical practice was due to the relevance of the material to primary care and the modeling of how to apply in the clinical setting.</a:t>
            </a:r>
          </a:p>
          <a:p>
            <a:pPr lvl="1"/>
            <a:r>
              <a:rPr lang="en-US" dirty="0">
                <a:solidFill>
                  <a:schemeClr val="tx1"/>
                </a:solidFill>
                <a:latin typeface="Times New Roman" panose="02020603050405020304" pitchFamily="18" charset="0"/>
                <a:cs typeface="Times New Roman" panose="02020603050405020304" pitchFamily="18" charset="0"/>
              </a:rPr>
              <a:t>Curriculum format, content, and clinical application helped participants weave recommendations into the well-child visit.</a:t>
            </a:r>
          </a:p>
          <a:p>
            <a:r>
              <a:rPr lang="en-US" dirty="0">
                <a:solidFill>
                  <a:schemeClr val="tx1"/>
                </a:solidFill>
                <a:latin typeface="Times New Roman" panose="02020603050405020304" pitchFamily="18" charset="0"/>
                <a:cs typeface="Times New Roman" panose="02020603050405020304" pitchFamily="18" charset="0"/>
              </a:rPr>
              <a:t>Conclusion: </a:t>
            </a:r>
          </a:p>
          <a:p>
            <a:pPr lvl="1"/>
            <a:r>
              <a:rPr lang="en-US" dirty="0">
                <a:solidFill>
                  <a:schemeClr val="tx1"/>
                </a:solidFill>
                <a:latin typeface="Times New Roman" panose="02020603050405020304" pitchFamily="18" charset="0"/>
                <a:cs typeface="Times New Roman" panose="02020603050405020304" pitchFamily="18" charset="0"/>
              </a:rPr>
              <a:t>The online Keystones of Development curriculum increased resident behaviors, knowledge, and self-efficacy, and decreased perceived barriers to promote parenting behaviors associated with improved child development outcomes in well-child visits.</a:t>
            </a:r>
          </a:p>
          <a:p>
            <a:pPr lvl="1"/>
            <a:endParaRPr lang="en-US" dirty="0">
              <a:solidFill>
                <a:schemeClr val="tx1"/>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88FAD53B-DF43-649E-F308-CCFC02D4D380}"/>
              </a:ext>
            </a:extLst>
          </p:cNvPr>
          <p:cNvSpPr txBox="1"/>
          <p:nvPr/>
        </p:nvSpPr>
        <p:spPr>
          <a:xfrm>
            <a:off x="5578168" y="6059155"/>
            <a:ext cx="6288261" cy="600164"/>
          </a:xfrm>
          <a:prstGeom prst="rect">
            <a:avLst/>
          </a:prstGeom>
          <a:noFill/>
        </p:spPr>
        <p:txBody>
          <a:bodyPr wrap="square" rtlCol="0">
            <a:spAutoFit/>
          </a:bodyPr>
          <a:lstStyle/>
          <a:p>
            <a:pPr indent="-457200"/>
            <a:r>
              <a:rPr lang="en-US" sz="1100" b="0" i="0" dirty="0">
                <a:effectLst/>
                <a:latin typeface="Times New Roman" panose="02020603050405020304" pitchFamily="18" charset="0"/>
                <a:cs typeface="Times New Roman" panose="02020603050405020304" pitchFamily="18" charset="0"/>
              </a:rPr>
              <a:t>Hammond, B., Pressman, A. W., Quinn, C., Benjamin, M., </a:t>
            </a:r>
            <a:r>
              <a:rPr lang="en-US" sz="1100" b="0" i="0" dirty="0" err="1">
                <a:effectLst/>
                <a:latin typeface="Times New Roman" panose="02020603050405020304" pitchFamily="18" charset="0"/>
                <a:cs typeface="Times New Roman" panose="02020603050405020304" pitchFamily="18" charset="0"/>
              </a:rPr>
              <a:t>Luesse</a:t>
            </a:r>
            <a:r>
              <a:rPr lang="en-US" sz="1100" b="0" i="0" dirty="0">
                <a:effectLst/>
                <a:latin typeface="Times New Roman" panose="02020603050405020304" pitchFamily="18" charset="0"/>
                <a:cs typeface="Times New Roman" panose="02020603050405020304" pitchFamily="18" charset="0"/>
              </a:rPr>
              <a:t>, H. B., &amp; Mogilner, L. (2022). Evaluating </a:t>
            </a:r>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the Keystones of Development - An online curriculum for residents to promote positive parenting in 	primary care. </a:t>
            </a:r>
            <a:r>
              <a:rPr lang="en-US" sz="1100" b="0" i="1" dirty="0">
                <a:effectLst/>
                <a:latin typeface="Times New Roman" panose="02020603050405020304" pitchFamily="18" charset="0"/>
                <a:cs typeface="Times New Roman" panose="02020603050405020304" pitchFamily="18" charset="0"/>
              </a:rPr>
              <a:t>Academic Pediatrics</a:t>
            </a:r>
            <a:r>
              <a:rPr lang="en-US" sz="1100" b="0" i="0" dirty="0">
                <a:effectLst/>
                <a:latin typeface="Times New Roman" panose="02020603050405020304" pitchFamily="18" charset="0"/>
                <a:cs typeface="Times New Roman" panose="02020603050405020304" pitchFamily="18" charset="0"/>
              </a:rPr>
              <a:t>, </a:t>
            </a:r>
            <a:r>
              <a:rPr lang="en-US" sz="1100" b="0" i="1" dirty="0">
                <a:effectLst/>
                <a:latin typeface="Times New Roman" panose="02020603050405020304" pitchFamily="18" charset="0"/>
                <a:cs typeface="Times New Roman" panose="02020603050405020304" pitchFamily="18" charset="0"/>
              </a:rPr>
              <a:t>22</a:t>
            </a:r>
            <a:r>
              <a:rPr lang="en-US" sz="1100" b="0" i="0" dirty="0">
                <a:effectLst/>
                <a:latin typeface="Times New Roman" panose="02020603050405020304" pitchFamily="18" charset="0"/>
                <a:cs typeface="Times New Roman" panose="02020603050405020304" pitchFamily="18" charset="0"/>
              </a:rPr>
              <a:t>(1), 151–159. https://doi.org/10.1016/ j.acap.2021.06.005</a:t>
            </a:r>
            <a:endParaRPr lang="en-US" sz="11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73AEFA67-BF41-5E84-8A29-06150C81D403}"/>
              </a:ext>
            </a:extLst>
          </p:cNvPr>
          <p:cNvSpPr txBox="1"/>
          <p:nvPr/>
        </p:nvSpPr>
        <p:spPr>
          <a:xfrm>
            <a:off x="203422" y="2008434"/>
            <a:ext cx="4243939" cy="2246769"/>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Evaluating the Keystones of Development - An Online Curriculum for Residents to Promote Positive Parenting in Primary Care</a:t>
            </a:r>
          </a:p>
        </p:txBody>
      </p:sp>
    </p:spTree>
    <p:extLst>
      <p:ext uri="{BB962C8B-B14F-4D97-AF65-F5344CB8AC3E}">
        <p14:creationId xmlns:p14="http://schemas.microsoft.com/office/powerpoint/2010/main" val="3645727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10000">
              <a:schemeClr val="bg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A3B3FF-62B3-2C26-74CB-53A0F532074F}"/>
              </a:ext>
            </a:extLst>
          </p:cNvPr>
          <p:cNvSpPr>
            <a:spLocks noGrp="1"/>
          </p:cNvSpPr>
          <p:nvPr>
            <p:ph idx="1"/>
          </p:nvPr>
        </p:nvSpPr>
        <p:spPr>
          <a:xfrm>
            <a:off x="4979962" y="498763"/>
            <a:ext cx="6288260" cy="4892040"/>
          </a:xfrm>
        </p:spPr>
        <p:txBody>
          <a:bodyPr anchor="ctr">
            <a:normAutofit/>
          </a:bodyPr>
          <a:lstStyle/>
          <a:p>
            <a:endParaRPr lang="en-US" dirty="0">
              <a:solidFill>
                <a:srgbClr val="FF0000"/>
              </a:solidFill>
              <a:latin typeface="Times New Roman" panose="02020603050405020304" pitchFamily="18" charset="0"/>
              <a:cs typeface="Times New Roman" panose="02020603050405020304" pitchFamily="18" charset="0"/>
            </a:endParaRPr>
          </a:p>
          <a:p>
            <a:r>
              <a:rPr lang="en-US" dirty="0">
                <a:solidFill>
                  <a:schemeClr val="tx1"/>
                </a:solidFill>
                <a:latin typeface="Times New Roman" panose="02020603050405020304" pitchFamily="18" charset="0"/>
                <a:cs typeface="Times New Roman" panose="02020603050405020304" pitchFamily="18" charset="0"/>
              </a:rPr>
              <a:t>Advances in science have provided opportunities to develop a deeper understanding of healthy development, and more specifically, a more integrated, whole child approach to the biology of adversity and resilience.</a:t>
            </a:r>
          </a:p>
          <a:p>
            <a:r>
              <a:rPr lang="en-US" dirty="0">
                <a:solidFill>
                  <a:schemeClr val="tx1"/>
                </a:solidFill>
                <a:latin typeface="Times New Roman" panose="02020603050405020304" pitchFamily="18" charset="0"/>
                <a:cs typeface="Times New Roman" panose="02020603050405020304" pitchFamily="18" charset="0"/>
              </a:rPr>
              <a:t>Promising new strategies will be required at both the individual program level and the system level to achieve greater impact on the early roots of disparities in lifelong health.</a:t>
            </a:r>
          </a:p>
          <a:p>
            <a:r>
              <a:rPr lang="en-US" dirty="0">
                <a:solidFill>
                  <a:schemeClr val="tx1"/>
                </a:solidFill>
                <a:latin typeface="Times New Roman" panose="02020603050405020304" pitchFamily="18" charset="0"/>
                <a:cs typeface="Times New Roman" panose="02020603050405020304" pitchFamily="18" charset="0"/>
              </a:rPr>
              <a:t>Primary care pediatrics should be the science engine driving this agenda.</a:t>
            </a:r>
          </a:p>
          <a:p>
            <a:endParaRPr lang="en-US" dirty="0">
              <a:solidFill>
                <a:schemeClr val="tx1"/>
              </a:solidFill>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222AE07A-856C-353A-AA3C-8C866EC15602}"/>
              </a:ext>
            </a:extLst>
          </p:cNvPr>
          <p:cNvSpPr txBox="1"/>
          <p:nvPr/>
        </p:nvSpPr>
        <p:spPr>
          <a:xfrm>
            <a:off x="203422" y="2223878"/>
            <a:ext cx="4243939" cy="1815882"/>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Leveraging the Biology </a:t>
            </a:r>
          </a:p>
          <a:p>
            <a:pPr algn="ctr"/>
            <a:r>
              <a:rPr lang="en-US" sz="2800" dirty="0">
                <a:latin typeface="Times New Roman" panose="02020603050405020304" pitchFamily="18" charset="0"/>
                <a:cs typeface="Times New Roman" panose="02020603050405020304" pitchFamily="18" charset="0"/>
              </a:rPr>
              <a:t>of Adversity and</a:t>
            </a:r>
          </a:p>
          <a:p>
            <a:pPr algn="ctr"/>
            <a:r>
              <a:rPr lang="en-US" sz="2800" dirty="0">
                <a:latin typeface="Times New Roman" panose="02020603050405020304" pitchFamily="18" charset="0"/>
                <a:cs typeface="Times New Roman" panose="02020603050405020304" pitchFamily="18" charset="0"/>
              </a:rPr>
              <a:t>Resilience to Transform</a:t>
            </a:r>
          </a:p>
          <a:p>
            <a:pPr algn="ctr"/>
            <a:r>
              <a:rPr lang="en-US" sz="2800" dirty="0">
                <a:latin typeface="Times New Roman" panose="02020603050405020304" pitchFamily="18" charset="0"/>
                <a:cs typeface="Times New Roman" panose="02020603050405020304" pitchFamily="18" charset="0"/>
              </a:rPr>
              <a:t>Pediatric Practice</a:t>
            </a:r>
          </a:p>
        </p:txBody>
      </p:sp>
      <p:sp>
        <p:nvSpPr>
          <p:cNvPr id="5" name="TextBox 4">
            <a:extLst>
              <a:ext uri="{FF2B5EF4-FFF2-40B4-BE49-F238E27FC236}">
                <a16:creationId xmlns:a16="http://schemas.microsoft.com/office/drawing/2014/main" id="{E921FD89-9922-C944-AB36-71FA011630F2}"/>
              </a:ext>
            </a:extLst>
          </p:cNvPr>
          <p:cNvSpPr txBox="1"/>
          <p:nvPr/>
        </p:nvSpPr>
        <p:spPr>
          <a:xfrm>
            <a:off x="5578168" y="6059155"/>
            <a:ext cx="6288261" cy="600164"/>
          </a:xfrm>
          <a:prstGeom prst="rect">
            <a:avLst/>
          </a:prstGeom>
          <a:noFill/>
        </p:spPr>
        <p:txBody>
          <a:bodyPr wrap="square" rtlCol="0">
            <a:spAutoFit/>
          </a:bodyPr>
          <a:lstStyle/>
          <a:p>
            <a:pPr indent="-457200"/>
            <a:r>
              <a:rPr lang="en-US" sz="1100" b="0" i="0" dirty="0">
                <a:effectLst/>
                <a:latin typeface="Times New Roman" panose="02020603050405020304" pitchFamily="18" charset="0"/>
                <a:cs typeface="Times New Roman" panose="02020603050405020304" pitchFamily="18" charset="0"/>
              </a:rPr>
              <a:t>Shonkoff, J. P., Boyce, W. T., Levitt, P., Martinez, F. D., &amp; McEwen, B. (2021). Leveraging the biology of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adversity and resilience to transform pediatric practice. </a:t>
            </a:r>
            <a:r>
              <a:rPr lang="en-US" sz="1100" b="0" i="1" dirty="0">
                <a:effectLst/>
                <a:latin typeface="Times New Roman" panose="02020603050405020304" pitchFamily="18" charset="0"/>
                <a:cs typeface="Times New Roman" panose="02020603050405020304" pitchFamily="18" charset="0"/>
              </a:rPr>
              <a:t>Pediatrics</a:t>
            </a:r>
            <a:r>
              <a:rPr lang="en-US" sz="1100" b="0" i="0" dirty="0">
                <a:effectLst/>
                <a:latin typeface="Times New Roman" panose="02020603050405020304" pitchFamily="18" charset="0"/>
                <a:cs typeface="Times New Roman" panose="02020603050405020304" pitchFamily="18" charset="0"/>
              </a:rPr>
              <a:t>, </a:t>
            </a:r>
            <a:r>
              <a:rPr lang="en-US" sz="1100" b="0" i="1" dirty="0">
                <a:effectLst/>
                <a:latin typeface="Times New Roman" panose="02020603050405020304" pitchFamily="18" charset="0"/>
                <a:cs typeface="Times New Roman" panose="02020603050405020304" pitchFamily="18" charset="0"/>
              </a:rPr>
              <a:t>147</a:t>
            </a:r>
            <a:r>
              <a:rPr lang="en-US" sz="1100" b="0" i="0" dirty="0">
                <a:effectLst/>
                <a:latin typeface="Times New Roman" panose="02020603050405020304" pitchFamily="18" charset="0"/>
                <a:cs typeface="Times New Roman" panose="02020603050405020304" pitchFamily="18" charset="0"/>
              </a:rPr>
              <a:t>(2), e20193845. https://doi.org/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10.1542/peds.2019-3845</a:t>
            </a:r>
          </a:p>
        </p:txBody>
      </p:sp>
    </p:spTree>
    <p:extLst>
      <p:ext uri="{BB962C8B-B14F-4D97-AF65-F5344CB8AC3E}">
        <p14:creationId xmlns:p14="http://schemas.microsoft.com/office/powerpoint/2010/main" val="250191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10000">
              <a:schemeClr val="bg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A3B3FF-62B3-2C26-74CB-53A0F532074F}"/>
              </a:ext>
            </a:extLst>
          </p:cNvPr>
          <p:cNvSpPr>
            <a:spLocks noGrp="1"/>
          </p:cNvSpPr>
          <p:nvPr>
            <p:ph idx="1"/>
          </p:nvPr>
        </p:nvSpPr>
        <p:spPr>
          <a:xfrm>
            <a:off x="4979962" y="498763"/>
            <a:ext cx="6288260" cy="4892040"/>
          </a:xfrm>
        </p:spPr>
        <p:txBody>
          <a:bodyPr anchor="ctr">
            <a:normAutofit lnSpcReduction="10000"/>
          </a:bodyPr>
          <a:lstStyle/>
          <a:p>
            <a:endParaRPr lang="en-US" dirty="0">
              <a:solidFill>
                <a:srgbClr val="FF0000"/>
              </a:solidFill>
              <a:latin typeface="Times New Roman" panose="02020603050405020304" pitchFamily="18" charset="0"/>
              <a:cs typeface="Times New Roman" panose="02020603050405020304" pitchFamily="18" charset="0"/>
            </a:endParaRPr>
          </a:p>
          <a:p>
            <a:r>
              <a:rPr lang="en-US" dirty="0">
                <a:solidFill>
                  <a:schemeClr val="tx1"/>
                </a:solidFill>
                <a:latin typeface="Times New Roman" panose="02020603050405020304" pitchFamily="18" charset="0"/>
                <a:cs typeface="Times New Roman" panose="02020603050405020304" pitchFamily="18" charset="0"/>
              </a:rPr>
              <a:t>Practice-level change</a:t>
            </a:r>
          </a:p>
          <a:p>
            <a:pPr lvl="1"/>
            <a:r>
              <a:rPr lang="en-US" dirty="0">
                <a:latin typeface="Times New Roman" panose="02020603050405020304" pitchFamily="18" charset="0"/>
                <a:cs typeface="Times New Roman" panose="02020603050405020304" pitchFamily="18" charset="0"/>
              </a:rPr>
              <a:t>The biology of adversity and resilience points to 3 guiding principles that can inform both improvement of existing practices and the design and testing of new strategies:</a:t>
            </a:r>
          </a:p>
          <a:p>
            <a:pPr marL="1257300" lvl="2" indent="-342900">
              <a:buFont typeface="+mj-lt"/>
              <a:buAutoNum type="arabicPeriod"/>
            </a:pPr>
            <a:r>
              <a:rPr lang="en-US" dirty="0">
                <a:solidFill>
                  <a:schemeClr val="tx1"/>
                </a:solidFill>
                <a:latin typeface="Times New Roman" panose="02020603050405020304" pitchFamily="18" charset="0"/>
                <a:cs typeface="Times New Roman" panose="02020603050405020304" pitchFamily="18" charset="0"/>
              </a:rPr>
              <a:t>Support responsive relationships </a:t>
            </a:r>
          </a:p>
          <a:p>
            <a:pPr marL="1257300" lvl="2" indent="-342900">
              <a:buFont typeface="+mj-lt"/>
              <a:buAutoNum type="arabicPeriod"/>
            </a:pPr>
            <a:r>
              <a:rPr lang="en-US" dirty="0">
                <a:solidFill>
                  <a:schemeClr val="tx1"/>
                </a:solidFill>
                <a:latin typeface="Times New Roman" panose="02020603050405020304" pitchFamily="18" charset="0"/>
                <a:cs typeface="Times New Roman" panose="02020603050405020304" pitchFamily="18" charset="0"/>
              </a:rPr>
              <a:t>Reduce sources of stress</a:t>
            </a:r>
          </a:p>
          <a:p>
            <a:pPr marL="1257300" lvl="2" indent="-342900">
              <a:buFont typeface="+mj-lt"/>
              <a:buAutoNum type="arabicPeriod"/>
            </a:pPr>
            <a:r>
              <a:rPr lang="en-US" dirty="0">
                <a:solidFill>
                  <a:schemeClr val="tx1"/>
                </a:solidFill>
                <a:latin typeface="Times New Roman" panose="02020603050405020304" pitchFamily="18" charset="0"/>
                <a:cs typeface="Times New Roman" panose="02020603050405020304" pitchFamily="18" charset="0"/>
              </a:rPr>
              <a:t>Strengthen core skills to provide a well-regulated caregiving environment</a:t>
            </a:r>
          </a:p>
          <a:p>
            <a:pPr lvl="1"/>
            <a:r>
              <a:rPr lang="en-US" dirty="0">
                <a:solidFill>
                  <a:schemeClr val="tx1"/>
                </a:solidFill>
                <a:latin typeface="Times New Roman" panose="02020603050405020304" pitchFamily="18" charset="0"/>
                <a:cs typeface="Times New Roman" panose="02020603050405020304" pitchFamily="18" charset="0"/>
              </a:rPr>
              <a:t>Growing interest in biological measures of stress activation and adaptation in young children presents promising potential for pediatric practice, but their beneficial implementation will require both rigorous scientific validation and thoughtful preparation.</a:t>
            </a:r>
          </a:p>
          <a:p>
            <a:pPr marL="457200" lvl="1" indent="0">
              <a:buNone/>
            </a:pPr>
            <a:endParaRPr lang="en-US"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222AE07A-856C-353A-AA3C-8C866EC15602}"/>
              </a:ext>
            </a:extLst>
          </p:cNvPr>
          <p:cNvSpPr txBox="1"/>
          <p:nvPr/>
        </p:nvSpPr>
        <p:spPr>
          <a:xfrm>
            <a:off x="203422" y="2223878"/>
            <a:ext cx="4243939" cy="1815882"/>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Leveraging the Biology </a:t>
            </a:r>
          </a:p>
          <a:p>
            <a:pPr algn="ctr"/>
            <a:r>
              <a:rPr lang="en-US" sz="2800" dirty="0">
                <a:latin typeface="Times New Roman" panose="02020603050405020304" pitchFamily="18" charset="0"/>
                <a:cs typeface="Times New Roman" panose="02020603050405020304" pitchFamily="18" charset="0"/>
              </a:rPr>
              <a:t>of Adversity and</a:t>
            </a:r>
          </a:p>
          <a:p>
            <a:pPr algn="ctr"/>
            <a:r>
              <a:rPr lang="en-US" sz="2800" dirty="0">
                <a:latin typeface="Times New Roman" panose="02020603050405020304" pitchFamily="18" charset="0"/>
                <a:cs typeface="Times New Roman" panose="02020603050405020304" pitchFamily="18" charset="0"/>
              </a:rPr>
              <a:t>Resilience to Transform</a:t>
            </a:r>
          </a:p>
          <a:p>
            <a:pPr algn="ctr"/>
            <a:r>
              <a:rPr lang="en-US" sz="2800" dirty="0">
                <a:latin typeface="Times New Roman" panose="02020603050405020304" pitchFamily="18" charset="0"/>
                <a:cs typeface="Times New Roman" panose="02020603050405020304" pitchFamily="18" charset="0"/>
              </a:rPr>
              <a:t>Pediatric Practice</a:t>
            </a:r>
          </a:p>
        </p:txBody>
      </p:sp>
      <p:sp>
        <p:nvSpPr>
          <p:cNvPr id="5" name="TextBox 4">
            <a:extLst>
              <a:ext uri="{FF2B5EF4-FFF2-40B4-BE49-F238E27FC236}">
                <a16:creationId xmlns:a16="http://schemas.microsoft.com/office/drawing/2014/main" id="{E921FD89-9922-C944-AB36-71FA011630F2}"/>
              </a:ext>
            </a:extLst>
          </p:cNvPr>
          <p:cNvSpPr txBox="1"/>
          <p:nvPr/>
        </p:nvSpPr>
        <p:spPr>
          <a:xfrm>
            <a:off x="5578168" y="6059155"/>
            <a:ext cx="6288261" cy="600164"/>
          </a:xfrm>
          <a:prstGeom prst="rect">
            <a:avLst/>
          </a:prstGeom>
          <a:noFill/>
        </p:spPr>
        <p:txBody>
          <a:bodyPr wrap="square" rtlCol="0">
            <a:spAutoFit/>
          </a:bodyPr>
          <a:lstStyle/>
          <a:p>
            <a:pPr indent="-457200"/>
            <a:r>
              <a:rPr lang="en-US" sz="1100" b="0" i="0" dirty="0">
                <a:effectLst/>
                <a:latin typeface="Times New Roman" panose="02020603050405020304" pitchFamily="18" charset="0"/>
                <a:cs typeface="Times New Roman" panose="02020603050405020304" pitchFamily="18" charset="0"/>
              </a:rPr>
              <a:t>Shonkoff, J. P., Boyce, W. T., Levitt, P., Martinez, F. D., &amp; McEwen, B. (2021). Leveraging the biology of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adversity and resilience to transform pediatric practice. </a:t>
            </a:r>
            <a:r>
              <a:rPr lang="en-US" sz="1100" b="0" i="1" dirty="0">
                <a:effectLst/>
                <a:latin typeface="Times New Roman" panose="02020603050405020304" pitchFamily="18" charset="0"/>
                <a:cs typeface="Times New Roman" panose="02020603050405020304" pitchFamily="18" charset="0"/>
              </a:rPr>
              <a:t>Pediatrics</a:t>
            </a:r>
            <a:r>
              <a:rPr lang="en-US" sz="1100" b="0" i="0" dirty="0">
                <a:effectLst/>
                <a:latin typeface="Times New Roman" panose="02020603050405020304" pitchFamily="18" charset="0"/>
                <a:cs typeface="Times New Roman" panose="02020603050405020304" pitchFamily="18" charset="0"/>
              </a:rPr>
              <a:t>, </a:t>
            </a:r>
            <a:r>
              <a:rPr lang="en-US" sz="1100" b="0" i="1" dirty="0">
                <a:effectLst/>
                <a:latin typeface="Times New Roman" panose="02020603050405020304" pitchFamily="18" charset="0"/>
                <a:cs typeface="Times New Roman" panose="02020603050405020304" pitchFamily="18" charset="0"/>
              </a:rPr>
              <a:t>147</a:t>
            </a:r>
            <a:r>
              <a:rPr lang="en-US" sz="1100" b="0" i="0" dirty="0">
                <a:effectLst/>
                <a:latin typeface="Times New Roman" panose="02020603050405020304" pitchFamily="18" charset="0"/>
                <a:cs typeface="Times New Roman" panose="02020603050405020304" pitchFamily="18" charset="0"/>
              </a:rPr>
              <a:t>(2), e20193845. https://doi.org/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10.1542/peds.2019-3845</a:t>
            </a:r>
          </a:p>
        </p:txBody>
      </p:sp>
    </p:spTree>
    <p:extLst>
      <p:ext uri="{BB962C8B-B14F-4D97-AF65-F5344CB8AC3E}">
        <p14:creationId xmlns:p14="http://schemas.microsoft.com/office/powerpoint/2010/main" val="3497820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10000">
              <a:schemeClr val="bg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A3B3FF-62B3-2C26-74CB-53A0F532074F}"/>
              </a:ext>
            </a:extLst>
          </p:cNvPr>
          <p:cNvSpPr>
            <a:spLocks noGrp="1"/>
          </p:cNvSpPr>
          <p:nvPr>
            <p:ph idx="1"/>
          </p:nvPr>
        </p:nvSpPr>
        <p:spPr>
          <a:xfrm>
            <a:off x="4979962" y="498763"/>
            <a:ext cx="6288260" cy="4892040"/>
          </a:xfrm>
        </p:spPr>
        <p:txBody>
          <a:bodyPr>
            <a:normAutofit/>
          </a:bodyPr>
          <a:lstStyle/>
          <a:p>
            <a:endParaRPr lang="en-US" dirty="0">
              <a:solidFill>
                <a:srgbClr val="FF0000"/>
              </a:solidFill>
              <a:latin typeface="Times New Roman" panose="02020603050405020304" pitchFamily="18" charset="0"/>
              <a:cs typeface="Times New Roman" panose="02020603050405020304" pitchFamily="18" charset="0"/>
            </a:endParaRPr>
          </a:p>
          <a:p>
            <a:r>
              <a:rPr lang="en-US" dirty="0">
                <a:solidFill>
                  <a:schemeClr val="tx1"/>
                </a:solidFill>
                <a:latin typeface="Times New Roman" panose="02020603050405020304" pitchFamily="18" charset="0"/>
                <a:cs typeface="Times New Roman" panose="02020603050405020304" pitchFamily="18" charset="0"/>
              </a:rPr>
              <a:t>Practice-level change</a:t>
            </a:r>
            <a:endParaRPr lang="en-US" dirty="0">
              <a:effectLst/>
              <a:latin typeface="Times New Roman" panose="02020603050405020304" pitchFamily="18" charset="0"/>
              <a:cs typeface="Times New Roman" panose="02020603050405020304" pitchFamily="18" charset="0"/>
            </a:endParaRPr>
          </a:p>
          <a:p>
            <a:pPr lvl="1"/>
            <a:r>
              <a:rPr lang="en-US" dirty="0">
                <a:effectLst/>
                <a:latin typeface="Times New Roman" panose="02020603050405020304" pitchFamily="18" charset="0"/>
                <a:cs typeface="Times New Roman" panose="02020603050405020304" pitchFamily="18" charset="0"/>
              </a:rPr>
              <a:t>Increasing evidence of the importance of the </a:t>
            </a:r>
            <a:r>
              <a:rPr lang="en-US" dirty="0">
                <a:latin typeface="Times New Roman" panose="02020603050405020304" pitchFamily="18" charset="0"/>
                <a:cs typeface="Times New Roman" panose="02020603050405020304" pitchFamily="18" charset="0"/>
              </a:rPr>
              <a:t>prenatal period and early infancy for the developing brain, the immune system, and metabolic regulation underscores 2 critical roles for pediatric primary care in an early childhood policy environment that is currently focused largely on preschool for ages 3 and 4:</a:t>
            </a:r>
          </a:p>
          <a:p>
            <a:pPr marL="1257300" lvl="2" indent="-342900">
              <a:buFont typeface="+mj-lt"/>
              <a:buAutoNum type="arabicPeriod"/>
            </a:pPr>
            <a:r>
              <a:rPr lang="en-US" dirty="0">
                <a:effectLst/>
                <a:latin typeface="Times New Roman" panose="02020603050405020304" pitchFamily="18" charset="0"/>
                <a:cs typeface="Times New Roman" panose="02020603050405020304" pitchFamily="18" charset="0"/>
              </a:rPr>
              <a:t>Enhanced connection to prenatal services</a:t>
            </a:r>
          </a:p>
          <a:p>
            <a:pPr marL="1257300" lvl="2" indent="-342900">
              <a:buFont typeface="+mj-lt"/>
              <a:buAutoNum type="arabicPeriod"/>
            </a:pPr>
            <a:r>
              <a:rPr lang="en-US" dirty="0">
                <a:effectLst/>
                <a:latin typeface="Times New Roman" panose="02020603050405020304" pitchFamily="18" charset="0"/>
                <a:cs typeface="Times New Roman" panose="02020603050405020304" pitchFamily="18" charset="0"/>
              </a:rPr>
              <a:t>More effective strategies to address adversity in the first 2 to 3 years after birth</a:t>
            </a:r>
          </a:p>
          <a:p>
            <a:pPr lvl="3"/>
            <a:r>
              <a:rPr lang="en-US" dirty="0">
                <a:latin typeface="Times New Roman" panose="02020603050405020304" pitchFamily="18" charset="0"/>
                <a:cs typeface="Times New Roman" panose="02020603050405020304" pitchFamily="18" charset="0"/>
              </a:rPr>
              <a:t>What works for some children and in what contexts?</a:t>
            </a:r>
          </a:p>
          <a:p>
            <a:pPr lvl="3"/>
            <a:r>
              <a:rPr lang="en-US" dirty="0">
                <a:latin typeface="Times New Roman" panose="02020603050405020304" pitchFamily="18" charset="0"/>
                <a:cs typeface="Times New Roman" panose="02020603050405020304" pitchFamily="18" charset="0"/>
              </a:rPr>
              <a:t>What is not working for others?</a:t>
            </a:r>
            <a:endParaRPr lang="en-US" dirty="0">
              <a:solidFill>
                <a:schemeClr val="tx1"/>
              </a:solidFill>
              <a:effectLs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222AE07A-856C-353A-AA3C-8C866EC15602}"/>
              </a:ext>
            </a:extLst>
          </p:cNvPr>
          <p:cNvSpPr txBox="1"/>
          <p:nvPr/>
        </p:nvSpPr>
        <p:spPr>
          <a:xfrm>
            <a:off x="203422" y="2223878"/>
            <a:ext cx="4243939" cy="1815882"/>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Leveraging the Biology </a:t>
            </a:r>
          </a:p>
          <a:p>
            <a:pPr algn="ctr"/>
            <a:r>
              <a:rPr lang="en-US" sz="2800" dirty="0">
                <a:latin typeface="Times New Roman" panose="02020603050405020304" pitchFamily="18" charset="0"/>
                <a:cs typeface="Times New Roman" panose="02020603050405020304" pitchFamily="18" charset="0"/>
              </a:rPr>
              <a:t>of Adversity and</a:t>
            </a:r>
          </a:p>
          <a:p>
            <a:pPr algn="ctr"/>
            <a:r>
              <a:rPr lang="en-US" sz="2800" dirty="0">
                <a:latin typeface="Times New Roman" panose="02020603050405020304" pitchFamily="18" charset="0"/>
                <a:cs typeface="Times New Roman" panose="02020603050405020304" pitchFamily="18" charset="0"/>
              </a:rPr>
              <a:t>Resilience to Transform</a:t>
            </a:r>
          </a:p>
          <a:p>
            <a:pPr algn="ctr"/>
            <a:r>
              <a:rPr lang="en-US" sz="2800" dirty="0">
                <a:latin typeface="Times New Roman" panose="02020603050405020304" pitchFamily="18" charset="0"/>
                <a:cs typeface="Times New Roman" panose="02020603050405020304" pitchFamily="18" charset="0"/>
              </a:rPr>
              <a:t>Pediatric Practice</a:t>
            </a:r>
          </a:p>
        </p:txBody>
      </p:sp>
      <p:sp>
        <p:nvSpPr>
          <p:cNvPr id="5" name="TextBox 4">
            <a:extLst>
              <a:ext uri="{FF2B5EF4-FFF2-40B4-BE49-F238E27FC236}">
                <a16:creationId xmlns:a16="http://schemas.microsoft.com/office/drawing/2014/main" id="{E921FD89-9922-C944-AB36-71FA011630F2}"/>
              </a:ext>
            </a:extLst>
          </p:cNvPr>
          <p:cNvSpPr txBox="1"/>
          <p:nvPr/>
        </p:nvSpPr>
        <p:spPr>
          <a:xfrm>
            <a:off x="5578168" y="6059155"/>
            <a:ext cx="6288261" cy="600164"/>
          </a:xfrm>
          <a:prstGeom prst="rect">
            <a:avLst/>
          </a:prstGeom>
          <a:noFill/>
        </p:spPr>
        <p:txBody>
          <a:bodyPr wrap="square" rtlCol="0">
            <a:spAutoFit/>
          </a:bodyPr>
          <a:lstStyle/>
          <a:p>
            <a:pPr indent="-457200"/>
            <a:r>
              <a:rPr lang="en-US" sz="1100" b="0" i="0" dirty="0">
                <a:effectLst/>
                <a:latin typeface="Times New Roman" panose="02020603050405020304" pitchFamily="18" charset="0"/>
                <a:cs typeface="Times New Roman" panose="02020603050405020304" pitchFamily="18" charset="0"/>
              </a:rPr>
              <a:t>Shonkoff, J. P., Boyce, W. T., Levitt, P., Martinez, F. D., &amp; McEwen, B. (2021). Leveraging the biology of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adversity and resilience to transform pediatric practice. </a:t>
            </a:r>
            <a:r>
              <a:rPr lang="en-US" sz="1100" b="0" i="1" dirty="0">
                <a:effectLst/>
                <a:latin typeface="Times New Roman" panose="02020603050405020304" pitchFamily="18" charset="0"/>
                <a:cs typeface="Times New Roman" panose="02020603050405020304" pitchFamily="18" charset="0"/>
              </a:rPr>
              <a:t>Pediatrics</a:t>
            </a:r>
            <a:r>
              <a:rPr lang="en-US" sz="1100" b="0" i="0" dirty="0">
                <a:effectLst/>
                <a:latin typeface="Times New Roman" panose="02020603050405020304" pitchFamily="18" charset="0"/>
                <a:cs typeface="Times New Roman" panose="02020603050405020304" pitchFamily="18" charset="0"/>
              </a:rPr>
              <a:t>, </a:t>
            </a:r>
            <a:r>
              <a:rPr lang="en-US" sz="1100" b="0" i="1" dirty="0">
                <a:effectLst/>
                <a:latin typeface="Times New Roman" panose="02020603050405020304" pitchFamily="18" charset="0"/>
                <a:cs typeface="Times New Roman" panose="02020603050405020304" pitchFamily="18" charset="0"/>
              </a:rPr>
              <a:t>147</a:t>
            </a:r>
            <a:r>
              <a:rPr lang="en-US" sz="1100" b="0" i="0" dirty="0">
                <a:effectLst/>
                <a:latin typeface="Times New Roman" panose="02020603050405020304" pitchFamily="18" charset="0"/>
                <a:cs typeface="Times New Roman" panose="02020603050405020304" pitchFamily="18" charset="0"/>
              </a:rPr>
              <a:t>(2), e20193845. https://doi.org/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10.1542/peds.2019-3845</a:t>
            </a:r>
          </a:p>
        </p:txBody>
      </p:sp>
    </p:spTree>
    <p:extLst>
      <p:ext uri="{BB962C8B-B14F-4D97-AF65-F5344CB8AC3E}">
        <p14:creationId xmlns:p14="http://schemas.microsoft.com/office/powerpoint/2010/main" val="2434700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10000">
              <a:schemeClr val="bg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A3B3FF-62B3-2C26-74CB-53A0F532074F}"/>
              </a:ext>
            </a:extLst>
          </p:cNvPr>
          <p:cNvSpPr>
            <a:spLocks noGrp="1"/>
          </p:cNvSpPr>
          <p:nvPr>
            <p:ph idx="1"/>
          </p:nvPr>
        </p:nvSpPr>
        <p:spPr>
          <a:xfrm>
            <a:off x="4971085" y="305213"/>
            <a:ext cx="6288260" cy="5493664"/>
          </a:xfrm>
        </p:spPr>
        <p:txBody>
          <a:bodyPr>
            <a:normAutofit fontScale="92500" lnSpcReduction="20000"/>
          </a:bodyPr>
          <a:lstStyle/>
          <a:p>
            <a:endParaRPr lang="en-US" sz="2100" dirty="0">
              <a:solidFill>
                <a:srgbClr val="FF0000"/>
              </a:solidFill>
              <a:latin typeface="Times New Roman" panose="02020603050405020304" pitchFamily="18" charset="0"/>
              <a:cs typeface="Times New Roman" panose="02020603050405020304" pitchFamily="18" charset="0"/>
            </a:endParaRPr>
          </a:p>
          <a:p>
            <a:r>
              <a:rPr lang="en-US" sz="2100" dirty="0">
                <a:latin typeface="Times New Roman" panose="02020603050405020304" pitchFamily="18" charset="0"/>
                <a:cs typeface="Times New Roman" panose="02020603050405020304" pitchFamily="18" charset="0"/>
              </a:rPr>
              <a:t>Population</a:t>
            </a:r>
            <a:r>
              <a:rPr lang="en-US" sz="2100" dirty="0">
                <a:solidFill>
                  <a:schemeClr val="tx1"/>
                </a:solidFill>
                <a:latin typeface="Times New Roman" panose="02020603050405020304" pitchFamily="18" charset="0"/>
                <a:cs typeface="Times New Roman" panose="02020603050405020304" pitchFamily="18" charset="0"/>
              </a:rPr>
              <a:t>-level change</a:t>
            </a:r>
          </a:p>
          <a:p>
            <a:pPr lvl="1"/>
            <a:r>
              <a:rPr lang="en-US" sz="1900" dirty="0">
                <a:latin typeface="Times New Roman" panose="02020603050405020304" pitchFamily="18" charset="0"/>
                <a:cs typeface="Times New Roman" panose="02020603050405020304" pitchFamily="18" charset="0"/>
              </a:rPr>
              <a:t>More attention to the biology of adversity and resilience in medical school and residency training programs.</a:t>
            </a:r>
          </a:p>
          <a:p>
            <a:pPr lvl="1"/>
            <a:r>
              <a:rPr lang="en-US" sz="1900" dirty="0">
                <a:latin typeface="Times New Roman" panose="02020603050405020304" pitchFamily="18" charset="0"/>
                <a:cs typeface="Times New Roman" panose="02020603050405020304" pitchFamily="18" charset="0"/>
              </a:rPr>
              <a:t>Increased attention to the influence of racism on the delivery of health care services.</a:t>
            </a:r>
          </a:p>
          <a:p>
            <a:pPr lvl="1"/>
            <a:r>
              <a:rPr lang="en-US" sz="1900" dirty="0">
                <a:latin typeface="Times New Roman" panose="02020603050405020304" pitchFamily="18" charset="0"/>
                <a:cs typeface="Times New Roman" panose="02020603050405020304" pitchFamily="18" charset="0"/>
              </a:rPr>
              <a:t>Stronger evidence (e.g., more robust measures of impacts) of effective practices that require more time to deliver, to strengthen the case for payment of longer visits, and expertise in value-based reimbursement policies to secure its sustainability.</a:t>
            </a:r>
          </a:p>
          <a:p>
            <a:pPr lvl="1"/>
            <a:r>
              <a:rPr lang="en-US" sz="1900" dirty="0">
                <a:latin typeface="Times New Roman" panose="02020603050405020304" pitchFamily="18" charset="0"/>
                <a:cs typeface="Times New Roman" panose="02020603050405020304" pitchFamily="18" charset="0"/>
              </a:rPr>
              <a:t>While greater attention to social determinants of health is essential, the identification of increased risk must be followed by the implementation of effective strategies that produce measurable effects.</a:t>
            </a:r>
          </a:p>
          <a:p>
            <a:pPr lvl="2"/>
            <a:r>
              <a:rPr lang="en-US" sz="1700" dirty="0">
                <a:latin typeface="Times New Roman" panose="02020603050405020304" pitchFamily="18" charset="0"/>
                <a:cs typeface="Times New Roman" panose="02020603050405020304" pitchFamily="18" charset="0"/>
              </a:rPr>
              <a:t>Direct measures of child health and development within the context of primary health care to determine priorities for intervention and match specific services to identified needs.</a:t>
            </a:r>
          </a:p>
          <a:p>
            <a:pPr lvl="1"/>
            <a:endParaRPr lang="en-US"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222AE07A-856C-353A-AA3C-8C866EC15602}"/>
              </a:ext>
            </a:extLst>
          </p:cNvPr>
          <p:cNvSpPr txBox="1"/>
          <p:nvPr/>
        </p:nvSpPr>
        <p:spPr>
          <a:xfrm>
            <a:off x="203422" y="2223878"/>
            <a:ext cx="4243939" cy="1815882"/>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Leveraging the Biology </a:t>
            </a:r>
          </a:p>
          <a:p>
            <a:pPr algn="ctr"/>
            <a:r>
              <a:rPr lang="en-US" sz="2800" dirty="0">
                <a:latin typeface="Times New Roman" panose="02020603050405020304" pitchFamily="18" charset="0"/>
                <a:cs typeface="Times New Roman" panose="02020603050405020304" pitchFamily="18" charset="0"/>
              </a:rPr>
              <a:t>of Adversity and</a:t>
            </a:r>
          </a:p>
          <a:p>
            <a:pPr algn="ctr"/>
            <a:r>
              <a:rPr lang="en-US" sz="2800" dirty="0">
                <a:latin typeface="Times New Roman" panose="02020603050405020304" pitchFamily="18" charset="0"/>
                <a:cs typeface="Times New Roman" panose="02020603050405020304" pitchFamily="18" charset="0"/>
              </a:rPr>
              <a:t>Resilience to Transform</a:t>
            </a:r>
          </a:p>
          <a:p>
            <a:pPr algn="ctr"/>
            <a:r>
              <a:rPr lang="en-US" sz="2800" dirty="0">
                <a:latin typeface="Times New Roman" panose="02020603050405020304" pitchFamily="18" charset="0"/>
                <a:cs typeface="Times New Roman" panose="02020603050405020304" pitchFamily="18" charset="0"/>
              </a:rPr>
              <a:t>Pediatric Practice</a:t>
            </a:r>
          </a:p>
        </p:txBody>
      </p:sp>
      <p:sp>
        <p:nvSpPr>
          <p:cNvPr id="5" name="TextBox 4">
            <a:extLst>
              <a:ext uri="{FF2B5EF4-FFF2-40B4-BE49-F238E27FC236}">
                <a16:creationId xmlns:a16="http://schemas.microsoft.com/office/drawing/2014/main" id="{E921FD89-9922-C944-AB36-71FA011630F2}"/>
              </a:ext>
            </a:extLst>
          </p:cNvPr>
          <p:cNvSpPr txBox="1"/>
          <p:nvPr/>
        </p:nvSpPr>
        <p:spPr>
          <a:xfrm>
            <a:off x="5578168" y="6059155"/>
            <a:ext cx="6288261" cy="600164"/>
          </a:xfrm>
          <a:prstGeom prst="rect">
            <a:avLst/>
          </a:prstGeom>
          <a:noFill/>
        </p:spPr>
        <p:txBody>
          <a:bodyPr wrap="square" rtlCol="0">
            <a:spAutoFit/>
          </a:bodyPr>
          <a:lstStyle/>
          <a:p>
            <a:pPr indent="-457200"/>
            <a:r>
              <a:rPr lang="en-US" sz="1100" b="0" i="0" dirty="0">
                <a:effectLst/>
                <a:latin typeface="Times New Roman" panose="02020603050405020304" pitchFamily="18" charset="0"/>
                <a:cs typeface="Times New Roman" panose="02020603050405020304" pitchFamily="18" charset="0"/>
              </a:rPr>
              <a:t>Shonkoff, J. P., Boyce, W. T., Levitt, P., Martinez, F. D., &amp; McEwen, B. (2021). Leveraging the biology of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adversity and resilience to transform pediatric practice. </a:t>
            </a:r>
            <a:r>
              <a:rPr lang="en-US" sz="1100" b="0" i="1" dirty="0">
                <a:effectLst/>
                <a:latin typeface="Times New Roman" panose="02020603050405020304" pitchFamily="18" charset="0"/>
                <a:cs typeface="Times New Roman" panose="02020603050405020304" pitchFamily="18" charset="0"/>
              </a:rPr>
              <a:t>Pediatrics</a:t>
            </a:r>
            <a:r>
              <a:rPr lang="en-US" sz="1100" b="0" i="0" dirty="0">
                <a:effectLst/>
                <a:latin typeface="Times New Roman" panose="02020603050405020304" pitchFamily="18" charset="0"/>
                <a:cs typeface="Times New Roman" panose="02020603050405020304" pitchFamily="18" charset="0"/>
              </a:rPr>
              <a:t>, </a:t>
            </a:r>
            <a:r>
              <a:rPr lang="en-US" sz="1100" b="0" i="1" dirty="0">
                <a:effectLst/>
                <a:latin typeface="Times New Roman" panose="02020603050405020304" pitchFamily="18" charset="0"/>
                <a:cs typeface="Times New Roman" panose="02020603050405020304" pitchFamily="18" charset="0"/>
              </a:rPr>
              <a:t>147</a:t>
            </a:r>
            <a:r>
              <a:rPr lang="en-US" sz="1100" b="0" i="0" dirty="0">
                <a:effectLst/>
                <a:latin typeface="Times New Roman" panose="02020603050405020304" pitchFamily="18" charset="0"/>
                <a:cs typeface="Times New Roman" panose="02020603050405020304" pitchFamily="18" charset="0"/>
              </a:rPr>
              <a:t>(2), e20193845. https://doi.org/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10.1542/peds.2019-3845</a:t>
            </a:r>
          </a:p>
        </p:txBody>
      </p:sp>
    </p:spTree>
    <p:extLst>
      <p:ext uri="{BB962C8B-B14F-4D97-AF65-F5344CB8AC3E}">
        <p14:creationId xmlns:p14="http://schemas.microsoft.com/office/powerpoint/2010/main" val="2245099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10000">
              <a:schemeClr val="bg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A3B3FF-62B3-2C26-74CB-53A0F532074F}"/>
              </a:ext>
            </a:extLst>
          </p:cNvPr>
          <p:cNvSpPr>
            <a:spLocks noGrp="1"/>
          </p:cNvSpPr>
          <p:nvPr>
            <p:ph idx="1"/>
          </p:nvPr>
        </p:nvSpPr>
        <p:spPr>
          <a:xfrm>
            <a:off x="4979962" y="498763"/>
            <a:ext cx="6288260" cy="5361088"/>
          </a:xfrm>
        </p:spPr>
        <p:txBody>
          <a:bodyPr>
            <a:normAutofit lnSpcReduction="10000"/>
          </a:bodyPr>
          <a:lstStyle/>
          <a:p>
            <a:r>
              <a:rPr lang="en-US" dirty="0">
                <a:solidFill>
                  <a:schemeClr val="tx1"/>
                </a:solidFill>
                <a:latin typeface="Times New Roman" panose="02020603050405020304" pitchFamily="18" charset="0"/>
                <a:cs typeface="Times New Roman" panose="02020603050405020304" pitchFamily="18" charset="0"/>
              </a:rPr>
              <a:t>Preventing childhood toxic stress responses, promoting resilience, and optimizing development will require that all children be afforded safe, stable, and nurturing relationships (SSNRs) that buffer a wide range of adversities and build the foundational skills needed to cope with future adversity in an adaptive, health-promoting manner.</a:t>
            </a:r>
          </a:p>
          <a:p>
            <a:r>
              <a:rPr lang="en-US" dirty="0">
                <a:solidFill>
                  <a:schemeClr val="tx1"/>
                </a:solidFill>
                <a:latin typeface="Times New Roman" panose="02020603050405020304" pitchFamily="18" charset="0"/>
                <a:cs typeface="Times New Roman" panose="02020603050405020304" pitchFamily="18" charset="0"/>
              </a:rPr>
              <a:t>B</a:t>
            </a:r>
            <a:r>
              <a:rPr lang="en-US" dirty="0">
                <a:latin typeface="Times New Roman" panose="02020603050405020304" pitchFamily="18" charset="0"/>
                <a:cs typeface="Times New Roman" panose="02020603050405020304" pitchFamily="18" charset="0"/>
              </a:rPr>
              <a:t>ased on </a:t>
            </a:r>
            <a:r>
              <a:rPr lang="en-US" dirty="0">
                <a:solidFill>
                  <a:schemeClr val="tx1"/>
                </a:solidFill>
                <a:latin typeface="Times New Roman" panose="02020603050405020304" pitchFamily="18" charset="0"/>
                <a:cs typeface="Times New Roman" panose="02020603050405020304" pitchFamily="18" charset="0"/>
              </a:rPr>
              <a:t>3 science-informed principles:</a:t>
            </a:r>
          </a:p>
          <a:p>
            <a:pPr lvl="1"/>
            <a:r>
              <a:rPr lang="en-US" dirty="0">
                <a:solidFill>
                  <a:schemeClr val="tx1"/>
                </a:solidFill>
                <a:latin typeface="Times New Roman" panose="02020603050405020304" pitchFamily="18" charset="0"/>
                <a:cs typeface="Times New Roman" panose="02020603050405020304" pitchFamily="18" charset="0"/>
              </a:rPr>
              <a:t>support nurturing relationships</a:t>
            </a:r>
          </a:p>
          <a:p>
            <a:pPr lvl="1"/>
            <a:r>
              <a:rPr lang="en-US" dirty="0">
                <a:solidFill>
                  <a:schemeClr val="tx1"/>
                </a:solidFill>
                <a:latin typeface="Times New Roman" panose="02020603050405020304" pitchFamily="18" charset="0"/>
                <a:cs typeface="Times New Roman" panose="02020603050405020304" pitchFamily="18" charset="0"/>
              </a:rPr>
              <a:t>reduce external sources of stress on families</a:t>
            </a:r>
          </a:p>
          <a:p>
            <a:pPr lvl="1"/>
            <a:r>
              <a:rPr lang="en-US" dirty="0">
                <a:solidFill>
                  <a:schemeClr val="tx1"/>
                </a:solidFill>
                <a:latin typeface="Times New Roman" panose="02020603050405020304" pitchFamily="18" charset="0"/>
                <a:cs typeface="Times New Roman" panose="02020603050405020304" pitchFamily="18" charset="0"/>
              </a:rPr>
              <a:t>strengthening core life skills</a:t>
            </a:r>
          </a:p>
          <a:p>
            <a:r>
              <a:rPr lang="en-US" dirty="0">
                <a:solidFill>
                  <a:schemeClr val="tx1"/>
                </a:solidFill>
                <a:latin typeface="Times New Roman" panose="02020603050405020304" pitchFamily="18" charset="0"/>
                <a:cs typeface="Times New Roman" panose="02020603050405020304" pitchFamily="18" charset="0"/>
              </a:rPr>
              <a:t>Provides a framework for developing innovative strategies to promote SSNRs at the dyadic level, family level, and community level.</a:t>
            </a:r>
          </a:p>
        </p:txBody>
      </p:sp>
      <p:sp>
        <p:nvSpPr>
          <p:cNvPr id="6" name="TextBox 5">
            <a:extLst>
              <a:ext uri="{FF2B5EF4-FFF2-40B4-BE49-F238E27FC236}">
                <a16:creationId xmlns:a16="http://schemas.microsoft.com/office/drawing/2014/main" id="{222AE07A-856C-353A-AA3C-8C866EC15602}"/>
              </a:ext>
            </a:extLst>
          </p:cNvPr>
          <p:cNvSpPr txBox="1"/>
          <p:nvPr/>
        </p:nvSpPr>
        <p:spPr>
          <a:xfrm>
            <a:off x="244493" y="2008434"/>
            <a:ext cx="4161798" cy="2246769"/>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Preventing Childhood Toxic Stress: Partnering With Families and Communities to Promote Relational Health</a:t>
            </a:r>
          </a:p>
        </p:txBody>
      </p:sp>
      <p:sp>
        <p:nvSpPr>
          <p:cNvPr id="5" name="TextBox 4">
            <a:extLst>
              <a:ext uri="{FF2B5EF4-FFF2-40B4-BE49-F238E27FC236}">
                <a16:creationId xmlns:a16="http://schemas.microsoft.com/office/drawing/2014/main" id="{E921FD89-9922-C944-AB36-71FA011630F2}"/>
              </a:ext>
            </a:extLst>
          </p:cNvPr>
          <p:cNvSpPr txBox="1"/>
          <p:nvPr/>
        </p:nvSpPr>
        <p:spPr>
          <a:xfrm>
            <a:off x="5578168" y="5889566"/>
            <a:ext cx="6288261" cy="938719"/>
          </a:xfrm>
          <a:prstGeom prst="rect">
            <a:avLst/>
          </a:prstGeom>
          <a:noFill/>
        </p:spPr>
        <p:txBody>
          <a:bodyPr wrap="square" rtlCol="0">
            <a:spAutoFit/>
          </a:bodyPr>
          <a:lstStyle/>
          <a:p>
            <a:pPr indent="-457200"/>
            <a:r>
              <a:rPr lang="en-US" sz="1100" b="0" i="0" dirty="0">
                <a:effectLst/>
                <a:latin typeface="Times New Roman" panose="02020603050405020304" pitchFamily="18" charset="0"/>
                <a:cs typeface="Times New Roman" panose="02020603050405020304" pitchFamily="18" charset="0"/>
              </a:rPr>
              <a:t>Garner, A., </a:t>
            </a:r>
            <a:r>
              <a:rPr lang="en-US" sz="1100" b="0" i="0" dirty="0" err="1">
                <a:effectLst/>
                <a:latin typeface="Times New Roman" panose="02020603050405020304" pitchFamily="18" charset="0"/>
                <a:cs typeface="Times New Roman" panose="02020603050405020304" pitchFamily="18" charset="0"/>
              </a:rPr>
              <a:t>Yogman</a:t>
            </a:r>
            <a:r>
              <a:rPr lang="en-US" sz="1100" b="0" i="0" dirty="0">
                <a:effectLst/>
                <a:latin typeface="Times New Roman" panose="02020603050405020304" pitchFamily="18" charset="0"/>
                <a:cs typeface="Times New Roman" panose="02020603050405020304" pitchFamily="18" charset="0"/>
              </a:rPr>
              <a:t>, M., &amp; COMMITTEE ON PSYCHOSOCIAL ASPECTS OF CHILD AND FAMILY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HEALTH, SECTION ON DEVELOPMENTAL AND BEHAVIORAL PEDIATRICS, COUNCIL ON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EARLY CHILDHOOD (2021). Preventing childhood toxic stress: Partnering with families and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communities to promote relational health. </a:t>
            </a:r>
            <a:r>
              <a:rPr lang="en-US" sz="1100" b="0" i="1" dirty="0">
                <a:effectLst/>
                <a:latin typeface="Times New Roman" panose="02020603050405020304" pitchFamily="18" charset="0"/>
                <a:cs typeface="Times New Roman" panose="02020603050405020304" pitchFamily="18" charset="0"/>
              </a:rPr>
              <a:t>Pediatrics</a:t>
            </a:r>
            <a:r>
              <a:rPr lang="en-US" sz="1100" b="0" i="0" dirty="0">
                <a:effectLst/>
                <a:latin typeface="Times New Roman" panose="02020603050405020304" pitchFamily="18" charset="0"/>
                <a:cs typeface="Times New Roman" panose="02020603050405020304" pitchFamily="18" charset="0"/>
              </a:rPr>
              <a:t>, </a:t>
            </a:r>
            <a:r>
              <a:rPr lang="en-US" sz="1100" b="0" i="1" dirty="0">
                <a:effectLst/>
                <a:latin typeface="Times New Roman" panose="02020603050405020304" pitchFamily="18" charset="0"/>
                <a:cs typeface="Times New Roman" panose="02020603050405020304" pitchFamily="18" charset="0"/>
              </a:rPr>
              <a:t>148</a:t>
            </a:r>
            <a:r>
              <a:rPr lang="en-US" sz="1100" b="0" i="0" dirty="0">
                <a:effectLst/>
                <a:latin typeface="Times New Roman" panose="02020603050405020304" pitchFamily="18" charset="0"/>
                <a:cs typeface="Times New Roman" panose="02020603050405020304" pitchFamily="18" charset="0"/>
              </a:rPr>
              <a:t>(2), e2021052582. https://doi.org/10.1542/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peds.2021-052582</a:t>
            </a:r>
          </a:p>
        </p:txBody>
      </p:sp>
    </p:spTree>
    <p:extLst>
      <p:ext uri="{BB962C8B-B14F-4D97-AF65-F5344CB8AC3E}">
        <p14:creationId xmlns:p14="http://schemas.microsoft.com/office/powerpoint/2010/main" val="28727822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10000">
              <a:schemeClr val="bg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22AE07A-856C-353A-AA3C-8C866EC15602}"/>
              </a:ext>
            </a:extLst>
          </p:cNvPr>
          <p:cNvSpPr txBox="1"/>
          <p:nvPr/>
        </p:nvSpPr>
        <p:spPr>
          <a:xfrm>
            <a:off x="913795" y="112693"/>
            <a:ext cx="10353762" cy="954107"/>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Translating these principles into pediatric practice will require family-centered pediatric medical homes (FCPMHs) to:</a:t>
            </a:r>
          </a:p>
        </p:txBody>
      </p:sp>
      <p:sp>
        <p:nvSpPr>
          <p:cNvPr id="4" name="Content Placeholder 3">
            <a:extLst>
              <a:ext uri="{FF2B5EF4-FFF2-40B4-BE49-F238E27FC236}">
                <a16:creationId xmlns:a16="http://schemas.microsoft.com/office/drawing/2014/main" id="{E2A77A5F-E58B-3A42-5D1D-9312A9FA9326}"/>
              </a:ext>
            </a:extLst>
          </p:cNvPr>
          <p:cNvSpPr>
            <a:spLocks noGrp="1"/>
          </p:cNvSpPr>
          <p:nvPr>
            <p:ph idx="1"/>
          </p:nvPr>
        </p:nvSpPr>
        <p:spPr>
          <a:xfrm>
            <a:off x="913795" y="1418602"/>
            <a:ext cx="10353762" cy="4372598"/>
          </a:xfrm>
        </p:spPr>
        <p:txBody>
          <a:bodyPr>
            <a:normAutofit/>
          </a:bodyPr>
          <a:lstStyle/>
          <a:p>
            <a:pPr marL="457200" indent="-457200">
              <a:buFont typeface="+mj-lt"/>
              <a:buAutoNum type="arabicPeriod"/>
            </a:pPr>
            <a:r>
              <a:rPr lang="en-US" dirty="0">
                <a:effectLst/>
                <a:latin typeface="Times New Roman" panose="02020603050405020304" pitchFamily="18" charset="0"/>
                <a:cs typeface="Times New Roman" panose="02020603050405020304" pitchFamily="18" charset="0"/>
              </a:rPr>
              <a:t>Understand the toxic stress framework, which explains how many of our society’s most intractable problems, such as disparities in health, education, and economic stability, are rooted in our shared biology but divergent experiences and opportunities.</a:t>
            </a:r>
          </a:p>
          <a:p>
            <a:pPr marL="457200" indent="-457200">
              <a:buFont typeface="+mj-lt"/>
              <a:buAutoNum type="arabicPeriod"/>
            </a:pPr>
            <a:r>
              <a:rPr lang="en-US" dirty="0">
                <a:effectLst/>
                <a:latin typeface="Times New Roman" panose="02020603050405020304" pitchFamily="18" charset="0"/>
                <a:cs typeface="Times New Roman" panose="02020603050405020304" pitchFamily="18" charset="0"/>
              </a:rPr>
              <a:t>Understand the relational health framework, which explains how the individual, family, and community capacities that support the development and maintenance of SSNRs also buffer adversity and build resilience across the life course.</a:t>
            </a:r>
          </a:p>
          <a:p>
            <a:pPr marL="457200" indent="-457200">
              <a:buFont typeface="+mj-lt"/>
              <a:buAutoNum type="arabicPeriod"/>
            </a:pPr>
            <a:r>
              <a:rPr lang="en-US" dirty="0">
                <a:effectLst/>
                <a:latin typeface="Times New Roman" panose="02020603050405020304" pitchFamily="18" charset="0"/>
                <a:cs typeface="Times New Roman" panose="02020603050405020304" pitchFamily="18" charset="0"/>
              </a:rPr>
              <a:t>Foster strong, trusted, respectful, and supportive relationships with patients and their families to encourage the acceptance of individualized prevention, intervention, and treatment strategies. Doing so will require all health professionals to address their implicit biases, develop cultural humility, and provide culturally competent recommendations.</a:t>
            </a:r>
          </a:p>
        </p:txBody>
      </p:sp>
      <p:sp>
        <p:nvSpPr>
          <p:cNvPr id="9" name="TextBox 8">
            <a:extLst>
              <a:ext uri="{FF2B5EF4-FFF2-40B4-BE49-F238E27FC236}">
                <a16:creationId xmlns:a16="http://schemas.microsoft.com/office/drawing/2014/main" id="{6ED16CB8-19A6-80C0-C5A8-0BA6109A0F31}"/>
              </a:ext>
            </a:extLst>
          </p:cNvPr>
          <p:cNvSpPr txBox="1"/>
          <p:nvPr/>
        </p:nvSpPr>
        <p:spPr>
          <a:xfrm>
            <a:off x="5578168" y="5889566"/>
            <a:ext cx="6288261" cy="938719"/>
          </a:xfrm>
          <a:prstGeom prst="rect">
            <a:avLst/>
          </a:prstGeom>
          <a:noFill/>
        </p:spPr>
        <p:txBody>
          <a:bodyPr wrap="square" rtlCol="0">
            <a:spAutoFit/>
          </a:bodyPr>
          <a:lstStyle/>
          <a:p>
            <a:pPr indent="-457200"/>
            <a:r>
              <a:rPr lang="en-US" sz="1100" b="0" i="0" dirty="0">
                <a:effectLst/>
                <a:latin typeface="Times New Roman" panose="02020603050405020304" pitchFamily="18" charset="0"/>
                <a:cs typeface="Times New Roman" panose="02020603050405020304" pitchFamily="18" charset="0"/>
              </a:rPr>
              <a:t>Garner, A., </a:t>
            </a:r>
            <a:r>
              <a:rPr lang="en-US" sz="1100" b="0" i="0" dirty="0" err="1">
                <a:effectLst/>
                <a:latin typeface="Times New Roman" panose="02020603050405020304" pitchFamily="18" charset="0"/>
                <a:cs typeface="Times New Roman" panose="02020603050405020304" pitchFamily="18" charset="0"/>
              </a:rPr>
              <a:t>Yogman</a:t>
            </a:r>
            <a:r>
              <a:rPr lang="en-US" sz="1100" b="0" i="0" dirty="0">
                <a:effectLst/>
                <a:latin typeface="Times New Roman" panose="02020603050405020304" pitchFamily="18" charset="0"/>
                <a:cs typeface="Times New Roman" panose="02020603050405020304" pitchFamily="18" charset="0"/>
              </a:rPr>
              <a:t>, M., &amp; COMMITTEE ON PSYCHOSOCIAL ASPECTS OF CHILD AND FAMILY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HEALTH, SECTION ON DEVELOPMENTAL AND BEHAVIORAL PEDIATRICS, COUNCIL ON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EARLY CHILDHOOD (2021). Preventing childhood toxic stress: Partnering with families and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communities to promote relational health. </a:t>
            </a:r>
            <a:r>
              <a:rPr lang="en-US" sz="1100" b="0" i="1" dirty="0">
                <a:effectLst/>
                <a:latin typeface="Times New Roman" panose="02020603050405020304" pitchFamily="18" charset="0"/>
                <a:cs typeface="Times New Roman" panose="02020603050405020304" pitchFamily="18" charset="0"/>
              </a:rPr>
              <a:t>Pediatrics</a:t>
            </a:r>
            <a:r>
              <a:rPr lang="en-US" sz="1100" b="0" i="0" dirty="0">
                <a:effectLst/>
                <a:latin typeface="Times New Roman" panose="02020603050405020304" pitchFamily="18" charset="0"/>
                <a:cs typeface="Times New Roman" panose="02020603050405020304" pitchFamily="18" charset="0"/>
              </a:rPr>
              <a:t>, </a:t>
            </a:r>
            <a:r>
              <a:rPr lang="en-US" sz="1100" b="0" i="1" dirty="0">
                <a:effectLst/>
                <a:latin typeface="Times New Roman" panose="02020603050405020304" pitchFamily="18" charset="0"/>
                <a:cs typeface="Times New Roman" panose="02020603050405020304" pitchFamily="18" charset="0"/>
              </a:rPr>
              <a:t>148</a:t>
            </a:r>
            <a:r>
              <a:rPr lang="en-US" sz="1100" b="0" i="0" dirty="0">
                <a:effectLst/>
                <a:latin typeface="Times New Roman" panose="02020603050405020304" pitchFamily="18" charset="0"/>
                <a:cs typeface="Times New Roman" panose="02020603050405020304" pitchFamily="18" charset="0"/>
              </a:rPr>
              <a:t>(2), e2021052582. https://doi.org/10.1542/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peds.2021-052582</a:t>
            </a:r>
          </a:p>
        </p:txBody>
      </p:sp>
    </p:spTree>
    <p:extLst>
      <p:ext uri="{BB962C8B-B14F-4D97-AF65-F5344CB8AC3E}">
        <p14:creationId xmlns:p14="http://schemas.microsoft.com/office/powerpoint/2010/main" val="3501040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10000">
              <a:schemeClr val="bg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22AE07A-856C-353A-AA3C-8C866EC15602}"/>
              </a:ext>
            </a:extLst>
          </p:cNvPr>
          <p:cNvSpPr txBox="1"/>
          <p:nvPr/>
        </p:nvSpPr>
        <p:spPr>
          <a:xfrm>
            <a:off x="913795" y="112693"/>
            <a:ext cx="10353762" cy="954107"/>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Translating these principles into pediatric practice will require family-centered pediatric medical homes (FCPMHs) to:</a:t>
            </a:r>
          </a:p>
        </p:txBody>
      </p:sp>
      <p:sp>
        <p:nvSpPr>
          <p:cNvPr id="4" name="Content Placeholder 3">
            <a:extLst>
              <a:ext uri="{FF2B5EF4-FFF2-40B4-BE49-F238E27FC236}">
                <a16:creationId xmlns:a16="http://schemas.microsoft.com/office/drawing/2014/main" id="{E2A77A5F-E58B-3A42-5D1D-9312A9FA9326}"/>
              </a:ext>
            </a:extLst>
          </p:cNvPr>
          <p:cNvSpPr>
            <a:spLocks noGrp="1"/>
          </p:cNvSpPr>
          <p:nvPr>
            <p:ph idx="1"/>
          </p:nvPr>
        </p:nvSpPr>
        <p:spPr>
          <a:xfrm>
            <a:off x="913795" y="1418602"/>
            <a:ext cx="10353762" cy="4372598"/>
          </a:xfrm>
        </p:spPr>
        <p:txBody>
          <a:bodyPr>
            <a:normAutofit/>
          </a:bodyPr>
          <a:lstStyle/>
          <a:p>
            <a:pPr marL="457200" indent="-457200">
              <a:buFont typeface="+mj-lt"/>
              <a:buAutoNum type="arabicPeriod" startAt="4"/>
            </a:pPr>
            <a:r>
              <a:rPr lang="en-US" dirty="0">
                <a:effectLst/>
                <a:latin typeface="Times New Roman" panose="02020603050405020304" pitchFamily="18" charset="0"/>
                <a:cs typeface="Times New Roman" panose="02020603050405020304" pitchFamily="18" charset="0"/>
              </a:rPr>
              <a:t>Foster strong, trusted, respectful, and effective collaborations with the community partners who are well-positioned to provide the individualized prevention, intervention, and treatment strategies.</a:t>
            </a:r>
          </a:p>
          <a:p>
            <a:pPr marL="457200" indent="-457200">
              <a:buFont typeface="+mj-lt"/>
              <a:buAutoNum type="arabicPeriod" startAt="4"/>
            </a:pPr>
            <a:r>
              <a:rPr lang="en-US" dirty="0">
                <a:effectLst/>
                <a:latin typeface="Times New Roman" panose="02020603050405020304" pitchFamily="18" charset="0"/>
                <a:cs typeface="Times New Roman" panose="02020603050405020304" pitchFamily="18" charset="0"/>
              </a:rPr>
              <a:t>Acknowledge that a wide range of adversities, from discrete, threatening events to ongoing, chronic life conditions, share the potential to trigger toxic stress responses and inhibit the formation of SSNRs.</a:t>
            </a:r>
          </a:p>
          <a:p>
            <a:pPr marL="457200" indent="-457200">
              <a:buFont typeface="+mj-lt"/>
              <a:buAutoNum type="arabicPeriod" startAt="4"/>
            </a:pPr>
            <a:r>
              <a:rPr lang="en-US" dirty="0">
                <a:effectLst/>
                <a:latin typeface="Times New Roman" panose="02020603050405020304" pitchFamily="18" charset="0"/>
                <a:cs typeface="Times New Roman" panose="02020603050405020304" pitchFamily="18" charset="0"/>
              </a:rPr>
              <a:t>Embrace an </a:t>
            </a:r>
            <a:r>
              <a:rPr lang="en-US" dirty="0" err="1">
                <a:effectLst/>
                <a:latin typeface="Times New Roman" panose="02020603050405020304" pitchFamily="18" charset="0"/>
                <a:cs typeface="Times New Roman" panose="02020603050405020304" pitchFamily="18" charset="0"/>
              </a:rPr>
              <a:t>ecobiodevelopmental</a:t>
            </a:r>
            <a:r>
              <a:rPr lang="en-US" dirty="0">
                <a:effectLst/>
                <a:latin typeface="Times New Roman" panose="02020603050405020304" pitchFamily="18" charset="0"/>
                <a:cs typeface="Times New Roman" panose="02020603050405020304" pitchFamily="18" charset="0"/>
              </a:rPr>
              <a:t> model for understanding how both adverse and positive relational experiences in childhood become biologically embedded and impact both negative and positive outcomes across the life course.</a:t>
            </a:r>
          </a:p>
          <a:p>
            <a:pPr marL="457200" indent="-457200">
              <a:buFont typeface="+mj-lt"/>
              <a:buAutoNum type="arabicPeriod" startAt="4"/>
            </a:pPr>
            <a:endParaRPr lang="en-US"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6ED16CB8-19A6-80C0-C5A8-0BA6109A0F31}"/>
              </a:ext>
            </a:extLst>
          </p:cNvPr>
          <p:cNvSpPr txBox="1"/>
          <p:nvPr/>
        </p:nvSpPr>
        <p:spPr>
          <a:xfrm>
            <a:off x="5578168" y="5889566"/>
            <a:ext cx="6288261" cy="938719"/>
          </a:xfrm>
          <a:prstGeom prst="rect">
            <a:avLst/>
          </a:prstGeom>
          <a:noFill/>
        </p:spPr>
        <p:txBody>
          <a:bodyPr wrap="square" rtlCol="0">
            <a:spAutoFit/>
          </a:bodyPr>
          <a:lstStyle/>
          <a:p>
            <a:pPr indent="-457200"/>
            <a:r>
              <a:rPr lang="en-US" sz="1100" b="0" i="0" dirty="0">
                <a:effectLst/>
                <a:latin typeface="Times New Roman" panose="02020603050405020304" pitchFamily="18" charset="0"/>
                <a:cs typeface="Times New Roman" panose="02020603050405020304" pitchFamily="18" charset="0"/>
              </a:rPr>
              <a:t>Garner, A., </a:t>
            </a:r>
            <a:r>
              <a:rPr lang="en-US" sz="1100" b="0" i="0" dirty="0" err="1">
                <a:effectLst/>
                <a:latin typeface="Times New Roman" panose="02020603050405020304" pitchFamily="18" charset="0"/>
                <a:cs typeface="Times New Roman" panose="02020603050405020304" pitchFamily="18" charset="0"/>
              </a:rPr>
              <a:t>Yogman</a:t>
            </a:r>
            <a:r>
              <a:rPr lang="en-US" sz="1100" b="0" i="0" dirty="0">
                <a:effectLst/>
                <a:latin typeface="Times New Roman" panose="02020603050405020304" pitchFamily="18" charset="0"/>
                <a:cs typeface="Times New Roman" panose="02020603050405020304" pitchFamily="18" charset="0"/>
              </a:rPr>
              <a:t>, M., &amp; COMMITTEE ON PSYCHOSOCIAL ASPECTS OF CHILD AND FAMILY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HEALTH, SECTION ON DEVELOPMENTAL AND BEHAVIORAL PEDIATRICS, COUNCIL ON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EARLY CHILDHOOD (2021). Preventing childhood toxic stress: Partnering with families and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communities to promote relational health. </a:t>
            </a:r>
            <a:r>
              <a:rPr lang="en-US" sz="1100" b="0" i="1" dirty="0">
                <a:effectLst/>
                <a:latin typeface="Times New Roman" panose="02020603050405020304" pitchFamily="18" charset="0"/>
                <a:cs typeface="Times New Roman" panose="02020603050405020304" pitchFamily="18" charset="0"/>
              </a:rPr>
              <a:t>Pediatrics</a:t>
            </a:r>
            <a:r>
              <a:rPr lang="en-US" sz="1100" b="0" i="0" dirty="0">
                <a:effectLst/>
                <a:latin typeface="Times New Roman" panose="02020603050405020304" pitchFamily="18" charset="0"/>
                <a:cs typeface="Times New Roman" panose="02020603050405020304" pitchFamily="18" charset="0"/>
              </a:rPr>
              <a:t>, </a:t>
            </a:r>
            <a:r>
              <a:rPr lang="en-US" sz="1100" b="0" i="1" dirty="0">
                <a:effectLst/>
                <a:latin typeface="Times New Roman" panose="02020603050405020304" pitchFamily="18" charset="0"/>
                <a:cs typeface="Times New Roman" panose="02020603050405020304" pitchFamily="18" charset="0"/>
              </a:rPr>
              <a:t>148</a:t>
            </a:r>
            <a:r>
              <a:rPr lang="en-US" sz="1100" b="0" i="0" dirty="0">
                <a:effectLst/>
                <a:latin typeface="Times New Roman" panose="02020603050405020304" pitchFamily="18" charset="0"/>
                <a:cs typeface="Times New Roman" panose="02020603050405020304" pitchFamily="18" charset="0"/>
              </a:rPr>
              <a:t>(2), e2021052582. https://doi.org/10.1542/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peds.2021-052582</a:t>
            </a:r>
          </a:p>
        </p:txBody>
      </p:sp>
    </p:spTree>
    <p:extLst>
      <p:ext uri="{BB962C8B-B14F-4D97-AF65-F5344CB8AC3E}">
        <p14:creationId xmlns:p14="http://schemas.microsoft.com/office/powerpoint/2010/main" val="18090400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10000">
              <a:schemeClr val="bg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22AE07A-856C-353A-AA3C-8C866EC15602}"/>
              </a:ext>
            </a:extLst>
          </p:cNvPr>
          <p:cNvSpPr txBox="1"/>
          <p:nvPr/>
        </p:nvSpPr>
        <p:spPr>
          <a:xfrm>
            <a:off x="913795" y="112693"/>
            <a:ext cx="10353762" cy="954107"/>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Translating these principles into pediatric practice will require family-centered pediatric medical homes (FCPMHs) to:</a:t>
            </a:r>
          </a:p>
        </p:txBody>
      </p:sp>
      <p:sp>
        <p:nvSpPr>
          <p:cNvPr id="4" name="Content Placeholder 3">
            <a:extLst>
              <a:ext uri="{FF2B5EF4-FFF2-40B4-BE49-F238E27FC236}">
                <a16:creationId xmlns:a16="http://schemas.microsoft.com/office/drawing/2014/main" id="{E2A77A5F-E58B-3A42-5D1D-9312A9FA9326}"/>
              </a:ext>
            </a:extLst>
          </p:cNvPr>
          <p:cNvSpPr>
            <a:spLocks noGrp="1"/>
          </p:cNvSpPr>
          <p:nvPr>
            <p:ph idx="1"/>
          </p:nvPr>
        </p:nvSpPr>
        <p:spPr>
          <a:xfrm>
            <a:off x="913795" y="1418602"/>
            <a:ext cx="10353762" cy="4372598"/>
          </a:xfrm>
        </p:spPr>
        <p:txBody>
          <a:bodyPr>
            <a:normAutofit/>
          </a:bodyPr>
          <a:lstStyle/>
          <a:p>
            <a:pPr marL="457200" indent="-457200">
              <a:buFont typeface="+mj-lt"/>
              <a:buAutoNum type="arabicPeriod" startAt="7"/>
            </a:pPr>
            <a:r>
              <a:rPr lang="en-US" dirty="0">
                <a:effectLst/>
                <a:latin typeface="Times New Roman" panose="02020603050405020304" pitchFamily="18" charset="0"/>
                <a:cs typeface="Times New Roman" panose="02020603050405020304" pitchFamily="18" charset="0"/>
              </a:rPr>
              <a:t>Move beyond singular, panacea programs toward a layering of interventions that are integrated, both vertically and horizontally, into the local public health efforts to promote safe, stable, and nurturing communities, families, and relationships.</a:t>
            </a:r>
          </a:p>
          <a:p>
            <a:pPr marL="457200" indent="-457200">
              <a:buFont typeface="+mj-lt"/>
              <a:buAutoNum type="arabicPeriod" startAt="7"/>
            </a:pPr>
            <a:r>
              <a:rPr lang="en-US" dirty="0">
                <a:effectLst/>
                <a:latin typeface="Times New Roman" panose="02020603050405020304" pitchFamily="18" charset="0"/>
                <a:cs typeface="Times New Roman" panose="02020603050405020304" pitchFamily="18" charset="0"/>
              </a:rPr>
              <a:t>Employ a vertically integrated public health approach to promote relational health that is founded on universal primary preventions (such as positive parenting programs, ROR, and developmentally appropriate play) but also offers more precise screening for relational health barriers (such as maternal depression, food insecurity, or exposure to racism) as well as indicated treatments to repair strained or compromised relationships (such as ABC, CPP, PCIT, and TF-CBT).</a:t>
            </a:r>
          </a:p>
          <a:p>
            <a:pPr marL="457200" indent="-457200">
              <a:buFont typeface="+mj-lt"/>
              <a:buAutoNum type="arabicPeriod" startAt="7"/>
            </a:pPr>
            <a:endParaRPr lang="en-US" dirty="0"/>
          </a:p>
          <a:p>
            <a:pPr marL="457200" indent="-457200">
              <a:buFont typeface="+mj-lt"/>
              <a:buAutoNum type="arabicPeriod" startAt="7"/>
            </a:pPr>
            <a:endParaRPr lang="en-US"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6ED16CB8-19A6-80C0-C5A8-0BA6109A0F31}"/>
              </a:ext>
            </a:extLst>
          </p:cNvPr>
          <p:cNvSpPr txBox="1"/>
          <p:nvPr/>
        </p:nvSpPr>
        <p:spPr>
          <a:xfrm>
            <a:off x="5578168" y="5889566"/>
            <a:ext cx="6288261" cy="938719"/>
          </a:xfrm>
          <a:prstGeom prst="rect">
            <a:avLst/>
          </a:prstGeom>
          <a:noFill/>
        </p:spPr>
        <p:txBody>
          <a:bodyPr wrap="square" rtlCol="0">
            <a:spAutoFit/>
          </a:bodyPr>
          <a:lstStyle/>
          <a:p>
            <a:pPr indent="-457200"/>
            <a:r>
              <a:rPr lang="en-US" sz="1100" b="0" i="0" dirty="0">
                <a:effectLst/>
                <a:latin typeface="Times New Roman" panose="02020603050405020304" pitchFamily="18" charset="0"/>
                <a:cs typeface="Times New Roman" panose="02020603050405020304" pitchFamily="18" charset="0"/>
              </a:rPr>
              <a:t>Garner, A., </a:t>
            </a:r>
            <a:r>
              <a:rPr lang="en-US" sz="1100" b="0" i="0" dirty="0" err="1">
                <a:effectLst/>
                <a:latin typeface="Times New Roman" panose="02020603050405020304" pitchFamily="18" charset="0"/>
                <a:cs typeface="Times New Roman" panose="02020603050405020304" pitchFamily="18" charset="0"/>
              </a:rPr>
              <a:t>Yogman</a:t>
            </a:r>
            <a:r>
              <a:rPr lang="en-US" sz="1100" b="0" i="0" dirty="0">
                <a:effectLst/>
                <a:latin typeface="Times New Roman" panose="02020603050405020304" pitchFamily="18" charset="0"/>
                <a:cs typeface="Times New Roman" panose="02020603050405020304" pitchFamily="18" charset="0"/>
              </a:rPr>
              <a:t>, M., &amp; COMMITTEE ON PSYCHOSOCIAL ASPECTS OF CHILD AND FAMILY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HEALTH, SECTION ON DEVELOPMENTAL AND BEHAVIORAL PEDIATRICS, COUNCIL ON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EARLY CHILDHOOD (2021). Preventing childhood toxic stress: Partnering with families and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communities to promote relational health. </a:t>
            </a:r>
            <a:r>
              <a:rPr lang="en-US" sz="1100" b="0" i="1" dirty="0">
                <a:effectLst/>
                <a:latin typeface="Times New Roman" panose="02020603050405020304" pitchFamily="18" charset="0"/>
                <a:cs typeface="Times New Roman" panose="02020603050405020304" pitchFamily="18" charset="0"/>
              </a:rPr>
              <a:t>Pediatrics</a:t>
            </a:r>
            <a:r>
              <a:rPr lang="en-US" sz="1100" b="0" i="0" dirty="0">
                <a:effectLst/>
                <a:latin typeface="Times New Roman" panose="02020603050405020304" pitchFamily="18" charset="0"/>
                <a:cs typeface="Times New Roman" panose="02020603050405020304" pitchFamily="18" charset="0"/>
              </a:rPr>
              <a:t>, </a:t>
            </a:r>
            <a:r>
              <a:rPr lang="en-US" sz="1100" b="0" i="1" dirty="0">
                <a:effectLst/>
                <a:latin typeface="Times New Roman" panose="02020603050405020304" pitchFamily="18" charset="0"/>
                <a:cs typeface="Times New Roman" panose="02020603050405020304" pitchFamily="18" charset="0"/>
              </a:rPr>
              <a:t>148</a:t>
            </a:r>
            <a:r>
              <a:rPr lang="en-US" sz="1100" b="0" i="0" dirty="0">
                <a:effectLst/>
                <a:latin typeface="Times New Roman" panose="02020603050405020304" pitchFamily="18" charset="0"/>
                <a:cs typeface="Times New Roman" panose="02020603050405020304" pitchFamily="18" charset="0"/>
              </a:rPr>
              <a:t>(2), e2021052582. https://doi.org/10.1542/ </a:t>
            </a:r>
          </a:p>
          <a:p>
            <a:pPr indent="-457200"/>
            <a:r>
              <a:rPr lang="en-US" sz="1100" dirty="0">
                <a:latin typeface="Times New Roman" panose="02020603050405020304" pitchFamily="18" charset="0"/>
                <a:cs typeface="Times New Roman" panose="02020603050405020304" pitchFamily="18" charset="0"/>
              </a:rPr>
              <a:t>     </a:t>
            </a:r>
            <a:r>
              <a:rPr lang="en-US" sz="1100" b="0" i="0" dirty="0">
                <a:effectLst/>
                <a:latin typeface="Times New Roman" panose="02020603050405020304" pitchFamily="18" charset="0"/>
                <a:cs typeface="Times New Roman" panose="02020603050405020304" pitchFamily="18" charset="0"/>
              </a:rPr>
              <a:t>peds.2021-052582</a:t>
            </a:r>
          </a:p>
        </p:txBody>
      </p:sp>
    </p:spTree>
    <p:extLst>
      <p:ext uri="{BB962C8B-B14F-4D97-AF65-F5344CB8AC3E}">
        <p14:creationId xmlns:p14="http://schemas.microsoft.com/office/powerpoint/2010/main" val="10205742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TM04033921[[fn=Damask]]</Template>
  <TotalTime>6011</TotalTime>
  <Words>2871</Words>
  <Application>Microsoft Office PowerPoint</Application>
  <PresentationFormat>Widescreen</PresentationFormat>
  <Paragraphs>186</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Bookman Old Style</vt:lpstr>
      <vt:lpstr>Calibri</vt:lpstr>
      <vt:lpstr>Rockwell</vt:lpstr>
      <vt:lpstr>Times New Roman</vt:lpstr>
      <vt:lpstr>Damask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Jonathan Larson</dc:creator>
  <cp:lastModifiedBy>Jonathan Larson</cp:lastModifiedBy>
  <cp:revision>68</cp:revision>
  <dcterms:created xsi:type="dcterms:W3CDTF">2023-01-18T17:52:53Z</dcterms:created>
  <dcterms:modified xsi:type="dcterms:W3CDTF">2023-11-06T17:59:54Z</dcterms:modified>
</cp:coreProperties>
</file>