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14"/>
  </p:notesMasterIdLst>
  <p:sldIdLst>
    <p:sldId id="284" r:id="rId2"/>
    <p:sldId id="318" r:id="rId3"/>
    <p:sldId id="324" r:id="rId4"/>
    <p:sldId id="331" r:id="rId5"/>
    <p:sldId id="332" r:id="rId6"/>
    <p:sldId id="333" r:id="rId7"/>
    <p:sldId id="334" r:id="rId8"/>
    <p:sldId id="335" r:id="rId9"/>
    <p:sldId id="336" r:id="rId10"/>
    <p:sldId id="337" r:id="rId11"/>
    <p:sldId id="338" r:id="rId12"/>
    <p:sldId id="33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5" autoAdjust="0"/>
    <p:restoredTop sz="79892" autoAdjust="0"/>
  </p:normalViewPr>
  <p:slideViewPr>
    <p:cSldViewPr snapToGrid="0">
      <p:cViewPr varScale="1">
        <p:scale>
          <a:sx n="119" d="100"/>
          <a:sy n="119" d="100"/>
        </p:scale>
        <p:origin x="23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C8E37-9E9C-4940-8656-8FFEFE65CF13}"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29B76-0F1B-4445-A785-BD3B2CCC6C9B}" type="slidenum">
              <a:rPr lang="en-US" smtClean="0"/>
              <a:t>‹#›</a:t>
            </a:fld>
            <a:endParaRPr lang="en-US"/>
          </a:p>
        </p:txBody>
      </p:sp>
    </p:spTree>
    <p:extLst>
      <p:ext uri="{BB962C8B-B14F-4D97-AF65-F5344CB8AC3E}">
        <p14:creationId xmlns:p14="http://schemas.microsoft.com/office/powerpoint/2010/main" val="396469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29B76-0F1B-4445-A785-BD3B2CCC6C9B}" type="slidenum">
              <a:rPr lang="en-US" smtClean="0"/>
              <a:t>1</a:t>
            </a:fld>
            <a:endParaRPr lang="en-US"/>
          </a:p>
        </p:txBody>
      </p:sp>
    </p:spTree>
    <p:extLst>
      <p:ext uri="{BB962C8B-B14F-4D97-AF65-F5344CB8AC3E}">
        <p14:creationId xmlns:p14="http://schemas.microsoft.com/office/powerpoint/2010/main" val="99042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4BC86-229A-9CF6-B292-C9EBBE584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1C7CD-7314-5842-D74C-28EAEE36E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315D1-6981-EFD1-E3F7-E07B90A5CF96}"/>
              </a:ext>
            </a:extLst>
          </p:cNvPr>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F95BF9C-97E4-605F-9E08-0D4926B436FF}"/>
              </a:ext>
            </a:extLst>
          </p:cNvPr>
          <p:cNvSpPr>
            <a:spLocks noGrp="1"/>
          </p:cNvSpPr>
          <p:nvPr>
            <p:ph type="sldNum" sz="quarter" idx="5"/>
          </p:nvPr>
        </p:nvSpPr>
        <p:spPr/>
        <p:txBody>
          <a:bodyPr/>
          <a:lstStyle/>
          <a:p>
            <a:fld id="{9A329B76-0F1B-4445-A785-BD3B2CCC6C9B}" type="slidenum">
              <a:rPr lang="en-US" smtClean="0"/>
              <a:t>10</a:t>
            </a:fld>
            <a:endParaRPr lang="en-US"/>
          </a:p>
        </p:txBody>
      </p:sp>
    </p:spTree>
    <p:extLst>
      <p:ext uri="{BB962C8B-B14F-4D97-AF65-F5344CB8AC3E}">
        <p14:creationId xmlns:p14="http://schemas.microsoft.com/office/powerpoint/2010/main" val="339485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B357A-6B45-6B99-9227-E42189F0A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C0ECB-152B-4339-7CC7-DBF0D08D4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7EEC4-1AA3-A390-594E-1E759CDE2C88}"/>
              </a:ext>
            </a:extLst>
          </p:cNvPr>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B7E267-B540-7E5D-A00A-6922D7174CF7}"/>
              </a:ext>
            </a:extLst>
          </p:cNvPr>
          <p:cNvSpPr>
            <a:spLocks noGrp="1"/>
          </p:cNvSpPr>
          <p:nvPr>
            <p:ph type="sldNum" sz="quarter" idx="5"/>
          </p:nvPr>
        </p:nvSpPr>
        <p:spPr/>
        <p:txBody>
          <a:bodyPr/>
          <a:lstStyle/>
          <a:p>
            <a:fld id="{9A329B76-0F1B-4445-A785-BD3B2CCC6C9B}" type="slidenum">
              <a:rPr lang="en-US" smtClean="0"/>
              <a:t>11</a:t>
            </a:fld>
            <a:endParaRPr lang="en-US"/>
          </a:p>
        </p:txBody>
      </p:sp>
    </p:spTree>
    <p:extLst>
      <p:ext uri="{BB962C8B-B14F-4D97-AF65-F5344CB8AC3E}">
        <p14:creationId xmlns:p14="http://schemas.microsoft.com/office/powerpoint/2010/main" val="13285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50210-DE65-A358-8642-DA485717B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8DF09-FA6A-531D-CA0F-6A4B8E7B1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3CE043-0CCF-D7E5-EBA3-DCC621245D9C}"/>
              </a:ext>
            </a:extLst>
          </p:cNvPr>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39CB2DA-5C90-51CE-DCAF-13ABD2EDA068}"/>
              </a:ext>
            </a:extLst>
          </p:cNvPr>
          <p:cNvSpPr>
            <a:spLocks noGrp="1"/>
          </p:cNvSpPr>
          <p:nvPr>
            <p:ph type="sldNum" sz="quarter" idx="5"/>
          </p:nvPr>
        </p:nvSpPr>
        <p:spPr/>
        <p:txBody>
          <a:bodyPr/>
          <a:lstStyle/>
          <a:p>
            <a:fld id="{9A329B76-0F1B-4445-A785-BD3B2CCC6C9B}" type="slidenum">
              <a:rPr lang="en-US" smtClean="0"/>
              <a:t>12</a:t>
            </a:fld>
            <a:endParaRPr lang="en-US"/>
          </a:p>
        </p:txBody>
      </p:sp>
    </p:spTree>
    <p:extLst>
      <p:ext uri="{BB962C8B-B14F-4D97-AF65-F5344CB8AC3E}">
        <p14:creationId xmlns:p14="http://schemas.microsoft.com/office/powerpoint/2010/main" val="396621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2</a:t>
            </a:fld>
            <a:endParaRPr lang="en-US"/>
          </a:p>
        </p:txBody>
      </p:sp>
    </p:spTree>
    <p:extLst>
      <p:ext uri="{BB962C8B-B14F-4D97-AF65-F5344CB8AC3E}">
        <p14:creationId xmlns:p14="http://schemas.microsoft.com/office/powerpoint/2010/main" val="401039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28887-03C8-62D6-DCC7-FA243CBBF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FC409-2944-384C-C841-82494E920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CA52A7-540B-0059-3201-DAEAAE4ABB9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213B5B2F-1A13-019C-3B72-A7065892187C}"/>
              </a:ext>
            </a:extLst>
          </p:cNvPr>
          <p:cNvSpPr>
            <a:spLocks noGrp="1"/>
          </p:cNvSpPr>
          <p:nvPr>
            <p:ph type="sldNum" sz="quarter" idx="5"/>
          </p:nvPr>
        </p:nvSpPr>
        <p:spPr/>
        <p:txBody>
          <a:bodyPr/>
          <a:lstStyle/>
          <a:p>
            <a:fld id="{9A329B76-0F1B-4445-A785-BD3B2CCC6C9B}" type="slidenum">
              <a:rPr lang="en-US" smtClean="0"/>
              <a:t>3</a:t>
            </a:fld>
            <a:endParaRPr lang="en-US"/>
          </a:p>
        </p:txBody>
      </p:sp>
    </p:spTree>
    <p:extLst>
      <p:ext uri="{BB962C8B-B14F-4D97-AF65-F5344CB8AC3E}">
        <p14:creationId xmlns:p14="http://schemas.microsoft.com/office/powerpoint/2010/main" val="256993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80DD5-CF00-A74D-8F13-F1DB739DA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E8DC4-DC91-1769-3C5A-0E2DB4DE8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EDEB8-30BB-440D-5D0C-37920426FDA5}"/>
              </a:ext>
            </a:extLst>
          </p:cNvPr>
          <p:cNvSpPr>
            <a:spLocks noGrp="1"/>
          </p:cNvSpPr>
          <p:nvPr>
            <p:ph type="body" idx="1"/>
          </p:nvPr>
        </p:nvSpPr>
        <p:spPr/>
        <p:txBody>
          <a:bodyPr/>
          <a:lstStyle/>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FDC8B86-0885-9266-63FA-8B52EBFB3118}"/>
              </a:ext>
            </a:extLst>
          </p:cNvPr>
          <p:cNvSpPr>
            <a:spLocks noGrp="1"/>
          </p:cNvSpPr>
          <p:nvPr>
            <p:ph type="sldNum" sz="quarter" idx="5"/>
          </p:nvPr>
        </p:nvSpPr>
        <p:spPr/>
        <p:txBody>
          <a:bodyPr/>
          <a:lstStyle/>
          <a:p>
            <a:fld id="{9A329B76-0F1B-4445-A785-BD3B2CCC6C9B}" type="slidenum">
              <a:rPr lang="en-US" smtClean="0"/>
              <a:t>4</a:t>
            </a:fld>
            <a:endParaRPr lang="en-US"/>
          </a:p>
        </p:txBody>
      </p:sp>
    </p:spTree>
    <p:extLst>
      <p:ext uri="{BB962C8B-B14F-4D97-AF65-F5344CB8AC3E}">
        <p14:creationId xmlns:p14="http://schemas.microsoft.com/office/powerpoint/2010/main" val="245748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B4982-2DF7-26A8-8D03-0D32BED65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1936F8-BCC9-FA63-8F16-00A9D0F85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73727-2269-C626-3FC3-C56D79499423}"/>
              </a:ext>
            </a:extLst>
          </p:cNvPr>
          <p:cNvSpPr>
            <a:spLocks noGrp="1"/>
          </p:cNvSpPr>
          <p:nvPr>
            <p:ph type="body" idx="1"/>
          </p:nvPr>
        </p:nvSpPr>
        <p:spPr/>
        <p:txBody>
          <a:bodyPr/>
          <a:lstStyle/>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881D2C6-7FBA-50BC-CD77-49D850E46BF5}"/>
              </a:ext>
            </a:extLst>
          </p:cNvPr>
          <p:cNvSpPr>
            <a:spLocks noGrp="1"/>
          </p:cNvSpPr>
          <p:nvPr>
            <p:ph type="sldNum" sz="quarter" idx="5"/>
          </p:nvPr>
        </p:nvSpPr>
        <p:spPr/>
        <p:txBody>
          <a:bodyPr/>
          <a:lstStyle/>
          <a:p>
            <a:fld id="{9A329B76-0F1B-4445-A785-BD3B2CCC6C9B}" type="slidenum">
              <a:rPr lang="en-US" smtClean="0"/>
              <a:t>5</a:t>
            </a:fld>
            <a:endParaRPr lang="en-US"/>
          </a:p>
        </p:txBody>
      </p:sp>
    </p:spTree>
    <p:extLst>
      <p:ext uri="{BB962C8B-B14F-4D97-AF65-F5344CB8AC3E}">
        <p14:creationId xmlns:p14="http://schemas.microsoft.com/office/powerpoint/2010/main" val="160844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DD869-DF3F-0B56-3590-886590CBA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D27A9-8CED-6F84-65E2-023401B72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28A2B-805C-710E-341E-7023C1A0DF9E}"/>
              </a:ext>
            </a:extLst>
          </p:cNvPr>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18AA630-CF08-E39E-1DDA-0FF0CC22DAE3}"/>
              </a:ext>
            </a:extLst>
          </p:cNvPr>
          <p:cNvSpPr>
            <a:spLocks noGrp="1"/>
          </p:cNvSpPr>
          <p:nvPr>
            <p:ph type="sldNum" sz="quarter" idx="5"/>
          </p:nvPr>
        </p:nvSpPr>
        <p:spPr/>
        <p:txBody>
          <a:bodyPr/>
          <a:lstStyle/>
          <a:p>
            <a:fld id="{9A329B76-0F1B-4445-A785-BD3B2CCC6C9B}" type="slidenum">
              <a:rPr lang="en-US" smtClean="0"/>
              <a:t>6</a:t>
            </a:fld>
            <a:endParaRPr lang="en-US"/>
          </a:p>
        </p:txBody>
      </p:sp>
    </p:spTree>
    <p:extLst>
      <p:ext uri="{BB962C8B-B14F-4D97-AF65-F5344CB8AC3E}">
        <p14:creationId xmlns:p14="http://schemas.microsoft.com/office/powerpoint/2010/main" val="289911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A72C-69F4-1C7B-2E82-EAC6077EB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A6D88-18EA-3421-6420-E2118EDD0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8DE55-4AC9-780C-778F-C7EBFC897470}"/>
              </a:ext>
            </a:extLst>
          </p:cNvPr>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84C6337-32AD-0CD2-D99C-14928AEA4743}"/>
              </a:ext>
            </a:extLst>
          </p:cNvPr>
          <p:cNvSpPr>
            <a:spLocks noGrp="1"/>
          </p:cNvSpPr>
          <p:nvPr>
            <p:ph type="sldNum" sz="quarter" idx="5"/>
          </p:nvPr>
        </p:nvSpPr>
        <p:spPr/>
        <p:txBody>
          <a:bodyPr/>
          <a:lstStyle/>
          <a:p>
            <a:fld id="{9A329B76-0F1B-4445-A785-BD3B2CCC6C9B}" type="slidenum">
              <a:rPr lang="en-US" smtClean="0"/>
              <a:t>7</a:t>
            </a:fld>
            <a:endParaRPr lang="en-US"/>
          </a:p>
        </p:txBody>
      </p:sp>
    </p:spTree>
    <p:extLst>
      <p:ext uri="{BB962C8B-B14F-4D97-AF65-F5344CB8AC3E}">
        <p14:creationId xmlns:p14="http://schemas.microsoft.com/office/powerpoint/2010/main" val="36139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655FF-BCA1-3274-31C7-5386B8F3F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5DC3D-F773-FCE6-4603-4D0BECA3E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64476-4424-792A-EA75-0D8177D43DF7}"/>
              </a:ext>
            </a:extLst>
          </p:cNvPr>
          <p:cNvSpPr>
            <a:spLocks noGrp="1"/>
          </p:cNvSpPr>
          <p:nvPr>
            <p:ph type="body" idx="1"/>
          </p:nvPr>
        </p:nvSpPr>
        <p:spPr/>
        <p:txBody>
          <a:bodyPr/>
          <a:lstStyle/>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8679B5-8187-F0DA-C101-9AFC73E44A16}"/>
              </a:ext>
            </a:extLst>
          </p:cNvPr>
          <p:cNvSpPr>
            <a:spLocks noGrp="1"/>
          </p:cNvSpPr>
          <p:nvPr>
            <p:ph type="sldNum" sz="quarter" idx="5"/>
          </p:nvPr>
        </p:nvSpPr>
        <p:spPr/>
        <p:txBody>
          <a:bodyPr/>
          <a:lstStyle/>
          <a:p>
            <a:fld id="{9A329B76-0F1B-4445-A785-BD3B2CCC6C9B}" type="slidenum">
              <a:rPr lang="en-US" smtClean="0"/>
              <a:t>8</a:t>
            </a:fld>
            <a:endParaRPr lang="en-US"/>
          </a:p>
        </p:txBody>
      </p:sp>
    </p:spTree>
    <p:extLst>
      <p:ext uri="{BB962C8B-B14F-4D97-AF65-F5344CB8AC3E}">
        <p14:creationId xmlns:p14="http://schemas.microsoft.com/office/powerpoint/2010/main" val="380430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1BB07-AE9B-E8DA-9D0F-FDD8A7ABC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279A3-9A72-9FE5-3E0A-251B2B60C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D1991-7166-FD41-D71C-A1E72DD11B0C}"/>
              </a:ext>
            </a:extLst>
          </p:cNvPr>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385572-3421-95A5-618C-999420F1D233}"/>
              </a:ext>
            </a:extLst>
          </p:cNvPr>
          <p:cNvSpPr>
            <a:spLocks noGrp="1"/>
          </p:cNvSpPr>
          <p:nvPr>
            <p:ph type="sldNum" sz="quarter" idx="5"/>
          </p:nvPr>
        </p:nvSpPr>
        <p:spPr/>
        <p:txBody>
          <a:bodyPr/>
          <a:lstStyle/>
          <a:p>
            <a:fld id="{9A329B76-0F1B-4445-A785-BD3B2CCC6C9B}" type="slidenum">
              <a:rPr lang="en-US" smtClean="0"/>
              <a:t>9</a:t>
            </a:fld>
            <a:endParaRPr lang="en-US"/>
          </a:p>
        </p:txBody>
      </p:sp>
    </p:spTree>
    <p:extLst>
      <p:ext uri="{BB962C8B-B14F-4D97-AF65-F5344CB8AC3E}">
        <p14:creationId xmlns:p14="http://schemas.microsoft.com/office/powerpoint/2010/main" val="408703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96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92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46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639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7778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644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464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46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27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07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17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361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259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70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26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434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2/5/2024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338778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3B3FF-62B3-2C26-74CB-53A0F532074F}"/>
              </a:ext>
            </a:extLst>
          </p:cNvPr>
          <p:cNvSpPr>
            <a:spLocks noGrp="1"/>
          </p:cNvSpPr>
          <p:nvPr>
            <p:ph idx="1"/>
          </p:nvPr>
        </p:nvSpPr>
        <p:spPr>
          <a:xfrm>
            <a:off x="4815477" y="1432975"/>
            <a:ext cx="6702138" cy="3243933"/>
          </a:xfrm>
        </p:spPr>
        <p:txBody>
          <a:bodyPr anchor="ctr">
            <a:normAutofit/>
          </a:bodyPr>
          <a:lstStyle/>
          <a:p>
            <a:pPr marL="0" indent="-457200" algn="ctr">
              <a:lnSpc>
                <a:spcPct val="100000"/>
              </a:lnSpc>
              <a:spcBef>
                <a:spcPts val="0"/>
              </a:spcBef>
              <a:spcAft>
                <a:spcPts val="0"/>
              </a:spcAft>
              <a:buNone/>
            </a:pPr>
            <a:r>
              <a:rPr lang="en-US" sz="3600" dirty="0">
                <a:solidFill>
                  <a:schemeClr val="tx1"/>
                </a:solidFill>
                <a:latin typeface="Times New Roman" panose="02020603050405020304" pitchFamily="18" charset="0"/>
                <a:cs typeface="Times New Roman" panose="02020603050405020304" pitchFamily="18" charset="0"/>
              </a:rPr>
              <a:t>Competencies for the Practice of Pediatric Integrated Primary Care:</a:t>
            </a:r>
          </a:p>
          <a:p>
            <a:pPr marL="0" indent="-457200" algn="ctr">
              <a:lnSpc>
                <a:spcPct val="100000"/>
              </a:lnSpc>
              <a:spcBef>
                <a:spcPts val="0"/>
              </a:spcBef>
              <a:spcAft>
                <a:spcPts val="0"/>
              </a:spcAft>
              <a:buNone/>
            </a:pPr>
            <a:r>
              <a:rPr lang="en-US" sz="3600" dirty="0">
                <a:solidFill>
                  <a:schemeClr val="tx1"/>
                </a:solidFill>
                <a:latin typeface="Times New Roman" panose="02020603050405020304" pitchFamily="18" charset="0"/>
                <a:cs typeface="Times New Roman" panose="02020603050405020304" pitchFamily="18" charset="0"/>
              </a:rPr>
              <a:t>A Continuum of Training</a:t>
            </a:r>
          </a:p>
        </p:txBody>
      </p:sp>
      <p:sp>
        <p:nvSpPr>
          <p:cNvPr id="6" name="TextBox 5">
            <a:extLst>
              <a:ext uri="{FF2B5EF4-FFF2-40B4-BE49-F238E27FC236}">
                <a16:creationId xmlns:a16="http://schemas.microsoft.com/office/drawing/2014/main" id="{222AE07A-856C-353A-AA3C-8C866EC15602}"/>
              </a:ext>
            </a:extLst>
          </p:cNvPr>
          <p:cNvSpPr txBox="1"/>
          <p:nvPr/>
        </p:nvSpPr>
        <p:spPr>
          <a:xfrm>
            <a:off x="267893" y="1659285"/>
            <a:ext cx="4243939" cy="3416320"/>
          </a:xfrm>
          <a:prstGeom prst="rect">
            <a:avLst/>
          </a:prstGeom>
          <a:noFill/>
        </p:spPr>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Research Corner</a:t>
            </a:r>
          </a:p>
          <a:p>
            <a:pPr algn="ctr"/>
            <a:r>
              <a:rPr lang="en-US" sz="2400" dirty="0">
                <a:latin typeface="Times New Roman" panose="02020603050405020304" pitchFamily="18" charset="0"/>
                <a:cs typeface="Times New Roman" panose="02020603050405020304" pitchFamily="18" charset="0"/>
              </a:rPr>
              <a:t>2/5/2024</a:t>
            </a:r>
          </a:p>
        </p:txBody>
      </p:sp>
      <p:pic>
        <p:nvPicPr>
          <p:cNvPr id="2050" name="x_imageSelected0">
            <a:extLst>
              <a:ext uri="{FF2B5EF4-FFF2-40B4-BE49-F238E27FC236}">
                <a16:creationId xmlns:a16="http://schemas.microsoft.com/office/drawing/2014/main" id="{16440E7C-1913-7C53-A49A-4B8C1F490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389" y="2085173"/>
            <a:ext cx="1939539" cy="193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4596839-2E51-7C11-5EFE-5319FC057D50}"/>
              </a:ext>
            </a:extLst>
          </p:cNvPr>
          <p:cNvSpPr txBox="1"/>
          <p:nvPr/>
        </p:nvSpPr>
        <p:spPr>
          <a:xfrm>
            <a:off x="6360695" y="5895725"/>
            <a:ext cx="5670884" cy="830997"/>
          </a:xfrm>
          <a:prstGeom prst="rect">
            <a:avLst/>
          </a:prstGeom>
          <a:noFill/>
        </p:spPr>
        <p:txBody>
          <a:bodyPr wrap="square" rtlCol="0">
            <a:spAutoFit/>
          </a:bodyPr>
          <a:lstStyle/>
          <a:p>
            <a:pPr indent="-457200"/>
            <a:r>
              <a:rPr lang="en-US" sz="1200" b="0" i="0" dirty="0">
                <a:effectLst/>
                <a:latin typeface="Times New Roman" panose="02020603050405020304" pitchFamily="18" charset="0"/>
                <a:cs typeface="Times New Roman" panose="02020603050405020304" pitchFamily="18" charset="0"/>
              </a:rPr>
              <a:t>Ham, H. L., Lancaster, B., Maragakis, A., Harris, S. D., </a:t>
            </a:r>
            <a:r>
              <a:rPr lang="en-US" sz="1200" b="0" i="0" dirty="0" err="1">
                <a:effectLst/>
                <a:latin typeface="Times New Roman" panose="02020603050405020304" pitchFamily="18" charset="0"/>
                <a:cs typeface="Times New Roman" panose="02020603050405020304" pitchFamily="18" charset="0"/>
              </a:rPr>
              <a:t>Turnier</a:t>
            </a:r>
            <a:r>
              <a:rPr lang="en-US" sz="1200" b="0" i="0" dirty="0">
                <a:effectLst/>
                <a:latin typeface="Times New Roman" panose="02020603050405020304" pitchFamily="18" charset="0"/>
                <a:cs typeface="Times New Roman" panose="02020603050405020304" pitchFamily="18" charset="0"/>
              </a:rPr>
              <a:t>, L., &amp; Bruni, T. (2022).   </a:t>
            </a:r>
          </a:p>
          <a:p>
            <a:pPr indent="-457200"/>
            <a:r>
              <a:rPr lang="en-US" sz="1200" dirty="0">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1200" dirty="0">
                <a:latin typeface="Times New Roman" panose="02020603050405020304" pitchFamily="18" charset="0"/>
                <a:cs typeface="Times New Roman" panose="02020603050405020304" pitchFamily="18" charset="0"/>
              </a:rPr>
              <a:t> </a:t>
            </a:r>
          </a:p>
          <a:p>
            <a:pPr indent="-457200"/>
            <a:r>
              <a:rPr lang="en-US" sz="1200" b="0" i="0" dirty="0">
                <a:effectLst/>
                <a:latin typeface="Times New Roman" panose="02020603050405020304" pitchFamily="18" charset="0"/>
                <a:cs typeface="Times New Roman" panose="02020603050405020304" pitchFamily="18" charset="0"/>
              </a:rPr>
              <a:t>      training. </a:t>
            </a:r>
            <a:r>
              <a:rPr lang="en-US" sz="1200" b="0" i="1" dirty="0">
                <a:effectLst/>
                <a:latin typeface="Times New Roman" panose="02020603050405020304" pitchFamily="18" charset="0"/>
                <a:cs typeface="Times New Roman" panose="02020603050405020304" pitchFamily="18" charset="0"/>
              </a:rPr>
              <a:t>Training and Education in Professional Psychology</a:t>
            </a:r>
            <a:r>
              <a:rPr lang="en-US" sz="1200" b="0" i="0" dirty="0">
                <a:effectLst/>
                <a:latin typeface="Times New Roman" panose="02020603050405020304" pitchFamily="18" charset="0"/>
                <a:cs typeface="Times New Roman" panose="02020603050405020304" pitchFamily="18" charset="0"/>
              </a:rPr>
              <a:t>, </a:t>
            </a:r>
            <a:r>
              <a:rPr lang="en-US" sz="1200" b="0" i="1" dirty="0">
                <a:effectLst/>
                <a:latin typeface="Times New Roman" panose="02020603050405020304" pitchFamily="18" charset="0"/>
                <a:cs typeface="Times New Roman" panose="02020603050405020304" pitchFamily="18" charset="0"/>
              </a:rPr>
              <a:t>16</a:t>
            </a:r>
            <a:r>
              <a:rPr lang="en-US" sz="1200" b="0" i="0" dirty="0">
                <a:effectLst/>
                <a:latin typeface="Times New Roman" panose="02020603050405020304" pitchFamily="18" charset="0"/>
                <a:cs typeface="Times New Roman" panose="02020603050405020304" pitchFamily="18" charset="0"/>
              </a:rPr>
              <a:t>(2), 190–196. </a:t>
            </a:r>
          </a:p>
          <a:p>
            <a:pPr indent="-457200"/>
            <a:r>
              <a:rPr lang="en-US" sz="1200" dirty="0">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189916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B626E2C4-6C9E-0AE1-4C54-BC053F571F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A398DC-B8AD-36B7-EC8B-F4CFC67B1B8D}"/>
              </a:ext>
            </a:extLst>
          </p:cNvPr>
          <p:cNvSpPr>
            <a:spLocks noGrp="1"/>
          </p:cNvSpPr>
          <p:nvPr>
            <p:ph idx="1"/>
          </p:nvPr>
        </p:nvSpPr>
        <p:spPr>
          <a:xfrm>
            <a:off x="947289" y="1490800"/>
            <a:ext cx="10297419" cy="4892040"/>
          </a:xfrm>
        </p:spPr>
        <p:txBody>
          <a:bodyPr anchor="ctr">
            <a:normAutofit/>
          </a:bodyPr>
          <a:lstStyle/>
          <a:p>
            <a:r>
              <a:rPr lang="en-US" dirty="0">
                <a:latin typeface="Times New Roman" panose="02020603050405020304" pitchFamily="18" charset="0"/>
                <a:cs typeface="Times New Roman" panose="02020603050405020304" pitchFamily="18" charset="0"/>
              </a:rPr>
              <a:t>Intervention </a:t>
            </a:r>
          </a:p>
          <a:p>
            <a:pPr lvl="1"/>
            <a:r>
              <a:rPr lang="en-US" dirty="0">
                <a:latin typeface="Times New Roman" panose="02020603050405020304" pitchFamily="18" charset="0"/>
                <a:cs typeface="Times New Roman" panose="02020603050405020304" pitchFamily="18" charset="0"/>
              </a:rPr>
              <a:t>Provides brief, problem-focused evidence-based intervention appropriate for the pediatric IPC setting</a:t>
            </a:r>
          </a:p>
          <a:p>
            <a:pPr lvl="1"/>
            <a:r>
              <a:rPr lang="en-US" dirty="0">
                <a:latin typeface="Times New Roman" panose="02020603050405020304" pitchFamily="18" charset="0"/>
                <a:cs typeface="Times New Roman" panose="02020603050405020304" pitchFamily="18" charset="0"/>
              </a:rPr>
              <a:t>Provides preventive and responsive care to promote health and wellness in the pediatric IPC setting</a:t>
            </a:r>
          </a:p>
          <a:p>
            <a:pPr lvl="1"/>
            <a:r>
              <a:rPr lang="en-US" dirty="0">
                <a:latin typeface="Times New Roman" panose="02020603050405020304" pitchFamily="18" charset="0"/>
                <a:cs typeface="Times New Roman" panose="02020603050405020304" pitchFamily="18" charset="0"/>
              </a:rPr>
              <a:t>Displays fluency in delivering parent-mediated intervention to promote positive patient outcomes</a:t>
            </a:r>
          </a:p>
          <a:p>
            <a:pPr lvl="1"/>
            <a:r>
              <a:rPr lang="en-US" dirty="0">
                <a:latin typeface="Times New Roman" panose="02020603050405020304" pitchFamily="18" charset="0"/>
                <a:cs typeface="Times New Roman" panose="02020603050405020304" pitchFamily="18" charset="0"/>
              </a:rPr>
              <a:t>Understands the impact of developmental level on intervention</a:t>
            </a:r>
          </a:p>
          <a:p>
            <a:pPr lvl="1"/>
            <a:r>
              <a:rPr lang="en-US" dirty="0">
                <a:latin typeface="Times New Roman" panose="02020603050405020304" pitchFamily="18" charset="0"/>
                <a:cs typeface="Times New Roman" panose="02020603050405020304" pitchFamily="18" charset="0"/>
              </a:rPr>
              <a:t>Incorporates biological, social, cognitive, and affective bases of behavior in treatment planning</a:t>
            </a:r>
          </a:p>
          <a:p>
            <a:pPr lvl="1"/>
            <a:r>
              <a:rPr lang="en-US" dirty="0">
                <a:latin typeface="Times New Roman" panose="02020603050405020304" pitchFamily="18" charset="0"/>
                <a:cs typeface="Times New Roman" panose="02020603050405020304" pitchFamily="18" charset="0"/>
              </a:rPr>
              <a:t>Utilizes the biopsychosocial model with patient education and communication</a:t>
            </a:r>
          </a:p>
          <a:p>
            <a:pPr lvl="1"/>
            <a:r>
              <a:rPr lang="en-US" dirty="0">
                <a:latin typeface="Times New Roman" panose="02020603050405020304" pitchFamily="18" charset="0"/>
                <a:cs typeface="Times New Roman" panose="02020603050405020304" pitchFamily="18" charset="0"/>
              </a:rPr>
              <a:t>Provides brief, problem-focused intervention to target symptom reduction</a:t>
            </a:r>
          </a:p>
          <a:p>
            <a:pPr lvl="1"/>
            <a:r>
              <a:rPr lang="en-US" dirty="0">
                <a:latin typeface="Times New Roman" panose="02020603050405020304" pitchFamily="18" charset="0"/>
                <a:cs typeface="Times New Roman" panose="02020603050405020304" pitchFamily="18" charset="0"/>
              </a:rPr>
              <a:t>Provides interventions that can be reinforced and monitored by other team members</a:t>
            </a:r>
          </a:p>
          <a:p>
            <a:pPr lvl="1"/>
            <a:r>
              <a:rPr lang="en-US" dirty="0">
                <a:latin typeface="Times New Roman" panose="02020603050405020304" pitchFamily="18" charset="0"/>
                <a:cs typeface="Times New Roman" panose="02020603050405020304" pitchFamily="18" charset="0"/>
              </a:rPr>
              <a:t>Offers intervention that encourages appropriate use of healthcare resources</a:t>
            </a:r>
          </a:p>
          <a:p>
            <a:pPr lvl="1"/>
            <a:r>
              <a:rPr lang="en-US" dirty="0">
                <a:latin typeface="Times New Roman" panose="02020603050405020304" pitchFamily="18" charset="0"/>
                <a:cs typeface="Times New Roman" panose="02020603050405020304" pitchFamily="18" charset="0"/>
              </a:rPr>
              <a:t>Understands ethical and legal issues regarding consent for treatment for youth</a:t>
            </a:r>
          </a:p>
        </p:txBody>
      </p:sp>
      <p:sp>
        <p:nvSpPr>
          <p:cNvPr id="6" name="TextBox 5">
            <a:extLst>
              <a:ext uri="{FF2B5EF4-FFF2-40B4-BE49-F238E27FC236}">
                <a16:creationId xmlns:a16="http://schemas.microsoft.com/office/drawing/2014/main" id="{505FC0A8-877E-8F95-8BAB-EA2788BE91D1}"/>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Application (cont.)</a:t>
            </a:r>
          </a:p>
        </p:txBody>
      </p:sp>
      <p:sp>
        <p:nvSpPr>
          <p:cNvPr id="4" name="TextBox 3">
            <a:extLst>
              <a:ext uri="{FF2B5EF4-FFF2-40B4-BE49-F238E27FC236}">
                <a16:creationId xmlns:a16="http://schemas.microsoft.com/office/drawing/2014/main" id="{99DD60D0-FAAA-D192-A257-149114D22157}"/>
              </a:ext>
            </a:extLst>
          </p:cNvPr>
          <p:cNvSpPr txBox="1"/>
          <p:nvPr/>
        </p:nvSpPr>
        <p:spPr>
          <a:xfrm>
            <a:off x="8197517" y="6174498"/>
            <a:ext cx="5670884" cy="584775"/>
          </a:xfrm>
          <a:prstGeom prst="rect">
            <a:avLst/>
          </a:prstGeom>
          <a:noFill/>
        </p:spPr>
        <p:txBody>
          <a:bodyPr wrap="square" rtlCol="0">
            <a:spAutoFit/>
          </a:bodyPr>
          <a:lstStyle/>
          <a:p>
            <a:pPr indent="-457200"/>
            <a:r>
              <a:rPr lang="en-US" sz="800" b="0" i="0" dirty="0">
                <a:effectLst/>
                <a:latin typeface="Times New Roman" panose="02020603050405020304" pitchFamily="18" charset="0"/>
                <a:cs typeface="Times New Roman" panose="02020603050405020304" pitchFamily="18" charset="0"/>
              </a:rPr>
              <a:t>Ham, H. L., Lancaster, B., Maragakis, A., Harris, S. D., </a:t>
            </a:r>
            <a:r>
              <a:rPr lang="en-US" sz="800" b="0" i="0" dirty="0" err="1">
                <a:effectLst/>
                <a:latin typeface="Times New Roman" panose="02020603050405020304" pitchFamily="18" charset="0"/>
                <a:cs typeface="Times New Roman" panose="02020603050405020304" pitchFamily="18" charset="0"/>
              </a:rPr>
              <a:t>Turnier</a:t>
            </a:r>
            <a:r>
              <a:rPr lang="en-US" sz="800" b="0" i="0" dirty="0">
                <a:effectLst/>
                <a:latin typeface="Times New Roman" panose="02020603050405020304" pitchFamily="18" charset="0"/>
                <a:cs typeface="Times New Roman" panose="02020603050405020304" pitchFamily="18" charset="0"/>
              </a:rPr>
              <a:t>, L., &amp; Bruni, T. (2022).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800" dirty="0">
                <a:latin typeface="Times New Roman" panose="02020603050405020304" pitchFamily="18" charset="0"/>
                <a:cs typeface="Times New Roman" panose="02020603050405020304" pitchFamily="18" charset="0"/>
              </a:rPr>
              <a:t> </a:t>
            </a:r>
          </a:p>
          <a:p>
            <a:pPr indent="-457200"/>
            <a:r>
              <a:rPr lang="en-US" sz="800" b="0" i="0" dirty="0">
                <a:effectLst/>
                <a:latin typeface="Times New Roman" panose="02020603050405020304" pitchFamily="18" charset="0"/>
                <a:cs typeface="Times New Roman" panose="02020603050405020304" pitchFamily="18" charset="0"/>
              </a:rPr>
              <a:t>      training. </a:t>
            </a:r>
            <a:r>
              <a:rPr lang="en-US" sz="800" b="0" i="1" dirty="0">
                <a:effectLst/>
                <a:latin typeface="Times New Roman" panose="02020603050405020304" pitchFamily="18" charset="0"/>
                <a:cs typeface="Times New Roman" panose="02020603050405020304" pitchFamily="18" charset="0"/>
              </a:rPr>
              <a:t>Training and Education in Professional Psychology</a:t>
            </a:r>
            <a:r>
              <a:rPr lang="en-US" sz="800" b="0" i="0" dirty="0">
                <a:effectLst/>
                <a:latin typeface="Times New Roman" panose="02020603050405020304" pitchFamily="18" charset="0"/>
                <a:cs typeface="Times New Roman" panose="02020603050405020304" pitchFamily="18" charset="0"/>
              </a:rPr>
              <a:t>, </a:t>
            </a:r>
            <a:r>
              <a:rPr lang="en-US" sz="800" b="0" i="1" dirty="0">
                <a:effectLst/>
                <a:latin typeface="Times New Roman" panose="02020603050405020304" pitchFamily="18" charset="0"/>
                <a:cs typeface="Times New Roman" panose="02020603050405020304" pitchFamily="18" charset="0"/>
              </a:rPr>
              <a:t>16</a:t>
            </a:r>
            <a:r>
              <a:rPr lang="en-US" sz="800" b="0" i="0" dirty="0">
                <a:effectLst/>
                <a:latin typeface="Times New Roman" panose="02020603050405020304" pitchFamily="18" charset="0"/>
                <a:cs typeface="Times New Roman" panose="02020603050405020304" pitchFamily="18" charset="0"/>
              </a:rPr>
              <a:t>(2), 190–196.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204924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EFEEDE15-A276-34DC-4D49-20D2A831EF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ED734-1778-765D-F6B3-2EA9671F1490}"/>
              </a:ext>
            </a:extLst>
          </p:cNvPr>
          <p:cNvSpPr>
            <a:spLocks noGrp="1"/>
          </p:cNvSpPr>
          <p:nvPr>
            <p:ph idx="1"/>
          </p:nvPr>
        </p:nvSpPr>
        <p:spPr>
          <a:xfrm>
            <a:off x="947289" y="1490800"/>
            <a:ext cx="10297419" cy="4892040"/>
          </a:xfrm>
        </p:spPr>
        <p:txBody>
          <a:bodyPr anchor="ctr">
            <a:normAutofit/>
          </a:bodyPr>
          <a:lstStyle/>
          <a:p>
            <a:r>
              <a:rPr lang="en-US" dirty="0">
                <a:latin typeface="Times New Roman" panose="02020603050405020304" pitchFamily="18" charset="0"/>
                <a:cs typeface="Times New Roman" panose="02020603050405020304" pitchFamily="18" charset="0"/>
              </a:rPr>
              <a:t>Consultation </a:t>
            </a:r>
          </a:p>
          <a:p>
            <a:pPr lvl="1"/>
            <a:r>
              <a:rPr lang="en-US" dirty="0">
                <a:latin typeface="Times New Roman" panose="02020603050405020304" pitchFamily="18" charset="0"/>
                <a:cs typeface="Times New Roman" panose="02020603050405020304" pitchFamily="18" charset="0"/>
              </a:rPr>
              <a:t>Develops standardized and reliable processes for the provision of behavioral health service</a:t>
            </a:r>
          </a:p>
          <a:p>
            <a:pPr lvl="1"/>
            <a:r>
              <a:rPr lang="en-US" dirty="0">
                <a:latin typeface="Times New Roman" panose="02020603050405020304" pitchFamily="18" charset="0"/>
                <a:cs typeface="Times New Roman" panose="02020603050405020304" pitchFamily="18" charset="0"/>
              </a:rPr>
              <a:t>Supports consistency of the consultation process when algorithm-based automated triggers for consultation occur</a:t>
            </a:r>
          </a:p>
          <a:p>
            <a:pPr lvl="1"/>
            <a:r>
              <a:rPr lang="en-US" dirty="0">
                <a:latin typeface="Times New Roman" panose="02020603050405020304" pitchFamily="18" charset="0"/>
                <a:cs typeface="Times New Roman" panose="02020603050405020304" pitchFamily="18" charset="0"/>
              </a:rPr>
              <a:t>Efficiently identifies and responds to referral question</a:t>
            </a:r>
          </a:p>
          <a:p>
            <a:pPr lvl="1"/>
            <a:r>
              <a:rPr lang="en-US" dirty="0">
                <a:latin typeface="Times New Roman" panose="02020603050405020304" pitchFamily="18" charset="0"/>
                <a:cs typeface="Times New Roman" panose="02020603050405020304" pitchFamily="18" charset="0"/>
              </a:rPr>
              <a:t>Conceptualizes the needs of the child based on developmental level and environmental demands</a:t>
            </a:r>
          </a:p>
          <a:p>
            <a:pPr lvl="1"/>
            <a:r>
              <a:rPr lang="en-US" dirty="0">
                <a:latin typeface="Times New Roman" panose="02020603050405020304" pitchFamily="18" charset="0"/>
                <a:cs typeface="Times New Roman" panose="02020603050405020304" pitchFamily="18" charset="0"/>
              </a:rPr>
              <a:t>Tailors consultative service to the demands and work pace of the primary care environment</a:t>
            </a:r>
          </a:p>
          <a:p>
            <a:pPr lvl="1"/>
            <a:r>
              <a:rPr lang="en-US" dirty="0">
                <a:latin typeface="Times New Roman" panose="02020603050405020304" pitchFamily="18" charset="0"/>
                <a:cs typeface="Times New Roman" panose="02020603050405020304" pitchFamily="18" charset="0"/>
              </a:rPr>
              <a:t>Concisely communicates case conceptualizations with staff, physicians, and other stakeholders to enhance patient care</a:t>
            </a:r>
          </a:p>
          <a:p>
            <a:pPr lvl="1"/>
            <a:r>
              <a:rPr lang="en-US" dirty="0">
                <a:latin typeface="Times New Roman" panose="02020603050405020304" pitchFamily="18" charset="0"/>
                <a:cs typeface="Times New Roman" panose="02020603050405020304" pitchFamily="18" charset="0"/>
              </a:rPr>
              <a:t>Understands the role and interaction of other service providers for children (e.g., pediatricians, teachers, community providers) for care coordination</a:t>
            </a:r>
          </a:p>
        </p:txBody>
      </p:sp>
      <p:sp>
        <p:nvSpPr>
          <p:cNvPr id="6" name="TextBox 5">
            <a:extLst>
              <a:ext uri="{FF2B5EF4-FFF2-40B4-BE49-F238E27FC236}">
                <a16:creationId xmlns:a16="http://schemas.microsoft.com/office/drawing/2014/main" id="{92244A28-B830-18B8-B840-639976C69E2B}"/>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Application (cont.)</a:t>
            </a:r>
          </a:p>
        </p:txBody>
      </p:sp>
      <p:sp>
        <p:nvSpPr>
          <p:cNvPr id="4" name="TextBox 3">
            <a:extLst>
              <a:ext uri="{FF2B5EF4-FFF2-40B4-BE49-F238E27FC236}">
                <a16:creationId xmlns:a16="http://schemas.microsoft.com/office/drawing/2014/main" id="{435159D9-76F0-7E06-B32A-AAB4F6FDED46}"/>
              </a:ext>
            </a:extLst>
          </p:cNvPr>
          <p:cNvSpPr txBox="1"/>
          <p:nvPr/>
        </p:nvSpPr>
        <p:spPr>
          <a:xfrm>
            <a:off x="8197517" y="6174498"/>
            <a:ext cx="5670884" cy="584775"/>
          </a:xfrm>
          <a:prstGeom prst="rect">
            <a:avLst/>
          </a:prstGeom>
          <a:noFill/>
        </p:spPr>
        <p:txBody>
          <a:bodyPr wrap="square" rtlCol="0">
            <a:spAutoFit/>
          </a:bodyPr>
          <a:lstStyle/>
          <a:p>
            <a:pPr indent="-457200"/>
            <a:r>
              <a:rPr lang="en-US" sz="800" b="0" i="0" dirty="0">
                <a:effectLst/>
                <a:latin typeface="Times New Roman" panose="02020603050405020304" pitchFamily="18" charset="0"/>
                <a:cs typeface="Times New Roman" panose="02020603050405020304" pitchFamily="18" charset="0"/>
              </a:rPr>
              <a:t>Ham, H. L., Lancaster, B., Maragakis, A., Harris, S. D., </a:t>
            </a:r>
            <a:r>
              <a:rPr lang="en-US" sz="800" b="0" i="0" dirty="0" err="1">
                <a:effectLst/>
                <a:latin typeface="Times New Roman" panose="02020603050405020304" pitchFamily="18" charset="0"/>
                <a:cs typeface="Times New Roman" panose="02020603050405020304" pitchFamily="18" charset="0"/>
              </a:rPr>
              <a:t>Turnier</a:t>
            </a:r>
            <a:r>
              <a:rPr lang="en-US" sz="800" b="0" i="0" dirty="0">
                <a:effectLst/>
                <a:latin typeface="Times New Roman" panose="02020603050405020304" pitchFamily="18" charset="0"/>
                <a:cs typeface="Times New Roman" panose="02020603050405020304" pitchFamily="18" charset="0"/>
              </a:rPr>
              <a:t>, L., &amp; Bruni, T. (2022).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800" dirty="0">
                <a:latin typeface="Times New Roman" panose="02020603050405020304" pitchFamily="18" charset="0"/>
                <a:cs typeface="Times New Roman" panose="02020603050405020304" pitchFamily="18" charset="0"/>
              </a:rPr>
              <a:t> </a:t>
            </a:r>
          </a:p>
          <a:p>
            <a:pPr indent="-457200"/>
            <a:r>
              <a:rPr lang="en-US" sz="800" b="0" i="0" dirty="0">
                <a:effectLst/>
                <a:latin typeface="Times New Roman" panose="02020603050405020304" pitchFamily="18" charset="0"/>
                <a:cs typeface="Times New Roman" panose="02020603050405020304" pitchFamily="18" charset="0"/>
              </a:rPr>
              <a:t>      training. </a:t>
            </a:r>
            <a:r>
              <a:rPr lang="en-US" sz="800" b="0" i="1" dirty="0">
                <a:effectLst/>
                <a:latin typeface="Times New Roman" panose="02020603050405020304" pitchFamily="18" charset="0"/>
                <a:cs typeface="Times New Roman" panose="02020603050405020304" pitchFamily="18" charset="0"/>
              </a:rPr>
              <a:t>Training and Education in Professional Psychology</a:t>
            </a:r>
            <a:r>
              <a:rPr lang="en-US" sz="800" b="0" i="0" dirty="0">
                <a:effectLst/>
                <a:latin typeface="Times New Roman" panose="02020603050405020304" pitchFamily="18" charset="0"/>
                <a:cs typeface="Times New Roman" panose="02020603050405020304" pitchFamily="18" charset="0"/>
              </a:rPr>
              <a:t>, </a:t>
            </a:r>
            <a:r>
              <a:rPr lang="en-US" sz="800" b="0" i="1" dirty="0">
                <a:effectLst/>
                <a:latin typeface="Times New Roman" panose="02020603050405020304" pitchFamily="18" charset="0"/>
                <a:cs typeface="Times New Roman" panose="02020603050405020304" pitchFamily="18" charset="0"/>
              </a:rPr>
              <a:t>16</a:t>
            </a:r>
            <a:r>
              <a:rPr lang="en-US" sz="800" b="0" i="0" dirty="0">
                <a:effectLst/>
                <a:latin typeface="Times New Roman" panose="02020603050405020304" pitchFamily="18" charset="0"/>
                <a:cs typeface="Times New Roman" panose="02020603050405020304" pitchFamily="18" charset="0"/>
              </a:rPr>
              <a:t>(2), 190–196.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398634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1BF6B114-9596-BD02-17A1-BA837988DE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E39CB-E3FD-AE9F-7DC8-242FE1111EB6}"/>
              </a:ext>
            </a:extLst>
          </p:cNvPr>
          <p:cNvSpPr>
            <a:spLocks noGrp="1"/>
          </p:cNvSpPr>
          <p:nvPr>
            <p:ph idx="1"/>
          </p:nvPr>
        </p:nvSpPr>
        <p:spPr>
          <a:xfrm>
            <a:off x="947289" y="1490800"/>
            <a:ext cx="10297419" cy="4892040"/>
          </a:xfrm>
        </p:spPr>
        <p:txBody>
          <a:bodyPr anchor="ctr">
            <a:normAutofit fontScale="92500" lnSpcReduction="20000"/>
          </a:bodyPr>
          <a:lstStyle/>
          <a:p>
            <a:r>
              <a:rPr lang="en-US" dirty="0">
                <a:latin typeface="Times New Roman" panose="02020603050405020304" pitchFamily="18" charset="0"/>
                <a:cs typeface="Times New Roman" panose="02020603050405020304" pitchFamily="18" charset="0"/>
              </a:rPr>
              <a:t>Teaching </a:t>
            </a:r>
          </a:p>
          <a:p>
            <a:pPr lvl="1"/>
            <a:r>
              <a:rPr lang="en-US" dirty="0">
                <a:latin typeface="Times New Roman" panose="02020603050405020304" pitchFamily="18" charset="0"/>
                <a:cs typeface="Times New Roman" panose="02020603050405020304" pitchFamily="18" charset="0"/>
              </a:rPr>
              <a:t>Participates in the education of future IPC psychologists and other health professionals</a:t>
            </a:r>
          </a:p>
          <a:p>
            <a:pPr lvl="1"/>
            <a:r>
              <a:rPr lang="en-US" dirty="0">
                <a:latin typeface="Times New Roman" panose="02020603050405020304" pitchFamily="18" charset="0"/>
                <a:cs typeface="Times New Roman" panose="02020603050405020304" pitchFamily="18" charset="0"/>
              </a:rPr>
              <a:t>Knowledgeable about the competencies required to practice as a pediatric IPC psychologist</a:t>
            </a:r>
          </a:p>
          <a:p>
            <a:pPr lvl="1"/>
            <a:r>
              <a:rPr lang="en-US" dirty="0">
                <a:latin typeface="Times New Roman" panose="02020603050405020304" pitchFamily="18" charset="0"/>
                <a:cs typeface="Times New Roman" panose="02020603050405020304" pitchFamily="18" charset="0"/>
              </a:rPr>
              <a:t>Awareness of the changing nature of the field and how to adapt to meet training needs</a:t>
            </a:r>
          </a:p>
          <a:p>
            <a:pPr lvl="1"/>
            <a:r>
              <a:rPr lang="en-US" dirty="0">
                <a:latin typeface="Times New Roman" panose="02020603050405020304" pitchFamily="18" charset="0"/>
                <a:cs typeface="Times New Roman" panose="02020603050405020304" pitchFamily="18" charset="0"/>
              </a:rPr>
              <a:t>Ability to complete needs assessments and employ health psychology teaching approaches</a:t>
            </a:r>
          </a:p>
          <a:p>
            <a:pPr lvl="1"/>
            <a:r>
              <a:rPr lang="en-US" dirty="0">
                <a:latin typeface="Times New Roman" panose="02020603050405020304" pitchFamily="18" charset="0"/>
                <a:cs typeface="Times New Roman" panose="02020603050405020304" pitchFamily="18" charset="0"/>
              </a:rPr>
              <a:t>Utilizes strategies to assess the effectiveness of training</a:t>
            </a:r>
          </a:p>
          <a:p>
            <a:pPr lvl="1"/>
            <a:r>
              <a:rPr lang="en-US" dirty="0">
                <a:latin typeface="Times New Roman" panose="02020603050405020304" pitchFamily="18" charset="0"/>
                <a:cs typeface="Times New Roman" panose="02020603050405020304" pitchFamily="18" charset="0"/>
              </a:rPr>
              <a:t>Incorporates teaching by other health professions in the training of IPC psychologists</a:t>
            </a:r>
          </a:p>
          <a:p>
            <a:r>
              <a:rPr lang="en-US" dirty="0">
                <a:latin typeface="Times New Roman" panose="02020603050405020304" pitchFamily="18" charset="0"/>
                <a:cs typeface="Times New Roman" panose="02020603050405020304" pitchFamily="18" charset="0"/>
              </a:rPr>
              <a:t>Supervision </a:t>
            </a:r>
          </a:p>
          <a:p>
            <a:pPr lvl="1"/>
            <a:r>
              <a:rPr lang="en-US" dirty="0">
                <a:latin typeface="Times New Roman" panose="02020603050405020304" pitchFamily="18" charset="0"/>
                <a:cs typeface="Times New Roman" panose="02020603050405020304" pitchFamily="18" charset="0"/>
              </a:rPr>
              <a:t>Participates in training stakeholders in the healthcare organization about IPC psychology services</a:t>
            </a:r>
          </a:p>
          <a:p>
            <a:pPr lvl="1"/>
            <a:r>
              <a:rPr lang="en-US" dirty="0">
                <a:latin typeface="Times New Roman" panose="02020603050405020304" pitchFamily="18" charset="0"/>
                <a:cs typeface="Times New Roman" panose="02020603050405020304" pitchFamily="18" charset="0"/>
              </a:rPr>
              <a:t>Knowledge of ethical, legal, and contextual issues associated with the supervisory role within primary care</a:t>
            </a:r>
          </a:p>
          <a:p>
            <a:pPr lvl="1"/>
            <a:r>
              <a:rPr lang="en-US" dirty="0">
                <a:latin typeface="Times New Roman" panose="02020603050405020304" pitchFamily="18" charset="0"/>
                <a:cs typeface="Times New Roman" panose="02020603050405020304" pitchFamily="18" charset="0"/>
              </a:rPr>
              <a:t>Understands the educational and practice needs of the trainee</a:t>
            </a:r>
          </a:p>
          <a:p>
            <a:pPr lvl="1"/>
            <a:r>
              <a:rPr lang="en-US" dirty="0">
                <a:latin typeface="Times New Roman" panose="02020603050405020304" pitchFamily="18" charset="0"/>
                <a:cs typeface="Times New Roman" panose="02020603050405020304" pitchFamily="18" charset="0"/>
              </a:rPr>
              <a:t>Provides trainees with instruction on supervision models tailored to integrated primary cared</a:t>
            </a:r>
          </a:p>
          <a:p>
            <a:pPr lvl="1"/>
            <a:r>
              <a:rPr lang="en-US" dirty="0">
                <a:latin typeface="Times New Roman" panose="02020603050405020304" pitchFamily="18" charset="0"/>
                <a:cs typeface="Times New Roman" panose="02020603050405020304" pitchFamily="18" charset="0"/>
              </a:rPr>
              <a:t>Acknowledges the role of culture within the supervisor–trainee relationship</a:t>
            </a:r>
          </a:p>
          <a:p>
            <a:pPr lvl="1"/>
            <a:r>
              <a:rPr lang="en-US" dirty="0">
                <a:latin typeface="Times New Roman" panose="02020603050405020304" pitchFamily="18" charset="0"/>
                <a:cs typeface="Times New Roman" panose="02020603050405020304" pitchFamily="18" charset="0"/>
              </a:rPr>
              <a:t>Utilizes a range of supervision methods and adjusts instruction to meet the needs of the trainee</a:t>
            </a:r>
          </a:p>
        </p:txBody>
      </p:sp>
      <p:sp>
        <p:nvSpPr>
          <p:cNvPr id="6" name="TextBox 5">
            <a:extLst>
              <a:ext uri="{FF2B5EF4-FFF2-40B4-BE49-F238E27FC236}">
                <a16:creationId xmlns:a16="http://schemas.microsoft.com/office/drawing/2014/main" id="{79A6B515-B6F1-3B6C-2A04-CB866AFB73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Education</a:t>
            </a:r>
          </a:p>
        </p:txBody>
      </p:sp>
      <p:sp>
        <p:nvSpPr>
          <p:cNvPr id="4" name="TextBox 3">
            <a:extLst>
              <a:ext uri="{FF2B5EF4-FFF2-40B4-BE49-F238E27FC236}">
                <a16:creationId xmlns:a16="http://schemas.microsoft.com/office/drawing/2014/main" id="{0190E694-9A91-EBCF-3BDA-EF94BF3AC39B}"/>
              </a:ext>
            </a:extLst>
          </p:cNvPr>
          <p:cNvSpPr txBox="1"/>
          <p:nvPr/>
        </p:nvSpPr>
        <p:spPr>
          <a:xfrm>
            <a:off x="8237622" y="182772"/>
            <a:ext cx="5670884" cy="584775"/>
          </a:xfrm>
          <a:prstGeom prst="rect">
            <a:avLst/>
          </a:prstGeom>
          <a:noFill/>
        </p:spPr>
        <p:txBody>
          <a:bodyPr wrap="square" rtlCol="0">
            <a:spAutoFit/>
          </a:bodyPr>
          <a:lstStyle/>
          <a:p>
            <a:pPr indent="-457200"/>
            <a:r>
              <a:rPr lang="en-US" sz="800" b="0" i="0" dirty="0">
                <a:effectLst/>
                <a:latin typeface="Times New Roman" panose="02020603050405020304" pitchFamily="18" charset="0"/>
                <a:cs typeface="Times New Roman" panose="02020603050405020304" pitchFamily="18" charset="0"/>
              </a:rPr>
              <a:t>Ham, H. L., Lancaster, B., Maragakis, A., Harris, S. D., </a:t>
            </a:r>
            <a:r>
              <a:rPr lang="en-US" sz="800" b="0" i="0" dirty="0" err="1">
                <a:effectLst/>
                <a:latin typeface="Times New Roman" panose="02020603050405020304" pitchFamily="18" charset="0"/>
                <a:cs typeface="Times New Roman" panose="02020603050405020304" pitchFamily="18" charset="0"/>
              </a:rPr>
              <a:t>Turnier</a:t>
            </a:r>
            <a:r>
              <a:rPr lang="en-US" sz="800" b="0" i="0" dirty="0">
                <a:effectLst/>
                <a:latin typeface="Times New Roman" panose="02020603050405020304" pitchFamily="18" charset="0"/>
                <a:cs typeface="Times New Roman" panose="02020603050405020304" pitchFamily="18" charset="0"/>
              </a:rPr>
              <a:t>, L., &amp; Bruni, T. (2022).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800" dirty="0">
                <a:latin typeface="Times New Roman" panose="02020603050405020304" pitchFamily="18" charset="0"/>
                <a:cs typeface="Times New Roman" panose="02020603050405020304" pitchFamily="18" charset="0"/>
              </a:rPr>
              <a:t> </a:t>
            </a:r>
          </a:p>
          <a:p>
            <a:pPr indent="-457200"/>
            <a:r>
              <a:rPr lang="en-US" sz="800" b="0" i="0" dirty="0">
                <a:effectLst/>
                <a:latin typeface="Times New Roman" panose="02020603050405020304" pitchFamily="18" charset="0"/>
                <a:cs typeface="Times New Roman" panose="02020603050405020304" pitchFamily="18" charset="0"/>
              </a:rPr>
              <a:t>      training. </a:t>
            </a:r>
            <a:r>
              <a:rPr lang="en-US" sz="800" b="0" i="1" dirty="0">
                <a:effectLst/>
                <a:latin typeface="Times New Roman" panose="02020603050405020304" pitchFamily="18" charset="0"/>
                <a:cs typeface="Times New Roman" panose="02020603050405020304" pitchFamily="18" charset="0"/>
              </a:rPr>
              <a:t>Training and Education in Professional Psychology</a:t>
            </a:r>
            <a:r>
              <a:rPr lang="en-US" sz="800" b="0" i="0" dirty="0">
                <a:effectLst/>
                <a:latin typeface="Times New Roman" panose="02020603050405020304" pitchFamily="18" charset="0"/>
                <a:cs typeface="Times New Roman" panose="02020603050405020304" pitchFamily="18" charset="0"/>
              </a:rPr>
              <a:t>, </a:t>
            </a:r>
            <a:r>
              <a:rPr lang="en-US" sz="800" b="0" i="1" dirty="0">
                <a:effectLst/>
                <a:latin typeface="Times New Roman" panose="02020603050405020304" pitchFamily="18" charset="0"/>
                <a:cs typeface="Times New Roman" panose="02020603050405020304" pitchFamily="18" charset="0"/>
              </a:rPr>
              <a:t>16</a:t>
            </a:r>
            <a:r>
              <a:rPr lang="en-US" sz="800" b="0" i="0" dirty="0">
                <a:effectLst/>
                <a:latin typeface="Times New Roman" panose="02020603050405020304" pitchFamily="18" charset="0"/>
                <a:cs typeface="Times New Roman" panose="02020603050405020304" pitchFamily="18" charset="0"/>
              </a:rPr>
              <a:t>(2), 190–196.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369577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ctr">
            <a:normAutofit/>
          </a:bodyPr>
          <a:lstStyle/>
          <a:p>
            <a:r>
              <a:rPr lang="en-US" dirty="0">
                <a:latin typeface="Times New Roman" panose="02020603050405020304" pitchFamily="18" charset="0"/>
                <a:cs typeface="Times New Roman" panose="02020603050405020304" pitchFamily="18" charset="0"/>
              </a:rPr>
              <a:t>The six competencies identified for practice in integrated primary care (IPC) include: </a:t>
            </a:r>
          </a:p>
          <a:p>
            <a:pPr lvl="1"/>
            <a:r>
              <a:rPr lang="en-US" dirty="0">
                <a:latin typeface="Times New Roman" panose="02020603050405020304" pitchFamily="18" charset="0"/>
                <a:cs typeface="Times New Roman" panose="02020603050405020304" pitchFamily="18" charset="0"/>
              </a:rPr>
              <a:t>Science, Systems, Professionalism, Relationships, Application, and Education (McDaniel et al., 2014)</a:t>
            </a:r>
          </a:p>
          <a:p>
            <a:pPr lvl="2"/>
            <a:r>
              <a:rPr lang="en-US" sz="1800" dirty="0">
                <a:latin typeface="Times New Roman" panose="02020603050405020304" pitchFamily="18" charset="0"/>
                <a:cs typeface="Times New Roman" panose="02020603050405020304" pitchFamily="18" charset="0"/>
              </a:rPr>
              <a:t>However, competencies utilized in IPC may vary significantly based upon the population served</a:t>
            </a:r>
          </a:p>
          <a:p>
            <a:r>
              <a:rPr lang="en-US" dirty="0">
                <a:latin typeface="Times New Roman" panose="02020603050405020304" pitchFamily="18" charset="0"/>
                <a:cs typeface="Times New Roman" panose="02020603050405020304" pitchFamily="18" charset="0"/>
              </a:rPr>
              <a:t>The current article synthesized training competencies outlined from clinical child psychology (Jackson et al., 2012), pediatric psychology (Palermo et al., 2014), and school psychology (Daly et al., 2011) with the competencies outlined for IPC (McDaniel et al., 2014) to prepare trainees for professional practice in pediatric IPC</a:t>
            </a:r>
          </a:p>
          <a:p>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Background</a:t>
            </a:r>
          </a:p>
        </p:txBody>
      </p:sp>
      <p:sp>
        <p:nvSpPr>
          <p:cNvPr id="4" name="TextBox 3">
            <a:extLst>
              <a:ext uri="{FF2B5EF4-FFF2-40B4-BE49-F238E27FC236}">
                <a16:creationId xmlns:a16="http://schemas.microsoft.com/office/drawing/2014/main" id="{86FD0206-F779-787B-E2AA-DC4D37B04AA1}"/>
              </a:ext>
            </a:extLst>
          </p:cNvPr>
          <p:cNvSpPr txBox="1"/>
          <p:nvPr/>
        </p:nvSpPr>
        <p:spPr>
          <a:xfrm>
            <a:off x="6360695" y="5895725"/>
            <a:ext cx="5670884" cy="830997"/>
          </a:xfrm>
          <a:prstGeom prst="rect">
            <a:avLst/>
          </a:prstGeom>
          <a:noFill/>
        </p:spPr>
        <p:txBody>
          <a:bodyPr wrap="square" rtlCol="0">
            <a:spAutoFit/>
          </a:bodyPr>
          <a:lstStyle/>
          <a:p>
            <a:pPr indent="-457200"/>
            <a:r>
              <a:rPr lang="en-US" sz="1200" b="0" i="0" dirty="0">
                <a:effectLst/>
                <a:latin typeface="Times New Roman" panose="02020603050405020304" pitchFamily="18" charset="0"/>
                <a:cs typeface="Times New Roman" panose="02020603050405020304" pitchFamily="18" charset="0"/>
              </a:rPr>
              <a:t>Ham, H. L., Lancaster, B., Maragakis, A., Harris, S. D., </a:t>
            </a:r>
            <a:r>
              <a:rPr lang="en-US" sz="1200" b="0" i="0" dirty="0" err="1">
                <a:effectLst/>
                <a:latin typeface="Times New Roman" panose="02020603050405020304" pitchFamily="18" charset="0"/>
                <a:cs typeface="Times New Roman" panose="02020603050405020304" pitchFamily="18" charset="0"/>
              </a:rPr>
              <a:t>Turnier</a:t>
            </a:r>
            <a:r>
              <a:rPr lang="en-US" sz="1200" b="0" i="0" dirty="0">
                <a:effectLst/>
                <a:latin typeface="Times New Roman" panose="02020603050405020304" pitchFamily="18" charset="0"/>
                <a:cs typeface="Times New Roman" panose="02020603050405020304" pitchFamily="18" charset="0"/>
              </a:rPr>
              <a:t>, L., &amp; Bruni, T. (2022).   </a:t>
            </a:r>
          </a:p>
          <a:p>
            <a:pPr indent="-457200"/>
            <a:r>
              <a:rPr lang="en-US" sz="1200" dirty="0">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1200" dirty="0">
                <a:latin typeface="Times New Roman" panose="02020603050405020304" pitchFamily="18" charset="0"/>
                <a:cs typeface="Times New Roman" panose="02020603050405020304" pitchFamily="18" charset="0"/>
              </a:rPr>
              <a:t> </a:t>
            </a:r>
          </a:p>
          <a:p>
            <a:pPr indent="-457200"/>
            <a:r>
              <a:rPr lang="en-US" sz="1200" b="0" i="0" dirty="0">
                <a:effectLst/>
                <a:latin typeface="Times New Roman" panose="02020603050405020304" pitchFamily="18" charset="0"/>
                <a:cs typeface="Times New Roman" panose="02020603050405020304" pitchFamily="18" charset="0"/>
              </a:rPr>
              <a:t>      training. </a:t>
            </a:r>
            <a:r>
              <a:rPr lang="en-US" sz="1200" b="0" i="1" dirty="0">
                <a:effectLst/>
                <a:latin typeface="Times New Roman" panose="02020603050405020304" pitchFamily="18" charset="0"/>
                <a:cs typeface="Times New Roman" panose="02020603050405020304" pitchFamily="18" charset="0"/>
              </a:rPr>
              <a:t>Training and Education in Professional Psychology</a:t>
            </a:r>
            <a:r>
              <a:rPr lang="en-US" sz="1200" b="0" i="0" dirty="0">
                <a:effectLst/>
                <a:latin typeface="Times New Roman" panose="02020603050405020304" pitchFamily="18" charset="0"/>
                <a:cs typeface="Times New Roman" panose="02020603050405020304" pitchFamily="18" charset="0"/>
              </a:rPr>
              <a:t>, </a:t>
            </a:r>
            <a:r>
              <a:rPr lang="en-US" sz="1200" b="0" i="1" dirty="0">
                <a:effectLst/>
                <a:latin typeface="Times New Roman" panose="02020603050405020304" pitchFamily="18" charset="0"/>
                <a:cs typeface="Times New Roman" panose="02020603050405020304" pitchFamily="18" charset="0"/>
              </a:rPr>
              <a:t>16</a:t>
            </a:r>
            <a:r>
              <a:rPr lang="en-US" sz="1200" b="0" i="0" dirty="0">
                <a:effectLst/>
                <a:latin typeface="Times New Roman" panose="02020603050405020304" pitchFamily="18" charset="0"/>
                <a:cs typeface="Times New Roman" panose="02020603050405020304" pitchFamily="18" charset="0"/>
              </a:rPr>
              <a:t>(2), 190–196. </a:t>
            </a:r>
          </a:p>
          <a:p>
            <a:pPr indent="-457200"/>
            <a:r>
              <a:rPr lang="en-US" sz="1200" dirty="0">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244074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6C698FB2-2F7D-A965-3ADF-049024BE02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E15C3F-34E7-6FB1-72A3-307118BEFEFB}"/>
              </a:ext>
            </a:extLst>
          </p:cNvPr>
          <p:cNvSpPr txBox="1"/>
          <p:nvPr/>
        </p:nvSpPr>
        <p:spPr>
          <a:xfrm>
            <a:off x="6360695" y="5895725"/>
            <a:ext cx="5670884" cy="830997"/>
          </a:xfrm>
          <a:prstGeom prst="rect">
            <a:avLst/>
          </a:prstGeom>
          <a:noFill/>
        </p:spPr>
        <p:txBody>
          <a:bodyPr wrap="square" rtlCol="0">
            <a:spAutoFit/>
          </a:bodyPr>
          <a:lstStyle/>
          <a:p>
            <a:pPr indent="-457200"/>
            <a:r>
              <a:rPr lang="en-US" sz="1200" b="0" i="0" dirty="0">
                <a:effectLst/>
                <a:latin typeface="Times New Roman" panose="02020603050405020304" pitchFamily="18" charset="0"/>
                <a:cs typeface="Times New Roman" panose="02020603050405020304" pitchFamily="18" charset="0"/>
              </a:rPr>
              <a:t>Ham, H. L., Lancaster, B., Maragakis, A., Harris, S. D., </a:t>
            </a:r>
            <a:r>
              <a:rPr lang="en-US" sz="1200" b="0" i="0" dirty="0" err="1">
                <a:effectLst/>
                <a:latin typeface="Times New Roman" panose="02020603050405020304" pitchFamily="18" charset="0"/>
                <a:cs typeface="Times New Roman" panose="02020603050405020304" pitchFamily="18" charset="0"/>
              </a:rPr>
              <a:t>Turnier</a:t>
            </a:r>
            <a:r>
              <a:rPr lang="en-US" sz="1200" b="0" i="0" dirty="0">
                <a:effectLst/>
                <a:latin typeface="Times New Roman" panose="02020603050405020304" pitchFamily="18" charset="0"/>
                <a:cs typeface="Times New Roman" panose="02020603050405020304" pitchFamily="18" charset="0"/>
              </a:rPr>
              <a:t>, L., &amp; Bruni, T. (2022).   </a:t>
            </a:r>
          </a:p>
          <a:p>
            <a:pPr indent="-457200"/>
            <a:r>
              <a:rPr lang="en-US" sz="1200" dirty="0">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1200" dirty="0">
                <a:latin typeface="Times New Roman" panose="02020603050405020304" pitchFamily="18" charset="0"/>
                <a:cs typeface="Times New Roman" panose="02020603050405020304" pitchFamily="18" charset="0"/>
              </a:rPr>
              <a:t> </a:t>
            </a:r>
          </a:p>
          <a:p>
            <a:pPr indent="-457200"/>
            <a:r>
              <a:rPr lang="en-US" sz="1200" b="0" i="0" dirty="0">
                <a:effectLst/>
                <a:latin typeface="Times New Roman" panose="02020603050405020304" pitchFamily="18" charset="0"/>
                <a:cs typeface="Times New Roman" panose="02020603050405020304" pitchFamily="18" charset="0"/>
              </a:rPr>
              <a:t>      training. </a:t>
            </a:r>
            <a:r>
              <a:rPr lang="en-US" sz="1200" b="0" i="1" dirty="0">
                <a:effectLst/>
                <a:latin typeface="Times New Roman" panose="02020603050405020304" pitchFamily="18" charset="0"/>
                <a:cs typeface="Times New Roman" panose="02020603050405020304" pitchFamily="18" charset="0"/>
              </a:rPr>
              <a:t>Training and Education in Professional Psychology</a:t>
            </a:r>
            <a:r>
              <a:rPr lang="en-US" sz="1200" b="0" i="0" dirty="0">
                <a:effectLst/>
                <a:latin typeface="Times New Roman" panose="02020603050405020304" pitchFamily="18" charset="0"/>
                <a:cs typeface="Times New Roman" panose="02020603050405020304" pitchFamily="18" charset="0"/>
              </a:rPr>
              <a:t>, </a:t>
            </a:r>
            <a:r>
              <a:rPr lang="en-US" sz="1200" b="0" i="1" dirty="0">
                <a:effectLst/>
                <a:latin typeface="Times New Roman" panose="02020603050405020304" pitchFamily="18" charset="0"/>
                <a:cs typeface="Times New Roman" panose="02020603050405020304" pitchFamily="18" charset="0"/>
              </a:rPr>
              <a:t>16</a:t>
            </a:r>
            <a:r>
              <a:rPr lang="en-US" sz="1200" b="0" i="0" dirty="0">
                <a:effectLst/>
                <a:latin typeface="Times New Roman" panose="02020603050405020304" pitchFamily="18" charset="0"/>
                <a:cs typeface="Times New Roman" panose="02020603050405020304" pitchFamily="18" charset="0"/>
              </a:rPr>
              <a:t>(2), 190–196. </a:t>
            </a:r>
          </a:p>
          <a:p>
            <a:pPr indent="-457200"/>
            <a:r>
              <a:rPr lang="en-US" sz="1200" dirty="0">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https://doi.org/10.1037/tep0000405</a:t>
            </a:r>
          </a:p>
        </p:txBody>
      </p:sp>
      <p:pic>
        <p:nvPicPr>
          <p:cNvPr id="8" name="Picture 7" descr="A screenshot of a computer&#10;&#10;Description automatically generated">
            <a:extLst>
              <a:ext uri="{FF2B5EF4-FFF2-40B4-BE49-F238E27FC236}">
                <a16:creationId xmlns:a16="http://schemas.microsoft.com/office/drawing/2014/main" id="{3D713DD9-91E8-8F32-7390-D44FD7FA9511}"/>
              </a:ext>
            </a:extLst>
          </p:cNvPr>
          <p:cNvPicPr>
            <a:picLocks noChangeAspect="1"/>
          </p:cNvPicPr>
          <p:nvPr/>
        </p:nvPicPr>
        <p:blipFill rotWithShape="1">
          <a:blip r:embed="rId3"/>
          <a:srcRect l="71986" t="18506" r="14707" b="12781"/>
          <a:stretch/>
        </p:blipFill>
        <p:spPr>
          <a:xfrm>
            <a:off x="598510" y="450523"/>
            <a:ext cx="4806950" cy="595695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5E227B8-24AA-7585-8AAD-64F136DE9675}"/>
              </a:ext>
            </a:extLst>
          </p:cNvPr>
          <p:cNvPicPr>
            <a:picLocks noChangeAspect="1"/>
          </p:cNvPicPr>
          <p:nvPr/>
        </p:nvPicPr>
        <p:blipFill rotWithShape="1">
          <a:blip r:embed="rId4"/>
          <a:srcRect l="72084" t="22982" r="14609" b="21554"/>
          <a:stretch/>
        </p:blipFill>
        <p:spPr>
          <a:xfrm>
            <a:off x="6259535" y="450523"/>
            <a:ext cx="4806950" cy="4808441"/>
          </a:xfrm>
          <a:prstGeom prst="rect">
            <a:avLst/>
          </a:prstGeom>
        </p:spPr>
      </p:pic>
    </p:spTree>
    <p:extLst>
      <p:ext uri="{BB962C8B-B14F-4D97-AF65-F5344CB8AC3E}">
        <p14:creationId xmlns:p14="http://schemas.microsoft.com/office/powerpoint/2010/main" val="252268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78D2ABF-760A-374C-333B-2B168DEDE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9AF3D-3B50-1116-F89B-5CC973D0662C}"/>
              </a:ext>
            </a:extLst>
          </p:cNvPr>
          <p:cNvSpPr>
            <a:spLocks noGrp="1"/>
          </p:cNvSpPr>
          <p:nvPr>
            <p:ph idx="1"/>
          </p:nvPr>
        </p:nvSpPr>
        <p:spPr>
          <a:xfrm>
            <a:off x="947289" y="1490800"/>
            <a:ext cx="10297419" cy="4892040"/>
          </a:xfrm>
        </p:spPr>
        <p:txBody>
          <a:bodyPr anchor="ctr">
            <a:normAutofit fontScale="77500" lnSpcReduction="20000"/>
          </a:bodyPr>
          <a:lstStyle/>
          <a:p>
            <a:r>
              <a:rPr lang="en-US" dirty="0">
                <a:latin typeface="Times New Roman" panose="02020603050405020304" pitchFamily="18" charset="0"/>
                <a:cs typeface="Times New Roman" panose="02020603050405020304" pitchFamily="18" charset="0"/>
              </a:rPr>
              <a:t>Science related to the biopsychosocial approach</a:t>
            </a:r>
          </a:p>
          <a:p>
            <a:pPr lvl="1"/>
            <a:r>
              <a:rPr lang="en-US" dirty="0">
                <a:latin typeface="Times New Roman" panose="02020603050405020304" pitchFamily="18" charset="0"/>
                <a:cs typeface="Times New Roman" panose="02020603050405020304" pitchFamily="18" charset="0"/>
              </a:rPr>
              <a:t>Values a scientific foundation in the practice of IPC psychology</a:t>
            </a:r>
          </a:p>
          <a:p>
            <a:pPr lvl="1"/>
            <a:r>
              <a:rPr lang="en-US" dirty="0">
                <a:latin typeface="Times New Roman" panose="02020603050405020304" pitchFamily="18" charset="0"/>
                <a:cs typeface="Times New Roman" panose="02020603050405020304" pitchFamily="18" charset="0"/>
              </a:rPr>
              <a:t>Knowledge of evidence-based practice and its application to IPC psychology</a:t>
            </a:r>
          </a:p>
          <a:p>
            <a:pPr lvl="1"/>
            <a:r>
              <a:rPr lang="en-US" dirty="0">
                <a:latin typeface="Times New Roman" panose="02020603050405020304" pitchFamily="18" charset="0"/>
                <a:cs typeface="Times New Roman" panose="02020603050405020304" pitchFamily="18" charset="0"/>
              </a:rPr>
              <a:t>Knowledge of the biological, cognitive, affective, behavioral, and developmental aspects of health and illness for children and adolescents</a:t>
            </a:r>
          </a:p>
          <a:p>
            <a:pPr lvl="1"/>
            <a:r>
              <a:rPr lang="en-US" dirty="0">
                <a:latin typeface="Times New Roman" panose="02020603050405020304" pitchFamily="18" charset="0"/>
                <a:cs typeface="Times New Roman" panose="02020603050405020304" pitchFamily="18" charset="0"/>
              </a:rPr>
              <a:t>Knowledge of the role of social (e.g., family, sociocultural, socioeconomic) and environmental variables on health and illness of children and adolescents </a:t>
            </a:r>
          </a:p>
          <a:p>
            <a:pPr lvl="1"/>
            <a:r>
              <a:rPr lang="en-US" dirty="0">
                <a:latin typeface="Times New Roman" panose="02020603050405020304" pitchFamily="18" charset="0"/>
                <a:cs typeface="Times New Roman" panose="02020603050405020304" pitchFamily="18" charset="0"/>
              </a:rPr>
              <a:t>Knowledge of epidemiology, public services, and health policy research</a:t>
            </a:r>
          </a:p>
          <a:p>
            <a:r>
              <a:rPr lang="en-US" dirty="0">
                <a:latin typeface="Times New Roman" panose="02020603050405020304" pitchFamily="18" charset="0"/>
                <a:cs typeface="Times New Roman" panose="02020603050405020304" pitchFamily="18" charset="0"/>
              </a:rPr>
              <a:t>Research/evaluation </a:t>
            </a:r>
          </a:p>
          <a:p>
            <a:pPr lvl="1"/>
            <a:r>
              <a:rPr lang="en-US" dirty="0">
                <a:latin typeface="Times New Roman" panose="02020603050405020304" pitchFamily="18" charset="0"/>
                <a:cs typeface="Times New Roman" panose="02020603050405020304" pitchFamily="18" charset="0"/>
              </a:rPr>
              <a:t>Knowledge of how to conduct research in IPC settings to address clinical pediatric problems</a:t>
            </a:r>
          </a:p>
          <a:p>
            <a:pPr lvl="1"/>
            <a:r>
              <a:rPr lang="en-US" dirty="0">
                <a:latin typeface="Times New Roman" panose="02020603050405020304" pitchFamily="18" charset="0"/>
                <a:cs typeface="Times New Roman" panose="02020603050405020304" pitchFamily="18" charset="0"/>
              </a:rPr>
              <a:t>Applies appropriate research methods to increase the IPC knowledge base while maintaining minimal risk to vulnerable pediatric participants and their families</a:t>
            </a:r>
          </a:p>
          <a:p>
            <a:pPr lvl="1"/>
            <a:r>
              <a:rPr lang="en-US" dirty="0">
                <a:latin typeface="Times New Roman" panose="02020603050405020304" pitchFamily="18" charset="0"/>
                <a:cs typeface="Times New Roman" panose="02020603050405020304" pitchFamily="18" charset="0"/>
              </a:rPr>
              <a:t>Ability to conduct research in the context of an interdisciplinary team</a:t>
            </a:r>
          </a:p>
          <a:p>
            <a:pPr lvl="1"/>
            <a:r>
              <a:rPr lang="en-US" dirty="0">
                <a:latin typeface="Times New Roman" panose="02020603050405020304" pitchFamily="18" charset="0"/>
                <a:cs typeface="Times New Roman" panose="02020603050405020304" pitchFamily="18" charset="0"/>
              </a:rPr>
              <a:t>Knowledge about brief and valid measures for conducting research and evaluating clinical activity in pediatric IPC settings</a:t>
            </a:r>
          </a:p>
          <a:p>
            <a:pPr lvl="1"/>
            <a:r>
              <a:rPr lang="en-US" dirty="0">
                <a:latin typeface="Times New Roman" panose="02020603050405020304" pitchFamily="18" charset="0"/>
                <a:cs typeface="Times New Roman" panose="02020603050405020304" pitchFamily="18" charset="0"/>
              </a:rPr>
              <a:t>Awareness of the principles and practices of quality improvement in healthcare organizations</a:t>
            </a:r>
          </a:p>
          <a:p>
            <a:pPr lvl="1"/>
            <a:r>
              <a:rPr lang="en-US" dirty="0">
                <a:latin typeface="Times New Roman" panose="02020603050405020304" pitchFamily="18" charset="0"/>
                <a:cs typeface="Times New Roman" panose="02020603050405020304" pitchFamily="18" charset="0"/>
              </a:rPr>
              <a:t>Uses information technology to assess patient outcomes and facilitate program evaluation</a:t>
            </a:r>
          </a:p>
          <a:p>
            <a:pPr lvl="1"/>
            <a:r>
              <a:rPr lang="en-US" dirty="0">
                <a:latin typeface="Times New Roman" panose="02020603050405020304" pitchFamily="18" charset="0"/>
                <a:cs typeface="Times New Roman" panose="02020603050405020304" pitchFamily="18" charset="0"/>
              </a:rPr>
              <a:t>Ability to critically evaluate and disseminate research findings and implications to contribute to the pediatric IPC literature</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4D7FC06-C00E-A4BB-9D10-7A2717D6E1D9}"/>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Science</a:t>
            </a:r>
          </a:p>
        </p:txBody>
      </p:sp>
      <p:sp>
        <p:nvSpPr>
          <p:cNvPr id="2" name="TextBox 1">
            <a:extLst>
              <a:ext uri="{FF2B5EF4-FFF2-40B4-BE49-F238E27FC236}">
                <a16:creationId xmlns:a16="http://schemas.microsoft.com/office/drawing/2014/main" id="{706C608A-2945-FFDC-7D82-B76996530FF8}"/>
              </a:ext>
            </a:extLst>
          </p:cNvPr>
          <p:cNvSpPr txBox="1"/>
          <p:nvPr/>
        </p:nvSpPr>
        <p:spPr>
          <a:xfrm>
            <a:off x="8237622" y="182772"/>
            <a:ext cx="5670884" cy="584775"/>
          </a:xfrm>
          <a:prstGeom prst="rect">
            <a:avLst/>
          </a:prstGeom>
          <a:noFill/>
        </p:spPr>
        <p:txBody>
          <a:bodyPr wrap="square" rtlCol="0">
            <a:spAutoFit/>
          </a:bodyPr>
          <a:lstStyle/>
          <a:p>
            <a:pPr indent="-457200"/>
            <a:r>
              <a:rPr lang="en-US" sz="800" b="0" i="0" dirty="0">
                <a:effectLst/>
                <a:latin typeface="Times New Roman" panose="02020603050405020304" pitchFamily="18" charset="0"/>
                <a:cs typeface="Times New Roman" panose="02020603050405020304" pitchFamily="18" charset="0"/>
              </a:rPr>
              <a:t>Ham, H. L., Lancaster, B., Maragakis, A., Harris, S. D., </a:t>
            </a:r>
            <a:r>
              <a:rPr lang="en-US" sz="800" b="0" i="0" dirty="0" err="1">
                <a:effectLst/>
                <a:latin typeface="Times New Roman" panose="02020603050405020304" pitchFamily="18" charset="0"/>
                <a:cs typeface="Times New Roman" panose="02020603050405020304" pitchFamily="18" charset="0"/>
              </a:rPr>
              <a:t>Turnier</a:t>
            </a:r>
            <a:r>
              <a:rPr lang="en-US" sz="800" b="0" i="0" dirty="0">
                <a:effectLst/>
                <a:latin typeface="Times New Roman" panose="02020603050405020304" pitchFamily="18" charset="0"/>
                <a:cs typeface="Times New Roman" panose="02020603050405020304" pitchFamily="18" charset="0"/>
              </a:rPr>
              <a:t>, L., &amp; Bruni, T. (2022).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800" dirty="0">
                <a:latin typeface="Times New Roman" panose="02020603050405020304" pitchFamily="18" charset="0"/>
                <a:cs typeface="Times New Roman" panose="02020603050405020304" pitchFamily="18" charset="0"/>
              </a:rPr>
              <a:t> </a:t>
            </a:r>
          </a:p>
          <a:p>
            <a:pPr indent="-457200"/>
            <a:r>
              <a:rPr lang="en-US" sz="800" b="0" i="0" dirty="0">
                <a:effectLst/>
                <a:latin typeface="Times New Roman" panose="02020603050405020304" pitchFamily="18" charset="0"/>
                <a:cs typeface="Times New Roman" panose="02020603050405020304" pitchFamily="18" charset="0"/>
              </a:rPr>
              <a:t>      training. </a:t>
            </a:r>
            <a:r>
              <a:rPr lang="en-US" sz="800" b="0" i="1" dirty="0">
                <a:effectLst/>
                <a:latin typeface="Times New Roman" panose="02020603050405020304" pitchFamily="18" charset="0"/>
                <a:cs typeface="Times New Roman" panose="02020603050405020304" pitchFamily="18" charset="0"/>
              </a:rPr>
              <a:t>Training and Education in Professional Psychology</a:t>
            </a:r>
            <a:r>
              <a:rPr lang="en-US" sz="800" b="0" i="0" dirty="0">
                <a:effectLst/>
                <a:latin typeface="Times New Roman" panose="02020603050405020304" pitchFamily="18" charset="0"/>
                <a:cs typeface="Times New Roman" panose="02020603050405020304" pitchFamily="18" charset="0"/>
              </a:rPr>
              <a:t>, </a:t>
            </a:r>
            <a:r>
              <a:rPr lang="en-US" sz="800" b="0" i="1" dirty="0">
                <a:effectLst/>
                <a:latin typeface="Times New Roman" panose="02020603050405020304" pitchFamily="18" charset="0"/>
                <a:cs typeface="Times New Roman" panose="02020603050405020304" pitchFamily="18" charset="0"/>
              </a:rPr>
              <a:t>16</a:t>
            </a:r>
            <a:r>
              <a:rPr lang="en-US" sz="800" b="0" i="0" dirty="0">
                <a:effectLst/>
                <a:latin typeface="Times New Roman" panose="02020603050405020304" pitchFamily="18" charset="0"/>
                <a:cs typeface="Times New Roman" panose="02020603050405020304" pitchFamily="18" charset="0"/>
              </a:rPr>
              <a:t>(2), 190–196.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366543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A1BB709F-4C27-1C60-E315-2F37AB1BF1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555F4-AC0E-F49D-C80A-97D58BFA572B}"/>
              </a:ext>
            </a:extLst>
          </p:cNvPr>
          <p:cNvSpPr>
            <a:spLocks noGrp="1"/>
          </p:cNvSpPr>
          <p:nvPr>
            <p:ph idx="1"/>
          </p:nvPr>
        </p:nvSpPr>
        <p:spPr>
          <a:xfrm>
            <a:off x="947289" y="1490800"/>
            <a:ext cx="10297419" cy="4892040"/>
          </a:xfrm>
        </p:spPr>
        <p:txBody>
          <a:bodyPr anchor="ctr">
            <a:normAutofit fontScale="70000" lnSpcReduction="20000"/>
          </a:bodyPr>
          <a:lstStyle/>
          <a:p>
            <a:r>
              <a:rPr lang="en-US" dirty="0">
                <a:latin typeface="Times New Roman" panose="02020603050405020304" pitchFamily="18" charset="0"/>
                <a:cs typeface="Times New Roman" panose="02020603050405020304" pitchFamily="18" charset="0"/>
              </a:rPr>
              <a:t>Leadership/administration </a:t>
            </a:r>
          </a:p>
          <a:p>
            <a:pPr lvl="1"/>
            <a:r>
              <a:rPr lang="en-US" dirty="0">
                <a:latin typeface="Times New Roman" panose="02020603050405020304" pitchFamily="18" charset="0"/>
                <a:cs typeface="Times New Roman" panose="02020603050405020304" pitchFamily="18" charset="0"/>
              </a:rPr>
              <a:t>Knowledge of the mission and structure of the healthcare organization</a:t>
            </a:r>
          </a:p>
          <a:p>
            <a:pPr lvl="1"/>
            <a:r>
              <a:rPr lang="en-US" dirty="0">
                <a:latin typeface="Times New Roman" panose="02020603050405020304" pitchFamily="18" charset="0"/>
                <a:cs typeface="Times New Roman" panose="02020603050405020304" pitchFamily="18" charset="0"/>
              </a:rPr>
              <a:t>Promotes pediatric IPC practice development and management across the clinical, operational, and financial domains</a:t>
            </a:r>
          </a:p>
          <a:p>
            <a:pPr lvl="1"/>
            <a:r>
              <a:rPr lang="en-US" dirty="0">
                <a:latin typeface="Times New Roman" panose="02020603050405020304" pitchFamily="18" charset="0"/>
                <a:cs typeface="Times New Roman" panose="02020603050405020304" pitchFamily="18" charset="0"/>
              </a:rPr>
              <a:t>Develops and supports organizational change to optimize service delivery for children, adolescents, and families</a:t>
            </a:r>
          </a:p>
          <a:p>
            <a:pPr lvl="1"/>
            <a:r>
              <a:rPr lang="en-US" dirty="0">
                <a:latin typeface="Times New Roman" panose="02020603050405020304" pitchFamily="18" charset="0"/>
                <a:cs typeface="Times New Roman" panose="02020603050405020304" pitchFamily="18" charset="0"/>
              </a:rPr>
              <a:t>Knowledge of legal requirements and mandates relevant to the treatment of pediatric populations (e.g., HIPAA, mandated reporting, IDEA, child custody law)</a:t>
            </a:r>
          </a:p>
          <a:p>
            <a:pPr lvl="1"/>
            <a:r>
              <a:rPr lang="en-US" dirty="0">
                <a:latin typeface="Times New Roman" panose="02020603050405020304" pitchFamily="18" charset="0"/>
                <a:cs typeface="Times New Roman" panose="02020603050405020304" pitchFamily="18" charset="0"/>
              </a:rPr>
              <a:t>Knowledge and application of organizational policies regarding employment as a pediatric behavioral health professional</a:t>
            </a:r>
          </a:p>
          <a:p>
            <a:pPr lvl="1"/>
            <a:r>
              <a:rPr lang="en-US" dirty="0">
                <a:latin typeface="Times New Roman" panose="02020603050405020304" pitchFamily="18" charset="0"/>
                <a:cs typeface="Times New Roman" panose="02020603050405020304" pitchFamily="18" charset="0"/>
              </a:rPr>
              <a:t>Knowledge of healthcare business principles and procedures (e.g., financial management, fee collection, insurance billing)</a:t>
            </a:r>
          </a:p>
          <a:p>
            <a:pPr lvl="1"/>
            <a:r>
              <a:rPr lang="en-US" dirty="0">
                <a:latin typeface="Times New Roman" panose="02020603050405020304" pitchFamily="18" charset="0"/>
                <a:cs typeface="Times New Roman" panose="02020603050405020304" pitchFamily="18" charset="0"/>
              </a:rPr>
              <a:t>Seeks leadership roles and demonstrate effective communication within leadership roles</a:t>
            </a:r>
          </a:p>
          <a:p>
            <a:pPr lvl="1"/>
            <a:r>
              <a:rPr lang="en-US" dirty="0">
                <a:latin typeface="Times New Roman" panose="02020603050405020304" pitchFamily="18" charset="0"/>
                <a:cs typeface="Times New Roman" panose="02020603050405020304" pitchFamily="18" charset="0"/>
              </a:rPr>
              <a:t>Supports IPC training programs and interprofessional education at the institutional, regional, and national levels</a:t>
            </a:r>
          </a:p>
          <a:p>
            <a:r>
              <a:rPr lang="en-US" dirty="0">
                <a:latin typeface="Times New Roman" panose="02020603050405020304" pitchFamily="18" charset="0"/>
                <a:cs typeface="Times New Roman" panose="02020603050405020304" pitchFamily="18" charset="0"/>
              </a:rPr>
              <a:t>Interdisciplinary systems </a:t>
            </a:r>
          </a:p>
          <a:p>
            <a:pPr lvl="1"/>
            <a:r>
              <a:rPr lang="en-US" dirty="0">
                <a:latin typeface="Times New Roman" panose="02020603050405020304" pitchFamily="18" charset="0"/>
                <a:cs typeface="Times New Roman" panose="02020603050405020304" pitchFamily="18" charset="0"/>
              </a:rPr>
              <a:t>Acknowledges that pediatric primary care occurs within a larger healthcare community and social context</a:t>
            </a:r>
          </a:p>
          <a:p>
            <a:pPr lvl="1"/>
            <a:r>
              <a:rPr lang="en-US" dirty="0">
                <a:latin typeface="Times New Roman" panose="02020603050405020304" pitchFamily="18" charset="0"/>
                <a:cs typeface="Times New Roman" panose="02020603050405020304" pitchFamily="18" charset="0"/>
              </a:rPr>
              <a:t>Demonstrates awareness of the overlapping and separate roles of team members in the pediatric IPC setting</a:t>
            </a:r>
          </a:p>
          <a:p>
            <a:r>
              <a:rPr lang="en-US" dirty="0">
                <a:latin typeface="Times New Roman" panose="02020603050405020304" pitchFamily="18" charset="0"/>
                <a:cs typeface="Times New Roman" panose="02020603050405020304" pitchFamily="18" charset="0"/>
              </a:rPr>
              <a:t>Advocacy </a:t>
            </a:r>
          </a:p>
          <a:p>
            <a:pPr lvl="1"/>
            <a:r>
              <a:rPr lang="en-US" dirty="0">
                <a:latin typeface="Times New Roman" panose="02020603050405020304" pitchFamily="18" charset="0"/>
                <a:cs typeface="Times New Roman" panose="02020603050405020304" pitchFamily="18" charset="0"/>
              </a:rPr>
              <a:t>Recognizes the effect of healthcare policy on child and adolescent health and illness within IPC settings</a:t>
            </a:r>
          </a:p>
          <a:p>
            <a:pPr lvl="1"/>
            <a:r>
              <a:rPr lang="en-US" dirty="0">
                <a:latin typeface="Times New Roman" panose="02020603050405020304" pitchFamily="18" charset="0"/>
                <a:cs typeface="Times New Roman" panose="02020603050405020304" pitchFamily="18" charset="0"/>
              </a:rPr>
              <a:t>Identifies the health care needs of the pediatric population within care delivery, funding, and allocation of resources</a:t>
            </a:r>
          </a:p>
          <a:p>
            <a:pPr lvl="1"/>
            <a:r>
              <a:rPr lang="en-US" dirty="0">
                <a:latin typeface="Times New Roman" panose="02020603050405020304" pitchFamily="18" charset="0"/>
                <a:cs typeface="Times New Roman" panose="02020603050405020304" pitchFamily="18" charset="0"/>
              </a:rPr>
              <a:t>Interacts with multiple systems to advocate and inform policy relevant to pediatric IPC and health care settings</a:t>
            </a:r>
          </a:p>
          <a:p>
            <a:pPr lvl="1"/>
            <a:r>
              <a:rPr lang="en-US" dirty="0">
                <a:latin typeface="Times New Roman" panose="02020603050405020304" pitchFamily="18" charset="0"/>
                <a:cs typeface="Times New Roman" panose="02020603050405020304" pitchFamily="18" charset="0"/>
              </a:rPr>
              <a:t>Advocates for increasing research, training, and practice for IPC within professional psychology</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9A87FA9-8D46-298F-6397-47F3C702BD7F}"/>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Systems</a:t>
            </a:r>
          </a:p>
        </p:txBody>
      </p:sp>
      <p:sp>
        <p:nvSpPr>
          <p:cNvPr id="2" name="TextBox 1">
            <a:extLst>
              <a:ext uri="{FF2B5EF4-FFF2-40B4-BE49-F238E27FC236}">
                <a16:creationId xmlns:a16="http://schemas.microsoft.com/office/drawing/2014/main" id="{E12655BB-823C-C265-1A88-00CDC39295AC}"/>
              </a:ext>
            </a:extLst>
          </p:cNvPr>
          <p:cNvSpPr txBox="1"/>
          <p:nvPr/>
        </p:nvSpPr>
        <p:spPr>
          <a:xfrm>
            <a:off x="8237622" y="182772"/>
            <a:ext cx="5670884" cy="584775"/>
          </a:xfrm>
          <a:prstGeom prst="rect">
            <a:avLst/>
          </a:prstGeom>
          <a:noFill/>
        </p:spPr>
        <p:txBody>
          <a:bodyPr wrap="square" rtlCol="0">
            <a:spAutoFit/>
          </a:bodyPr>
          <a:lstStyle/>
          <a:p>
            <a:pPr indent="-457200"/>
            <a:r>
              <a:rPr lang="en-US" sz="800" b="0" i="0" dirty="0">
                <a:effectLst/>
                <a:latin typeface="Times New Roman" panose="02020603050405020304" pitchFamily="18" charset="0"/>
                <a:cs typeface="Times New Roman" panose="02020603050405020304" pitchFamily="18" charset="0"/>
              </a:rPr>
              <a:t>Ham, H. L., Lancaster, B., Maragakis, A., Harris, S. D., </a:t>
            </a:r>
            <a:r>
              <a:rPr lang="en-US" sz="800" b="0" i="0" dirty="0" err="1">
                <a:effectLst/>
                <a:latin typeface="Times New Roman" panose="02020603050405020304" pitchFamily="18" charset="0"/>
                <a:cs typeface="Times New Roman" panose="02020603050405020304" pitchFamily="18" charset="0"/>
              </a:rPr>
              <a:t>Turnier</a:t>
            </a:r>
            <a:r>
              <a:rPr lang="en-US" sz="800" b="0" i="0" dirty="0">
                <a:effectLst/>
                <a:latin typeface="Times New Roman" panose="02020603050405020304" pitchFamily="18" charset="0"/>
                <a:cs typeface="Times New Roman" panose="02020603050405020304" pitchFamily="18" charset="0"/>
              </a:rPr>
              <a:t>, L., &amp; Bruni, T. (2022).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800" dirty="0">
                <a:latin typeface="Times New Roman" panose="02020603050405020304" pitchFamily="18" charset="0"/>
                <a:cs typeface="Times New Roman" panose="02020603050405020304" pitchFamily="18" charset="0"/>
              </a:rPr>
              <a:t> </a:t>
            </a:r>
          </a:p>
          <a:p>
            <a:pPr indent="-457200"/>
            <a:r>
              <a:rPr lang="en-US" sz="800" b="0" i="0" dirty="0">
                <a:effectLst/>
                <a:latin typeface="Times New Roman" panose="02020603050405020304" pitchFamily="18" charset="0"/>
                <a:cs typeface="Times New Roman" panose="02020603050405020304" pitchFamily="18" charset="0"/>
              </a:rPr>
              <a:t>      training. </a:t>
            </a:r>
            <a:r>
              <a:rPr lang="en-US" sz="800" b="0" i="1" dirty="0">
                <a:effectLst/>
                <a:latin typeface="Times New Roman" panose="02020603050405020304" pitchFamily="18" charset="0"/>
                <a:cs typeface="Times New Roman" panose="02020603050405020304" pitchFamily="18" charset="0"/>
              </a:rPr>
              <a:t>Training and Education in Professional Psychology</a:t>
            </a:r>
            <a:r>
              <a:rPr lang="en-US" sz="800" b="0" i="0" dirty="0">
                <a:effectLst/>
                <a:latin typeface="Times New Roman" panose="02020603050405020304" pitchFamily="18" charset="0"/>
                <a:cs typeface="Times New Roman" panose="02020603050405020304" pitchFamily="18" charset="0"/>
              </a:rPr>
              <a:t>, </a:t>
            </a:r>
            <a:r>
              <a:rPr lang="en-US" sz="800" b="0" i="1" dirty="0">
                <a:effectLst/>
                <a:latin typeface="Times New Roman" panose="02020603050405020304" pitchFamily="18" charset="0"/>
                <a:cs typeface="Times New Roman" panose="02020603050405020304" pitchFamily="18" charset="0"/>
              </a:rPr>
              <a:t>16</a:t>
            </a:r>
            <a:r>
              <a:rPr lang="en-US" sz="800" b="0" i="0" dirty="0">
                <a:effectLst/>
                <a:latin typeface="Times New Roman" panose="02020603050405020304" pitchFamily="18" charset="0"/>
                <a:cs typeface="Times New Roman" panose="02020603050405020304" pitchFamily="18" charset="0"/>
              </a:rPr>
              <a:t>(2), 190–196.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2717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E7B26301-B820-3B24-6490-04A9DC429A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EE022-4882-6BB1-E1D7-1880038484AD}"/>
              </a:ext>
            </a:extLst>
          </p:cNvPr>
          <p:cNvSpPr>
            <a:spLocks noGrp="1"/>
          </p:cNvSpPr>
          <p:nvPr>
            <p:ph idx="1"/>
          </p:nvPr>
        </p:nvSpPr>
        <p:spPr>
          <a:xfrm>
            <a:off x="947289" y="1490800"/>
            <a:ext cx="10297419" cy="4892040"/>
          </a:xfrm>
        </p:spPr>
        <p:txBody>
          <a:bodyPr anchor="ctr">
            <a:normAutofit fontScale="92500" lnSpcReduction="20000"/>
          </a:bodyPr>
          <a:lstStyle/>
          <a:p>
            <a:r>
              <a:rPr lang="en-US" dirty="0">
                <a:latin typeface="Times New Roman" panose="02020603050405020304" pitchFamily="18" charset="0"/>
                <a:cs typeface="Times New Roman" panose="02020603050405020304" pitchFamily="18" charset="0"/>
              </a:rPr>
              <a:t>Diversity, equity, and inclusion </a:t>
            </a:r>
          </a:p>
          <a:p>
            <a:pPr lvl="1"/>
            <a:r>
              <a:rPr lang="en-US" dirty="0">
                <a:latin typeface="Times New Roman" panose="02020603050405020304" pitchFamily="18" charset="0"/>
                <a:cs typeface="Times New Roman" panose="02020603050405020304" pitchFamily="18" charset="0"/>
              </a:rPr>
              <a:t>Acknowledges the worldview and culture of oneself and others</a:t>
            </a:r>
          </a:p>
          <a:p>
            <a:pPr lvl="1"/>
            <a:r>
              <a:rPr lang="en-US" dirty="0">
                <a:latin typeface="Times New Roman" panose="02020603050405020304" pitchFamily="18" charset="0"/>
                <a:cs typeface="Times New Roman" panose="02020603050405020304" pitchFamily="18" charset="0"/>
              </a:rPr>
              <a:t>Recognizes the relationship between sociocultural factors on health and illness of children and adolescents</a:t>
            </a:r>
          </a:p>
          <a:p>
            <a:pPr lvl="1"/>
            <a:r>
              <a:rPr lang="en-US" dirty="0">
                <a:latin typeface="Times New Roman" panose="02020603050405020304" pitchFamily="18" charset="0"/>
                <a:cs typeface="Times New Roman" panose="02020603050405020304" pitchFamily="18" charset="0"/>
              </a:rPr>
              <a:t>Demonstrates appreciation and respect of diversity</a:t>
            </a:r>
          </a:p>
          <a:p>
            <a:r>
              <a:rPr lang="en-US" dirty="0">
                <a:latin typeface="Times New Roman" panose="02020603050405020304" pitchFamily="18" charset="0"/>
                <a:cs typeface="Times New Roman" panose="02020603050405020304" pitchFamily="18" charset="0"/>
              </a:rPr>
              <a:t>Values and attitudes </a:t>
            </a:r>
          </a:p>
          <a:p>
            <a:pPr lvl="1"/>
            <a:r>
              <a:rPr lang="en-US" dirty="0">
                <a:latin typeface="Times New Roman" panose="02020603050405020304" pitchFamily="18" charset="0"/>
                <a:cs typeface="Times New Roman" panose="02020603050405020304" pitchFamily="18" charset="0"/>
              </a:rPr>
              <a:t>Reinforces and strengthens one’s professional identity as a pediatric IPC psychologist</a:t>
            </a:r>
          </a:p>
          <a:p>
            <a:pPr lvl="1"/>
            <a:r>
              <a:rPr lang="en-US" dirty="0">
                <a:latin typeface="Times New Roman" panose="02020603050405020304" pitchFamily="18" charset="0"/>
                <a:cs typeface="Times New Roman" panose="02020603050405020304" pitchFamily="18" charset="0"/>
              </a:rPr>
              <a:t>Appreciates the primary care setting during professional practice</a:t>
            </a:r>
          </a:p>
          <a:p>
            <a:pPr lvl="1"/>
            <a:r>
              <a:rPr lang="en-US" dirty="0">
                <a:latin typeface="Times New Roman" panose="02020603050405020304" pitchFamily="18" charset="0"/>
                <a:cs typeface="Times New Roman" panose="02020603050405020304" pitchFamily="18" charset="0"/>
              </a:rPr>
              <a:t>Demonstrates adaptability and flexibility within the fast-paced, demanding pediatric IPC culture</a:t>
            </a:r>
          </a:p>
          <a:p>
            <a:r>
              <a:rPr lang="en-US" dirty="0">
                <a:latin typeface="Times New Roman" panose="02020603050405020304" pitchFamily="18" charset="0"/>
                <a:cs typeface="Times New Roman" panose="02020603050405020304" pitchFamily="18" charset="0"/>
              </a:rPr>
              <a:t>Ethics </a:t>
            </a:r>
          </a:p>
          <a:p>
            <a:pPr lvl="1"/>
            <a:r>
              <a:rPr lang="en-US" dirty="0">
                <a:latin typeface="Times New Roman" panose="02020603050405020304" pitchFamily="18" charset="0"/>
                <a:cs typeface="Times New Roman" panose="02020603050405020304" pitchFamily="18" charset="0"/>
              </a:rPr>
              <a:t>Identifies ethical issues unique to pediatric IPC practice</a:t>
            </a:r>
          </a:p>
          <a:p>
            <a:pPr lvl="1"/>
            <a:r>
              <a:rPr lang="en-US" dirty="0">
                <a:latin typeface="Times New Roman" panose="02020603050405020304" pitchFamily="18" charset="0"/>
                <a:cs typeface="Times New Roman" panose="02020603050405020304" pitchFamily="18" charset="0"/>
              </a:rPr>
              <a:t>Displays knowledge of legal issues and policies involved within healthcare systems</a:t>
            </a:r>
          </a:p>
          <a:p>
            <a:r>
              <a:rPr lang="en-US" dirty="0">
                <a:latin typeface="Times New Roman" panose="02020603050405020304" pitchFamily="18" charset="0"/>
                <a:cs typeface="Times New Roman" panose="02020603050405020304" pitchFamily="18" charset="0"/>
              </a:rPr>
              <a:t>Self-assessment/self-care </a:t>
            </a:r>
          </a:p>
          <a:p>
            <a:pPr lvl="1"/>
            <a:r>
              <a:rPr lang="en-US" dirty="0">
                <a:latin typeface="Times New Roman" panose="02020603050405020304" pitchFamily="18" charset="0"/>
                <a:cs typeface="Times New Roman" panose="02020603050405020304" pitchFamily="18" charset="0"/>
              </a:rPr>
              <a:t>Recognizes the importance of health professional self-assessment in IPC settings</a:t>
            </a:r>
          </a:p>
          <a:p>
            <a:pPr lvl="1"/>
            <a:r>
              <a:rPr lang="en-US" dirty="0">
                <a:latin typeface="Times New Roman" panose="02020603050405020304" pitchFamily="18" charset="0"/>
                <a:cs typeface="Times New Roman" panose="02020603050405020304" pitchFamily="18" charset="0"/>
              </a:rPr>
              <a:t>Recognizes the importance of self-care of behavioral health clinicians and physicians in IPC</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167AC4-1CDB-D1A2-3D04-926ED81ABD4C}"/>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Professionalism</a:t>
            </a:r>
          </a:p>
        </p:txBody>
      </p:sp>
      <p:sp>
        <p:nvSpPr>
          <p:cNvPr id="2" name="TextBox 1">
            <a:extLst>
              <a:ext uri="{FF2B5EF4-FFF2-40B4-BE49-F238E27FC236}">
                <a16:creationId xmlns:a16="http://schemas.microsoft.com/office/drawing/2014/main" id="{2326A8D8-75C6-2E2C-D8D0-AA9EA059858D}"/>
              </a:ext>
            </a:extLst>
          </p:cNvPr>
          <p:cNvSpPr txBox="1"/>
          <p:nvPr/>
        </p:nvSpPr>
        <p:spPr>
          <a:xfrm>
            <a:off x="8237622" y="182772"/>
            <a:ext cx="5670884" cy="584775"/>
          </a:xfrm>
          <a:prstGeom prst="rect">
            <a:avLst/>
          </a:prstGeom>
          <a:noFill/>
        </p:spPr>
        <p:txBody>
          <a:bodyPr wrap="square" rtlCol="0">
            <a:spAutoFit/>
          </a:bodyPr>
          <a:lstStyle/>
          <a:p>
            <a:pPr indent="-457200"/>
            <a:r>
              <a:rPr lang="en-US" sz="800" b="0" i="0" dirty="0">
                <a:effectLst/>
                <a:latin typeface="Times New Roman" panose="02020603050405020304" pitchFamily="18" charset="0"/>
                <a:cs typeface="Times New Roman" panose="02020603050405020304" pitchFamily="18" charset="0"/>
              </a:rPr>
              <a:t>Ham, H. L., Lancaster, B., Maragakis, A., Harris, S. D., </a:t>
            </a:r>
            <a:r>
              <a:rPr lang="en-US" sz="800" b="0" i="0" dirty="0" err="1">
                <a:effectLst/>
                <a:latin typeface="Times New Roman" panose="02020603050405020304" pitchFamily="18" charset="0"/>
                <a:cs typeface="Times New Roman" panose="02020603050405020304" pitchFamily="18" charset="0"/>
              </a:rPr>
              <a:t>Turnier</a:t>
            </a:r>
            <a:r>
              <a:rPr lang="en-US" sz="800" b="0" i="0" dirty="0">
                <a:effectLst/>
                <a:latin typeface="Times New Roman" panose="02020603050405020304" pitchFamily="18" charset="0"/>
                <a:cs typeface="Times New Roman" panose="02020603050405020304" pitchFamily="18" charset="0"/>
              </a:rPr>
              <a:t>, L., &amp; Bruni, T. (2022).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800" dirty="0">
                <a:latin typeface="Times New Roman" panose="02020603050405020304" pitchFamily="18" charset="0"/>
                <a:cs typeface="Times New Roman" panose="02020603050405020304" pitchFamily="18" charset="0"/>
              </a:rPr>
              <a:t> </a:t>
            </a:r>
          </a:p>
          <a:p>
            <a:pPr indent="-457200"/>
            <a:r>
              <a:rPr lang="en-US" sz="800" b="0" i="0" dirty="0">
                <a:effectLst/>
                <a:latin typeface="Times New Roman" panose="02020603050405020304" pitchFamily="18" charset="0"/>
                <a:cs typeface="Times New Roman" panose="02020603050405020304" pitchFamily="18" charset="0"/>
              </a:rPr>
              <a:t>      training. </a:t>
            </a:r>
            <a:r>
              <a:rPr lang="en-US" sz="800" b="0" i="1" dirty="0">
                <a:effectLst/>
                <a:latin typeface="Times New Roman" panose="02020603050405020304" pitchFamily="18" charset="0"/>
                <a:cs typeface="Times New Roman" panose="02020603050405020304" pitchFamily="18" charset="0"/>
              </a:rPr>
              <a:t>Training and Education in Professional Psychology</a:t>
            </a:r>
            <a:r>
              <a:rPr lang="en-US" sz="800" b="0" i="0" dirty="0">
                <a:effectLst/>
                <a:latin typeface="Times New Roman" panose="02020603050405020304" pitchFamily="18" charset="0"/>
                <a:cs typeface="Times New Roman" panose="02020603050405020304" pitchFamily="18" charset="0"/>
              </a:rPr>
              <a:t>, </a:t>
            </a:r>
            <a:r>
              <a:rPr lang="en-US" sz="800" b="0" i="1" dirty="0">
                <a:effectLst/>
                <a:latin typeface="Times New Roman" panose="02020603050405020304" pitchFamily="18" charset="0"/>
                <a:cs typeface="Times New Roman" panose="02020603050405020304" pitchFamily="18" charset="0"/>
              </a:rPr>
              <a:t>16</a:t>
            </a:r>
            <a:r>
              <a:rPr lang="en-US" sz="800" b="0" i="0" dirty="0">
                <a:effectLst/>
                <a:latin typeface="Times New Roman" panose="02020603050405020304" pitchFamily="18" charset="0"/>
                <a:cs typeface="Times New Roman" panose="02020603050405020304" pitchFamily="18" charset="0"/>
              </a:rPr>
              <a:t>(2), 190–196.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375899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7BEFCE75-9609-6DEE-6233-A071A6E9EB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A4215-D2E6-6839-CB9F-BC7E7E849530}"/>
              </a:ext>
            </a:extLst>
          </p:cNvPr>
          <p:cNvSpPr>
            <a:spLocks noGrp="1"/>
          </p:cNvSpPr>
          <p:nvPr>
            <p:ph idx="1"/>
          </p:nvPr>
        </p:nvSpPr>
        <p:spPr>
          <a:xfrm>
            <a:off x="947289" y="1490800"/>
            <a:ext cx="10297419" cy="4892040"/>
          </a:xfrm>
        </p:spPr>
        <p:txBody>
          <a:bodyPr anchor="ctr">
            <a:normAutofit/>
          </a:bodyPr>
          <a:lstStyle/>
          <a:p>
            <a:r>
              <a:rPr lang="en-US" dirty="0" err="1">
                <a:latin typeface="Times New Roman" panose="02020603050405020304" pitchFamily="18" charset="0"/>
                <a:cs typeface="Times New Roman" panose="02020603050405020304" pitchFamily="18" charset="0"/>
              </a:rPr>
              <a:t>Interprofessionalism</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Appreciates the interdisciplinary team approach to care and the unique contributions of health care professionals</a:t>
            </a:r>
          </a:p>
          <a:p>
            <a:pPr lvl="1"/>
            <a:r>
              <a:rPr lang="en-US" dirty="0">
                <a:latin typeface="Times New Roman" panose="02020603050405020304" pitchFamily="18" charset="0"/>
                <a:cs typeface="Times New Roman" panose="02020603050405020304" pitchFamily="18" charset="0"/>
              </a:rPr>
              <a:t>Fosters respect for the complex issues that arise when working with children and families on managing health and illness</a:t>
            </a:r>
          </a:p>
          <a:p>
            <a:pPr lvl="1"/>
            <a:r>
              <a:rPr lang="en-US" dirty="0">
                <a:latin typeface="Times New Roman" panose="02020603050405020304" pitchFamily="18" charset="0"/>
                <a:cs typeface="Times New Roman" panose="02020603050405020304" pitchFamily="18" charset="0"/>
              </a:rPr>
              <a:t>Forms collaborative interprofessional relationships based on shared values and respect</a:t>
            </a:r>
          </a:p>
          <a:p>
            <a:pPr lvl="1"/>
            <a:r>
              <a:rPr lang="en-US" dirty="0">
                <a:latin typeface="Times New Roman" panose="02020603050405020304" pitchFamily="18" charset="0"/>
                <a:cs typeface="Times New Roman" panose="02020603050405020304" pitchFamily="18" charset="0"/>
              </a:rPr>
              <a:t>Actively assesses team dynamics and supports improvement of team functioning</a:t>
            </a:r>
          </a:p>
          <a:p>
            <a:pPr lvl="1"/>
            <a:r>
              <a:rPr lang="en-US" dirty="0">
                <a:latin typeface="Times New Roman" panose="02020603050405020304" pitchFamily="18" charset="0"/>
                <a:cs typeface="Times New Roman" panose="02020603050405020304" pitchFamily="18" charset="0"/>
              </a:rPr>
              <a:t>Displays interpersonal skills, sensitivity, and self-awareness when interacting with diverse individuals</a:t>
            </a:r>
          </a:p>
          <a:p>
            <a:r>
              <a:rPr lang="en-US" dirty="0">
                <a:latin typeface="Times New Roman" panose="02020603050405020304" pitchFamily="18" charset="0"/>
                <a:cs typeface="Times New Roman" panose="02020603050405020304" pitchFamily="18" charset="0"/>
              </a:rPr>
              <a:t>Building and sustaining relationships in IPC</a:t>
            </a:r>
          </a:p>
          <a:p>
            <a:pPr lvl="1"/>
            <a:r>
              <a:rPr lang="en-US" dirty="0">
                <a:latin typeface="Times New Roman" panose="02020603050405020304" pitchFamily="18" charset="0"/>
                <a:cs typeface="Times New Roman" panose="02020603050405020304" pitchFamily="18" charset="0"/>
              </a:rPr>
              <a:t>Demonstrates concise, clear, and respectful communication to patients, staff, and other clinicians</a:t>
            </a:r>
          </a:p>
          <a:p>
            <a:pPr lvl="1"/>
            <a:r>
              <a:rPr lang="en-US" dirty="0">
                <a:latin typeface="Times New Roman" panose="02020603050405020304" pitchFamily="18" charset="0"/>
                <a:cs typeface="Times New Roman" panose="02020603050405020304" pitchFamily="18" charset="0"/>
              </a:rPr>
              <a:t>Sets appropriate boundaries for patients, families, and teams</a:t>
            </a:r>
          </a:p>
          <a:p>
            <a:pPr lvl="1"/>
            <a:r>
              <a:rPr lang="en-US" dirty="0">
                <a:latin typeface="Times New Roman" panose="02020603050405020304" pitchFamily="18" charset="0"/>
                <a:cs typeface="Times New Roman" panose="02020603050405020304" pitchFamily="18" charset="0"/>
              </a:rPr>
              <a:t>Assists with the resolution of conflict between clinicians, staff, patients, and systems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010DA54-44E1-28F9-195D-F0C4EC8C5088}"/>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Relationships</a:t>
            </a:r>
          </a:p>
        </p:txBody>
      </p:sp>
      <p:sp>
        <p:nvSpPr>
          <p:cNvPr id="2" name="TextBox 1">
            <a:extLst>
              <a:ext uri="{FF2B5EF4-FFF2-40B4-BE49-F238E27FC236}">
                <a16:creationId xmlns:a16="http://schemas.microsoft.com/office/drawing/2014/main" id="{94921E64-732A-292E-E58E-62EE848BE5D2}"/>
              </a:ext>
            </a:extLst>
          </p:cNvPr>
          <p:cNvSpPr txBox="1"/>
          <p:nvPr/>
        </p:nvSpPr>
        <p:spPr>
          <a:xfrm>
            <a:off x="8237622" y="182772"/>
            <a:ext cx="5670884" cy="584775"/>
          </a:xfrm>
          <a:prstGeom prst="rect">
            <a:avLst/>
          </a:prstGeom>
          <a:noFill/>
        </p:spPr>
        <p:txBody>
          <a:bodyPr wrap="square" rtlCol="0">
            <a:spAutoFit/>
          </a:bodyPr>
          <a:lstStyle/>
          <a:p>
            <a:pPr indent="-457200"/>
            <a:r>
              <a:rPr lang="en-US" sz="800" b="0" i="0" dirty="0">
                <a:effectLst/>
                <a:latin typeface="Times New Roman" panose="02020603050405020304" pitchFamily="18" charset="0"/>
                <a:cs typeface="Times New Roman" panose="02020603050405020304" pitchFamily="18" charset="0"/>
              </a:rPr>
              <a:t>Ham, H. L., Lancaster, B., Maragakis, A., Harris, S. D., </a:t>
            </a:r>
            <a:r>
              <a:rPr lang="en-US" sz="800" b="0" i="0" dirty="0" err="1">
                <a:effectLst/>
                <a:latin typeface="Times New Roman" panose="02020603050405020304" pitchFamily="18" charset="0"/>
                <a:cs typeface="Times New Roman" panose="02020603050405020304" pitchFamily="18" charset="0"/>
              </a:rPr>
              <a:t>Turnier</a:t>
            </a:r>
            <a:r>
              <a:rPr lang="en-US" sz="800" b="0" i="0" dirty="0">
                <a:effectLst/>
                <a:latin typeface="Times New Roman" panose="02020603050405020304" pitchFamily="18" charset="0"/>
                <a:cs typeface="Times New Roman" panose="02020603050405020304" pitchFamily="18" charset="0"/>
              </a:rPr>
              <a:t>, L., &amp; Bruni, T. (2022).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800" dirty="0">
                <a:latin typeface="Times New Roman" panose="02020603050405020304" pitchFamily="18" charset="0"/>
                <a:cs typeface="Times New Roman" panose="02020603050405020304" pitchFamily="18" charset="0"/>
              </a:rPr>
              <a:t> </a:t>
            </a:r>
          </a:p>
          <a:p>
            <a:pPr indent="-457200"/>
            <a:r>
              <a:rPr lang="en-US" sz="800" b="0" i="0" dirty="0">
                <a:effectLst/>
                <a:latin typeface="Times New Roman" panose="02020603050405020304" pitchFamily="18" charset="0"/>
                <a:cs typeface="Times New Roman" panose="02020603050405020304" pitchFamily="18" charset="0"/>
              </a:rPr>
              <a:t>      training. </a:t>
            </a:r>
            <a:r>
              <a:rPr lang="en-US" sz="800" b="0" i="1" dirty="0">
                <a:effectLst/>
                <a:latin typeface="Times New Roman" panose="02020603050405020304" pitchFamily="18" charset="0"/>
                <a:cs typeface="Times New Roman" panose="02020603050405020304" pitchFamily="18" charset="0"/>
              </a:rPr>
              <a:t>Training and Education in Professional Psychology</a:t>
            </a:r>
            <a:r>
              <a:rPr lang="en-US" sz="800" b="0" i="0" dirty="0">
                <a:effectLst/>
                <a:latin typeface="Times New Roman" panose="02020603050405020304" pitchFamily="18" charset="0"/>
                <a:cs typeface="Times New Roman" panose="02020603050405020304" pitchFamily="18" charset="0"/>
              </a:rPr>
              <a:t>, </a:t>
            </a:r>
            <a:r>
              <a:rPr lang="en-US" sz="800" b="0" i="1" dirty="0">
                <a:effectLst/>
                <a:latin typeface="Times New Roman" panose="02020603050405020304" pitchFamily="18" charset="0"/>
                <a:cs typeface="Times New Roman" panose="02020603050405020304" pitchFamily="18" charset="0"/>
              </a:rPr>
              <a:t>16</a:t>
            </a:r>
            <a:r>
              <a:rPr lang="en-US" sz="800" b="0" i="0" dirty="0">
                <a:effectLst/>
                <a:latin typeface="Times New Roman" panose="02020603050405020304" pitchFamily="18" charset="0"/>
                <a:cs typeface="Times New Roman" panose="02020603050405020304" pitchFamily="18" charset="0"/>
              </a:rPr>
              <a:t>(2), 190–196.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362599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EE031EB5-1488-DA48-1E48-59FCA38434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E04B3-4707-9403-F8A3-3CD345084A57}"/>
              </a:ext>
            </a:extLst>
          </p:cNvPr>
          <p:cNvSpPr>
            <a:spLocks noGrp="1"/>
          </p:cNvSpPr>
          <p:nvPr>
            <p:ph idx="1"/>
          </p:nvPr>
        </p:nvSpPr>
        <p:spPr>
          <a:xfrm>
            <a:off x="947289" y="1490800"/>
            <a:ext cx="10297419" cy="4892040"/>
          </a:xfrm>
        </p:spPr>
        <p:txBody>
          <a:bodyPr anchor="ctr">
            <a:normAutofit/>
          </a:bodyPr>
          <a:lstStyle/>
          <a:p>
            <a:r>
              <a:rPr lang="en-US" dirty="0">
                <a:latin typeface="Times New Roman" panose="02020603050405020304" pitchFamily="18" charset="0"/>
                <a:cs typeface="Times New Roman" panose="02020603050405020304" pitchFamily="18" charset="0"/>
              </a:rPr>
              <a:t>Practice management </a:t>
            </a:r>
          </a:p>
          <a:p>
            <a:pPr lvl="1"/>
            <a:r>
              <a:rPr lang="en-US" dirty="0">
                <a:latin typeface="Times New Roman" panose="02020603050405020304" pitchFamily="18" charset="0"/>
                <a:cs typeface="Times New Roman" panose="02020603050405020304" pitchFamily="18" charset="0"/>
              </a:rPr>
              <a:t>Meets the needs of patients, families, and team members consistent with the pediatric IPC model</a:t>
            </a:r>
          </a:p>
          <a:p>
            <a:pPr lvl="1"/>
            <a:r>
              <a:rPr lang="en-US" dirty="0">
                <a:latin typeface="Times New Roman" panose="02020603050405020304" pitchFamily="18" charset="0"/>
                <a:cs typeface="Times New Roman" panose="02020603050405020304" pitchFamily="18" charset="0"/>
              </a:rPr>
              <a:t>Considers level of integration, resources available, and time constraints of the setting when providing care</a:t>
            </a:r>
          </a:p>
          <a:p>
            <a:pPr lvl="1"/>
            <a:r>
              <a:rPr lang="en-US" dirty="0">
                <a:latin typeface="Times New Roman" panose="02020603050405020304" pitchFamily="18" charset="0"/>
                <a:cs typeface="Times New Roman" panose="02020603050405020304" pitchFamily="18" charset="0"/>
              </a:rPr>
              <a:t>Displays an ability to adapt to the pace of the IPC setting</a:t>
            </a:r>
          </a:p>
          <a:p>
            <a:pPr lvl="1"/>
            <a:r>
              <a:rPr lang="en-US" dirty="0">
                <a:latin typeface="Times New Roman" panose="02020603050405020304" pitchFamily="18" charset="0"/>
                <a:cs typeface="Times New Roman" panose="02020603050405020304" pitchFamily="18" charset="0"/>
              </a:rPr>
              <a:t>Demonstrates ability to interview, assess, and provide intervention simultaneously with other providers</a:t>
            </a:r>
          </a:p>
          <a:p>
            <a:pPr lvl="1"/>
            <a:r>
              <a:rPr lang="en-US" dirty="0">
                <a:latin typeface="Times New Roman" panose="02020603050405020304" pitchFamily="18" charset="0"/>
                <a:cs typeface="Times New Roman" panose="02020603050405020304" pitchFamily="18" charset="0"/>
              </a:rPr>
              <a:t>Knowledge regarding how payment for service influences services and treatments provided</a:t>
            </a:r>
          </a:p>
          <a:p>
            <a:pPr lvl="1"/>
            <a:r>
              <a:rPr lang="en-US" dirty="0">
                <a:latin typeface="Times New Roman" panose="02020603050405020304" pitchFamily="18" charset="0"/>
                <a:cs typeface="Times New Roman" panose="02020603050405020304" pitchFamily="18" charset="0"/>
              </a:rPr>
              <a:t>Maintains patient confidentiality when communicating about patient needs, research, and practice management</a:t>
            </a:r>
          </a:p>
          <a:p>
            <a:pPr lvl="1"/>
            <a:r>
              <a:rPr lang="en-US" dirty="0">
                <a:latin typeface="Times New Roman" panose="02020603050405020304" pitchFamily="18" charset="0"/>
                <a:cs typeface="Times New Roman" panose="02020603050405020304" pitchFamily="18" charset="0"/>
              </a:rPr>
              <a:t>Uses technology and systems to facilitate service delivery</a:t>
            </a:r>
          </a:p>
        </p:txBody>
      </p:sp>
      <p:sp>
        <p:nvSpPr>
          <p:cNvPr id="6" name="TextBox 5">
            <a:extLst>
              <a:ext uri="{FF2B5EF4-FFF2-40B4-BE49-F238E27FC236}">
                <a16:creationId xmlns:a16="http://schemas.microsoft.com/office/drawing/2014/main" id="{D2F54C2E-D880-B1B9-4ADE-CC275DAE1871}"/>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Application</a:t>
            </a:r>
          </a:p>
        </p:txBody>
      </p:sp>
      <p:sp>
        <p:nvSpPr>
          <p:cNvPr id="7" name="TextBox 6">
            <a:extLst>
              <a:ext uri="{FF2B5EF4-FFF2-40B4-BE49-F238E27FC236}">
                <a16:creationId xmlns:a16="http://schemas.microsoft.com/office/drawing/2014/main" id="{E942F9C7-A774-1CA3-2123-CCF46DC3AFB8}"/>
              </a:ext>
            </a:extLst>
          </p:cNvPr>
          <p:cNvSpPr txBox="1"/>
          <p:nvPr/>
        </p:nvSpPr>
        <p:spPr>
          <a:xfrm>
            <a:off x="8197517" y="6174498"/>
            <a:ext cx="5670884" cy="584775"/>
          </a:xfrm>
          <a:prstGeom prst="rect">
            <a:avLst/>
          </a:prstGeom>
          <a:noFill/>
        </p:spPr>
        <p:txBody>
          <a:bodyPr wrap="square" rtlCol="0">
            <a:spAutoFit/>
          </a:bodyPr>
          <a:lstStyle/>
          <a:p>
            <a:pPr indent="-457200"/>
            <a:r>
              <a:rPr lang="en-US" sz="800" b="0" i="0" dirty="0">
                <a:effectLst/>
                <a:latin typeface="Times New Roman" panose="02020603050405020304" pitchFamily="18" charset="0"/>
                <a:cs typeface="Times New Roman" panose="02020603050405020304" pitchFamily="18" charset="0"/>
              </a:rPr>
              <a:t>Ham, H. L., Lancaster, B., Maragakis, A., Harris, S. D., </a:t>
            </a:r>
            <a:r>
              <a:rPr lang="en-US" sz="800" b="0" i="0" dirty="0" err="1">
                <a:effectLst/>
                <a:latin typeface="Times New Roman" panose="02020603050405020304" pitchFamily="18" charset="0"/>
                <a:cs typeface="Times New Roman" panose="02020603050405020304" pitchFamily="18" charset="0"/>
              </a:rPr>
              <a:t>Turnier</a:t>
            </a:r>
            <a:r>
              <a:rPr lang="en-US" sz="800" b="0" i="0" dirty="0">
                <a:effectLst/>
                <a:latin typeface="Times New Roman" panose="02020603050405020304" pitchFamily="18" charset="0"/>
                <a:cs typeface="Times New Roman" panose="02020603050405020304" pitchFamily="18" charset="0"/>
              </a:rPr>
              <a:t>, L., &amp; Bruni, T. (2022).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800" dirty="0">
                <a:latin typeface="Times New Roman" panose="02020603050405020304" pitchFamily="18" charset="0"/>
                <a:cs typeface="Times New Roman" panose="02020603050405020304" pitchFamily="18" charset="0"/>
              </a:rPr>
              <a:t> </a:t>
            </a:r>
          </a:p>
          <a:p>
            <a:pPr indent="-457200"/>
            <a:r>
              <a:rPr lang="en-US" sz="800" b="0" i="0" dirty="0">
                <a:effectLst/>
                <a:latin typeface="Times New Roman" panose="02020603050405020304" pitchFamily="18" charset="0"/>
                <a:cs typeface="Times New Roman" panose="02020603050405020304" pitchFamily="18" charset="0"/>
              </a:rPr>
              <a:t>      training. </a:t>
            </a:r>
            <a:r>
              <a:rPr lang="en-US" sz="800" b="0" i="1" dirty="0">
                <a:effectLst/>
                <a:latin typeface="Times New Roman" panose="02020603050405020304" pitchFamily="18" charset="0"/>
                <a:cs typeface="Times New Roman" panose="02020603050405020304" pitchFamily="18" charset="0"/>
              </a:rPr>
              <a:t>Training and Education in Professional Psychology</a:t>
            </a:r>
            <a:r>
              <a:rPr lang="en-US" sz="800" b="0" i="0" dirty="0">
                <a:effectLst/>
                <a:latin typeface="Times New Roman" panose="02020603050405020304" pitchFamily="18" charset="0"/>
                <a:cs typeface="Times New Roman" panose="02020603050405020304" pitchFamily="18" charset="0"/>
              </a:rPr>
              <a:t>, </a:t>
            </a:r>
            <a:r>
              <a:rPr lang="en-US" sz="800" b="0" i="1" dirty="0">
                <a:effectLst/>
                <a:latin typeface="Times New Roman" panose="02020603050405020304" pitchFamily="18" charset="0"/>
                <a:cs typeface="Times New Roman" panose="02020603050405020304" pitchFamily="18" charset="0"/>
              </a:rPr>
              <a:t>16</a:t>
            </a:r>
            <a:r>
              <a:rPr lang="en-US" sz="800" b="0" i="0" dirty="0">
                <a:effectLst/>
                <a:latin typeface="Times New Roman" panose="02020603050405020304" pitchFamily="18" charset="0"/>
                <a:cs typeface="Times New Roman" panose="02020603050405020304" pitchFamily="18" charset="0"/>
              </a:rPr>
              <a:t>(2), 190–196.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418104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E61520B0-FA84-12B2-A9B8-5EED46C90B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07ACC-803D-1C8D-B3BB-CB529A9682B6}"/>
              </a:ext>
            </a:extLst>
          </p:cNvPr>
          <p:cNvSpPr>
            <a:spLocks noGrp="1"/>
          </p:cNvSpPr>
          <p:nvPr>
            <p:ph idx="1"/>
          </p:nvPr>
        </p:nvSpPr>
        <p:spPr>
          <a:xfrm>
            <a:off x="947289" y="1490800"/>
            <a:ext cx="10297419" cy="4892040"/>
          </a:xfrm>
        </p:spPr>
        <p:txBody>
          <a:bodyPr anchor="ctr">
            <a:normAutofit fontScale="77500" lnSpcReduction="20000"/>
          </a:bodyPr>
          <a:lstStyle/>
          <a:p>
            <a:r>
              <a:rPr lang="en-US" sz="2300" dirty="0">
                <a:latin typeface="Times New Roman" panose="02020603050405020304" pitchFamily="18" charset="0"/>
                <a:cs typeface="Times New Roman" panose="02020603050405020304" pitchFamily="18" charset="0"/>
              </a:rPr>
              <a:t>Assessment</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Knowledge about child and adolescent development</a:t>
            </a:r>
          </a:p>
          <a:p>
            <a:pPr lvl="1"/>
            <a:r>
              <a:rPr lang="en-US" dirty="0">
                <a:latin typeface="Times New Roman" panose="02020603050405020304" pitchFamily="18" charset="0"/>
                <a:cs typeface="Times New Roman" panose="02020603050405020304" pitchFamily="18" charset="0"/>
              </a:rPr>
              <a:t>Utilizes evidence-based screening measures to identify patients in need of pediatric IPC services</a:t>
            </a:r>
          </a:p>
          <a:p>
            <a:pPr lvl="1"/>
            <a:r>
              <a:rPr lang="en-US" dirty="0">
                <a:latin typeface="Times New Roman" panose="02020603050405020304" pitchFamily="18" charset="0"/>
                <a:cs typeface="Times New Roman" panose="02020603050405020304" pitchFamily="18" charset="0"/>
              </a:rPr>
              <a:t>Ability to efficiently identify patient needs and goals for IPC appointment</a:t>
            </a:r>
          </a:p>
          <a:p>
            <a:pPr lvl="1"/>
            <a:r>
              <a:rPr lang="en-US" dirty="0">
                <a:latin typeface="Times New Roman" panose="02020603050405020304" pitchFamily="18" charset="0"/>
                <a:cs typeface="Times New Roman" panose="02020603050405020304" pitchFamily="18" charset="0"/>
              </a:rPr>
              <a:t>Utilizes interviewing techniques, rating scales, behavioral observations, and behavior assessment to address referral question</a:t>
            </a:r>
          </a:p>
          <a:p>
            <a:pPr lvl="1"/>
            <a:r>
              <a:rPr lang="en-US" dirty="0">
                <a:latin typeface="Times New Roman" panose="02020603050405020304" pitchFamily="18" charset="0"/>
                <a:cs typeface="Times New Roman" panose="02020603050405020304" pitchFamily="18" charset="0"/>
              </a:rPr>
              <a:t>Considers level of integration, resources available, and time constraints of the setting when providing care</a:t>
            </a:r>
          </a:p>
          <a:p>
            <a:pPr lvl="1"/>
            <a:r>
              <a:rPr lang="en-US" dirty="0">
                <a:latin typeface="Times New Roman" panose="02020603050405020304" pitchFamily="18" charset="0"/>
                <a:cs typeface="Times New Roman" panose="02020603050405020304" pitchFamily="18" charset="0"/>
              </a:rPr>
              <a:t>Utilizes, administers, and interprets psychological assessments while maintaining test integrity and test security in the IPC setting</a:t>
            </a:r>
          </a:p>
          <a:p>
            <a:pPr lvl="1"/>
            <a:r>
              <a:rPr lang="en-US" dirty="0">
                <a:latin typeface="Times New Roman" panose="02020603050405020304" pitchFamily="18" charset="0"/>
                <a:cs typeface="Times New Roman" panose="02020603050405020304" pitchFamily="18" charset="0"/>
              </a:rPr>
              <a:t>Considers physical, behavioral, and psychological components of health and well-being of children and adolescents when assessing current functioning</a:t>
            </a:r>
          </a:p>
          <a:p>
            <a:pPr lvl="1"/>
            <a:r>
              <a:rPr lang="en-US" dirty="0">
                <a:latin typeface="Times New Roman" panose="02020603050405020304" pitchFamily="18" charset="0"/>
                <a:cs typeface="Times New Roman" panose="02020603050405020304" pitchFamily="18" charset="0"/>
              </a:rPr>
              <a:t>Assesses risk factors associated with pediatric behavioral health concerns</a:t>
            </a:r>
          </a:p>
          <a:p>
            <a:pPr lvl="1"/>
            <a:r>
              <a:rPr lang="en-US" dirty="0">
                <a:latin typeface="Times New Roman" panose="02020603050405020304" pitchFamily="18" charset="0"/>
                <a:cs typeface="Times New Roman" panose="02020603050405020304" pitchFamily="18" charset="0"/>
              </a:rPr>
              <a:t>Recognizes the relevance of multiple reporters on child and adolescent functioning</a:t>
            </a:r>
          </a:p>
          <a:p>
            <a:pPr lvl="1"/>
            <a:r>
              <a:rPr lang="en-US" dirty="0">
                <a:latin typeface="Times New Roman" panose="02020603050405020304" pitchFamily="18" charset="0"/>
                <a:cs typeface="Times New Roman" panose="02020603050405020304" pitchFamily="18" charset="0"/>
              </a:rPr>
              <a:t>Assesses strengths and protective factors (e.g., interpersonal, family, community) that promote health and resilience for children and adolescents</a:t>
            </a:r>
          </a:p>
          <a:p>
            <a:pPr lvl="1"/>
            <a:r>
              <a:rPr lang="en-US" dirty="0">
                <a:latin typeface="Times New Roman" panose="02020603050405020304" pitchFamily="18" charset="0"/>
                <a:cs typeface="Times New Roman" panose="02020603050405020304" pitchFamily="18" charset="0"/>
              </a:rPr>
              <a:t>Identifies the developmental impact of psychological health and monitor changes in youth functioning over time</a:t>
            </a:r>
          </a:p>
          <a:p>
            <a:pPr lvl="1"/>
            <a:r>
              <a:rPr lang="en-US" dirty="0">
                <a:latin typeface="Times New Roman" panose="02020603050405020304" pitchFamily="18" charset="0"/>
                <a:cs typeface="Times New Roman" panose="02020603050405020304" pitchFamily="18" charset="0"/>
              </a:rPr>
              <a:t>Understands utility of tests results for eligibility of school-based services</a:t>
            </a:r>
          </a:p>
          <a:p>
            <a:pPr lvl="1"/>
            <a:r>
              <a:rPr lang="en-US" dirty="0">
                <a:latin typeface="Times New Roman" panose="02020603050405020304" pitchFamily="18" charset="0"/>
                <a:cs typeface="Times New Roman" panose="02020603050405020304" pitchFamily="18" charset="0"/>
              </a:rPr>
              <a:t>Communicates assessment results verbally and in documentation to appropriate stakeholders in a meaningful, coherent, and concise manner</a:t>
            </a:r>
          </a:p>
        </p:txBody>
      </p:sp>
      <p:sp>
        <p:nvSpPr>
          <p:cNvPr id="6" name="TextBox 5">
            <a:extLst>
              <a:ext uri="{FF2B5EF4-FFF2-40B4-BE49-F238E27FC236}">
                <a16:creationId xmlns:a16="http://schemas.microsoft.com/office/drawing/2014/main" id="{325B06A4-BB17-EAB8-C6F0-85A215043C9A}"/>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Application (cont.)</a:t>
            </a:r>
          </a:p>
        </p:txBody>
      </p:sp>
      <p:sp>
        <p:nvSpPr>
          <p:cNvPr id="4" name="TextBox 3">
            <a:extLst>
              <a:ext uri="{FF2B5EF4-FFF2-40B4-BE49-F238E27FC236}">
                <a16:creationId xmlns:a16="http://schemas.microsoft.com/office/drawing/2014/main" id="{666DB9D0-6202-7DAB-44F1-BD8C1F2038F0}"/>
              </a:ext>
            </a:extLst>
          </p:cNvPr>
          <p:cNvSpPr txBox="1"/>
          <p:nvPr/>
        </p:nvSpPr>
        <p:spPr>
          <a:xfrm>
            <a:off x="8197517" y="6174498"/>
            <a:ext cx="5670884" cy="584775"/>
          </a:xfrm>
          <a:prstGeom prst="rect">
            <a:avLst/>
          </a:prstGeom>
          <a:noFill/>
        </p:spPr>
        <p:txBody>
          <a:bodyPr wrap="square" rtlCol="0">
            <a:spAutoFit/>
          </a:bodyPr>
          <a:lstStyle/>
          <a:p>
            <a:pPr indent="-457200"/>
            <a:r>
              <a:rPr lang="en-US" sz="800" b="0" i="0" dirty="0">
                <a:effectLst/>
                <a:latin typeface="Times New Roman" panose="02020603050405020304" pitchFamily="18" charset="0"/>
                <a:cs typeface="Times New Roman" panose="02020603050405020304" pitchFamily="18" charset="0"/>
              </a:rPr>
              <a:t>Ham, H. L., Lancaster, B., Maragakis, A., Harris, S. D., </a:t>
            </a:r>
            <a:r>
              <a:rPr lang="en-US" sz="800" b="0" i="0" dirty="0" err="1">
                <a:effectLst/>
                <a:latin typeface="Times New Roman" panose="02020603050405020304" pitchFamily="18" charset="0"/>
                <a:cs typeface="Times New Roman" panose="02020603050405020304" pitchFamily="18" charset="0"/>
              </a:rPr>
              <a:t>Turnier</a:t>
            </a:r>
            <a:r>
              <a:rPr lang="en-US" sz="800" b="0" i="0" dirty="0">
                <a:effectLst/>
                <a:latin typeface="Times New Roman" panose="02020603050405020304" pitchFamily="18" charset="0"/>
                <a:cs typeface="Times New Roman" panose="02020603050405020304" pitchFamily="18" charset="0"/>
              </a:rPr>
              <a:t>, L., &amp; Bruni, T. (2022).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Competencies form the practice of pediatric integrated primary care: A continuum of </a:t>
            </a:r>
            <a:r>
              <a:rPr lang="en-US" sz="800" dirty="0">
                <a:latin typeface="Times New Roman" panose="02020603050405020304" pitchFamily="18" charset="0"/>
                <a:cs typeface="Times New Roman" panose="02020603050405020304" pitchFamily="18" charset="0"/>
              </a:rPr>
              <a:t> </a:t>
            </a:r>
          </a:p>
          <a:p>
            <a:pPr indent="-457200"/>
            <a:r>
              <a:rPr lang="en-US" sz="800" b="0" i="0" dirty="0">
                <a:effectLst/>
                <a:latin typeface="Times New Roman" panose="02020603050405020304" pitchFamily="18" charset="0"/>
                <a:cs typeface="Times New Roman" panose="02020603050405020304" pitchFamily="18" charset="0"/>
              </a:rPr>
              <a:t>      training. </a:t>
            </a:r>
            <a:r>
              <a:rPr lang="en-US" sz="800" b="0" i="1" dirty="0">
                <a:effectLst/>
                <a:latin typeface="Times New Roman" panose="02020603050405020304" pitchFamily="18" charset="0"/>
                <a:cs typeface="Times New Roman" panose="02020603050405020304" pitchFamily="18" charset="0"/>
              </a:rPr>
              <a:t>Training and Education in Professional Psychology</a:t>
            </a:r>
            <a:r>
              <a:rPr lang="en-US" sz="800" b="0" i="0" dirty="0">
                <a:effectLst/>
                <a:latin typeface="Times New Roman" panose="02020603050405020304" pitchFamily="18" charset="0"/>
                <a:cs typeface="Times New Roman" panose="02020603050405020304" pitchFamily="18" charset="0"/>
              </a:rPr>
              <a:t>, </a:t>
            </a:r>
            <a:r>
              <a:rPr lang="en-US" sz="800" b="0" i="1" dirty="0">
                <a:effectLst/>
                <a:latin typeface="Times New Roman" panose="02020603050405020304" pitchFamily="18" charset="0"/>
                <a:cs typeface="Times New Roman" panose="02020603050405020304" pitchFamily="18" charset="0"/>
              </a:rPr>
              <a:t>16</a:t>
            </a:r>
            <a:r>
              <a:rPr lang="en-US" sz="800" b="0" i="0" dirty="0">
                <a:effectLst/>
                <a:latin typeface="Times New Roman" panose="02020603050405020304" pitchFamily="18" charset="0"/>
                <a:cs typeface="Times New Roman" panose="02020603050405020304" pitchFamily="18" charset="0"/>
              </a:rPr>
              <a:t>(2), 190–196. </a:t>
            </a:r>
          </a:p>
          <a:p>
            <a:pPr indent="-457200"/>
            <a:r>
              <a:rPr lang="en-US" sz="800" dirty="0">
                <a:latin typeface="Times New Roman" panose="02020603050405020304" pitchFamily="18" charset="0"/>
                <a:cs typeface="Times New Roman" panose="02020603050405020304" pitchFamily="18" charset="0"/>
              </a:rPr>
              <a:t>      </a:t>
            </a:r>
            <a:r>
              <a:rPr lang="en-US" sz="800" b="0" i="0" dirty="0">
                <a:effectLst/>
                <a:latin typeface="Times New Roman" panose="02020603050405020304" pitchFamily="18" charset="0"/>
                <a:cs typeface="Times New Roman" panose="02020603050405020304" pitchFamily="18" charset="0"/>
              </a:rPr>
              <a:t>https://doi.org/10.1037/tep0000405</a:t>
            </a:r>
          </a:p>
        </p:txBody>
      </p:sp>
    </p:spTree>
    <p:extLst>
      <p:ext uri="{BB962C8B-B14F-4D97-AF65-F5344CB8AC3E}">
        <p14:creationId xmlns:p14="http://schemas.microsoft.com/office/powerpoint/2010/main" val="2664421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10503</TotalTime>
  <Words>2304</Words>
  <Application>Microsoft Office PowerPoint</Application>
  <PresentationFormat>Widescreen</PresentationFormat>
  <Paragraphs>194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Bookman Old Style</vt:lpstr>
      <vt:lpstr>Calibri</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Larson</dc:creator>
  <cp:lastModifiedBy>Jonathan Larson</cp:lastModifiedBy>
  <cp:revision>97</cp:revision>
  <dcterms:created xsi:type="dcterms:W3CDTF">2023-01-18T17:52:53Z</dcterms:created>
  <dcterms:modified xsi:type="dcterms:W3CDTF">2024-02-06T00:05:20Z</dcterms:modified>
</cp:coreProperties>
</file>