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76" r:id="rId2"/>
    <p:sldId id="270" r:id="rId3"/>
    <p:sldId id="316" r:id="rId4"/>
    <p:sldId id="365" r:id="rId5"/>
    <p:sldId id="364" r:id="rId6"/>
    <p:sldId id="349" r:id="rId7"/>
    <p:sldId id="341" r:id="rId8"/>
    <p:sldId id="299" r:id="rId9"/>
    <p:sldId id="327" r:id="rId10"/>
    <p:sldId id="351" r:id="rId11"/>
    <p:sldId id="317" r:id="rId12"/>
    <p:sldId id="331" r:id="rId13"/>
    <p:sldId id="367" r:id="rId14"/>
    <p:sldId id="371" r:id="rId15"/>
    <p:sldId id="372" r:id="rId16"/>
    <p:sldId id="312" r:id="rId17"/>
    <p:sldId id="375" r:id="rId18"/>
    <p:sldId id="355" r:id="rId19"/>
    <p:sldId id="30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87" autoAdjust="0"/>
    <p:restoredTop sz="94660"/>
  </p:normalViewPr>
  <p:slideViewPr>
    <p:cSldViewPr snapToGrid="0">
      <p:cViewPr varScale="1">
        <p:scale>
          <a:sx n="73" d="100"/>
          <a:sy n="73" d="100"/>
        </p:scale>
        <p:origin x="86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D27FAD-BD2C-4C56-8B6B-2370CE706527}" type="datetimeFigureOut">
              <a:rPr lang="en-US" smtClean="0"/>
              <a:t>9/26/2022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055DFB-DBCF-4220-B4F8-59BE841F40CA}" type="slidenum">
              <a:rPr lang="en-US" smtClean="0"/>
              <a:t>‹#›</a:t>
            </a:fld>
            <a:endParaRPr lang="en-US"/>
          </a:p>
        </p:txBody>
      </p:sp>
    </p:spTree>
    <p:extLst>
      <p:ext uri="{BB962C8B-B14F-4D97-AF65-F5344CB8AC3E}">
        <p14:creationId xmlns:p14="http://schemas.microsoft.com/office/powerpoint/2010/main" val="2255197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PPOC patient demographics</a:t>
            </a:r>
            <a:r>
              <a:rPr lang="en-US" baseline="0" dirty="0" smtClean="0"/>
              <a:t> are</a:t>
            </a:r>
            <a:r>
              <a:rPr lang="en-US" dirty="0" smtClean="0"/>
              <a:t> representative of the Massachusetts</a:t>
            </a:r>
            <a:r>
              <a:rPr lang="en-US" baseline="0" dirty="0" smtClean="0"/>
              <a:t> population , with a 12% of patients identifying as Hispanic or Latino</a:t>
            </a:r>
            <a:endParaRPr lang="en-US" dirty="0"/>
          </a:p>
        </p:txBody>
      </p:sp>
      <p:sp>
        <p:nvSpPr>
          <p:cNvPr id="4" name="Slide Number Placeholder 3"/>
          <p:cNvSpPr>
            <a:spLocks noGrp="1"/>
          </p:cNvSpPr>
          <p:nvPr>
            <p:ph type="sldNum" sz="quarter" idx="10"/>
          </p:nvPr>
        </p:nvSpPr>
        <p:spPr/>
        <p:txBody>
          <a:bodyPr/>
          <a:lstStyle/>
          <a:p>
            <a:fld id="{F6055DFB-DBCF-4220-B4F8-59BE841F40CA}" type="slidenum">
              <a:rPr lang="en-US" smtClean="0"/>
              <a:t>3</a:t>
            </a:fld>
            <a:endParaRPr lang="en-US"/>
          </a:p>
        </p:txBody>
      </p:sp>
    </p:spTree>
    <p:extLst>
      <p:ext uri="{BB962C8B-B14F-4D97-AF65-F5344CB8AC3E}">
        <p14:creationId xmlns:p14="http://schemas.microsoft.com/office/powerpoint/2010/main" val="1733860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surgeon</a:t>
            </a:r>
            <a:r>
              <a:rPr lang="en-US" baseline="0" dirty="0" smtClean="0"/>
              <a:t> general advisory on youth mental health has identified racial and ethnic “minorities” or “</a:t>
            </a:r>
            <a:r>
              <a:rPr lang="en-US" baseline="0" dirty="0" err="1" smtClean="0"/>
              <a:t>minoritized</a:t>
            </a:r>
            <a:r>
              <a:rPr lang="en-US" baseline="0" dirty="0" smtClean="0"/>
              <a:t>” youth and youth in immigrant households as two of the categories of youth at higher risk of mental health challenges during the pandemic</a:t>
            </a:r>
            <a:endParaRPr lang="en-US" dirty="0"/>
          </a:p>
        </p:txBody>
      </p:sp>
      <p:sp>
        <p:nvSpPr>
          <p:cNvPr id="4" name="Slide Number Placeholder 3"/>
          <p:cNvSpPr>
            <a:spLocks noGrp="1"/>
          </p:cNvSpPr>
          <p:nvPr>
            <p:ph type="sldNum" sz="quarter" idx="10"/>
          </p:nvPr>
        </p:nvSpPr>
        <p:spPr/>
        <p:txBody>
          <a:bodyPr/>
          <a:lstStyle/>
          <a:p>
            <a:fld id="{F6055DFB-DBCF-4220-B4F8-59BE841F40CA}" type="slidenum">
              <a:rPr lang="en-US" smtClean="0"/>
              <a:t>4</a:t>
            </a:fld>
            <a:endParaRPr lang="en-US"/>
          </a:p>
        </p:txBody>
      </p:sp>
    </p:spTree>
    <p:extLst>
      <p:ext uri="{BB962C8B-B14F-4D97-AF65-F5344CB8AC3E}">
        <p14:creationId xmlns:p14="http://schemas.microsoft.com/office/powerpoint/2010/main" val="3474675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CLAS National Standards</a:t>
            </a:r>
            <a:r>
              <a:rPr lang="en-US" i="1" dirty="0" smtClean="0"/>
              <a:t> </a:t>
            </a:r>
            <a:r>
              <a:rPr lang="en-US" dirty="0" smtClean="0"/>
              <a:t>- blueprint of action steps for health and health care organizations to advance health equity, improve quality, and help eliminate health care disparities </a:t>
            </a:r>
          </a:p>
          <a:p>
            <a:r>
              <a:rPr lang="en-US" dirty="0" smtClean="0"/>
              <a:t>CLAS = Respect + Responsiveness</a:t>
            </a:r>
          </a:p>
          <a:p>
            <a:r>
              <a:rPr lang="en-US" dirty="0" smtClean="0"/>
              <a:t>PPOC CLAS team: a multi-disciplinary group of PPOC staff tasked with providing recommendations and training to meet these goals.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377B10-71D8-47FF-A562-4FE74CCAA34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775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next slide is an image we provide the family to explain the program.</a:t>
            </a:r>
            <a:endParaRPr lang="en-US" dirty="0"/>
          </a:p>
        </p:txBody>
      </p:sp>
      <p:sp>
        <p:nvSpPr>
          <p:cNvPr id="4" name="Slide Number Placeholder 3"/>
          <p:cNvSpPr>
            <a:spLocks noGrp="1"/>
          </p:cNvSpPr>
          <p:nvPr>
            <p:ph type="sldNum" sz="quarter" idx="10"/>
          </p:nvPr>
        </p:nvSpPr>
        <p:spPr/>
        <p:txBody>
          <a:bodyPr/>
          <a:lstStyle/>
          <a:p>
            <a:fld id="{F6055DFB-DBCF-4220-B4F8-59BE841F40CA}" type="slidenum">
              <a:rPr lang="en-US" smtClean="0"/>
              <a:t>11</a:t>
            </a:fld>
            <a:endParaRPr lang="en-US"/>
          </a:p>
        </p:txBody>
      </p:sp>
    </p:spTree>
    <p:extLst>
      <p:ext uri="{BB962C8B-B14F-4D97-AF65-F5344CB8AC3E}">
        <p14:creationId xmlns:p14="http://schemas.microsoft.com/office/powerpoint/2010/main" val="602210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provide it in many different languages</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case-management model provides comprehensive home assessments, mitigates environmental triggers, educates patients and guardians on the proper use of medication, addresses socioeconomic barriers to care, and empowers families to manage their health.</a:t>
            </a:r>
          </a:p>
          <a:p>
            <a:endParaRPr lang="en-US" dirty="0"/>
          </a:p>
        </p:txBody>
      </p:sp>
      <p:sp>
        <p:nvSpPr>
          <p:cNvPr id="4" name="Slide Number Placeholder 3"/>
          <p:cNvSpPr>
            <a:spLocks noGrp="1"/>
          </p:cNvSpPr>
          <p:nvPr>
            <p:ph type="sldNum" sz="quarter" idx="10"/>
          </p:nvPr>
        </p:nvSpPr>
        <p:spPr/>
        <p:txBody>
          <a:bodyPr/>
          <a:lstStyle/>
          <a:p>
            <a:fld id="{F6055DFB-DBCF-4220-B4F8-59BE841F40CA}" type="slidenum">
              <a:rPr lang="en-US" smtClean="0"/>
              <a:t>12</a:t>
            </a:fld>
            <a:endParaRPr lang="en-US"/>
          </a:p>
        </p:txBody>
      </p:sp>
    </p:spTree>
    <p:extLst>
      <p:ext uri="{BB962C8B-B14F-4D97-AF65-F5344CB8AC3E}">
        <p14:creationId xmlns:p14="http://schemas.microsoft.com/office/powerpoint/2010/main" val="1607530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055DFB-DBCF-4220-B4F8-59BE841F40CA}" type="slidenum">
              <a:rPr lang="en-US" smtClean="0"/>
              <a:t>14</a:t>
            </a:fld>
            <a:endParaRPr lang="en-US"/>
          </a:p>
        </p:txBody>
      </p:sp>
    </p:spTree>
    <p:extLst>
      <p:ext uri="{BB962C8B-B14F-4D97-AF65-F5344CB8AC3E}">
        <p14:creationId xmlns:p14="http://schemas.microsoft.com/office/powerpoint/2010/main" val="879390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1344058" y="914400"/>
            <a:ext cx="9547952" cy="4627084"/>
          </a:xfrm>
          <a:prstGeom prst="rect">
            <a:avLst/>
          </a:prstGeom>
          <a:gradFill flip="none" rotWithShape="1">
            <a:gsLst>
              <a:gs pos="2000">
                <a:schemeClr val="accent1">
                  <a:tint val="66000"/>
                  <a:satMod val="160000"/>
                </a:schemeClr>
              </a:gs>
              <a:gs pos="86000">
                <a:schemeClr val="accent1">
                  <a:tint val="23500"/>
                  <a:satMod val="160000"/>
                  <a:alpha val="4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1524000" y="1122363"/>
            <a:ext cx="9144000" cy="2387600"/>
          </a:xfrm>
        </p:spPr>
        <p:txBody>
          <a:bodyPr anchor="b">
            <a:normAutofit/>
          </a:bodyPr>
          <a:lstStyle>
            <a:lvl1pPr algn="ctr">
              <a:defRPr sz="4800" baseline="0"/>
            </a:lvl1pPr>
          </a:lstStyle>
          <a:p>
            <a:r>
              <a:rPr lang="en-US" dirty="0" smtClean="0"/>
              <a:t>Title Slide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1591397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81035"/>
            <a:ext cx="3932237" cy="1304429"/>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481035"/>
            <a:ext cx="6172200" cy="53879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1785464"/>
            <a:ext cx="3932237" cy="40835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Slide Number Placeholder 7"/>
          <p:cNvSpPr>
            <a:spLocks noGrp="1"/>
          </p:cNvSpPr>
          <p:nvPr>
            <p:ph type="sldNum" sz="quarter" idx="10"/>
          </p:nvPr>
        </p:nvSpPr>
        <p:spPr/>
        <p:txBody>
          <a:bodyPr/>
          <a:lstStyle/>
          <a:p>
            <a:fld id="{5103A9B5-670A-45C5-A329-0AE9E0E96E0A}" type="slidenum">
              <a:rPr lang="en-US" smtClean="0"/>
              <a:t>‹#›</a:t>
            </a:fld>
            <a:endParaRPr lang="en-US" dirty="0"/>
          </a:p>
        </p:txBody>
      </p:sp>
    </p:spTree>
    <p:extLst>
      <p:ext uri="{BB962C8B-B14F-4D97-AF65-F5344CB8AC3E}">
        <p14:creationId xmlns:p14="http://schemas.microsoft.com/office/powerpoint/2010/main" val="887799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267747" y="6356350"/>
            <a:ext cx="3313653"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103A9B5-670A-45C5-A329-0AE9E0E96E0A}" type="slidenum">
              <a:rPr lang="en-US" smtClean="0"/>
              <a:t>‹#›</a:t>
            </a:fld>
            <a:endParaRPr lang="en-US"/>
          </a:p>
        </p:txBody>
      </p:sp>
      <p:cxnSp>
        <p:nvCxnSpPr>
          <p:cNvPr id="7" name="Straight Connector 6"/>
          <p:cNvCxnSpPr/>
          <p:nvPr userDrawn="1"/>
        </p:nvCxnSpPr>
        <p:spPr>
          <a:xfrm>
            <a:off x="0" y="1340386"/>
            <a:ext cx="12192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24256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p>
            <a:fld id="{5103A9B5-670A-45C5-A329-0AE9E0E96E0A}" type="slidenum">
              <a:rPr lang="en-US" smtClean="0"/>
              <a:t>‹#›</a:t>
            </a:fld>
            <a:endParaRPr lang="en-US" dirty="0"/>
          </a:p>
        </p:txBody>
      </p:sp>
    </p:spTree>
    <p:extLst>
      <p:ext uri="{BB962C8B-B14F-4D97-AF65-F5344CB8AC3E}">
        <p14:creationId xmlns:p14="http://schemas.microsoft.com/office/powerpoint/2010/main" val="2167190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5103A9B5-670A-45C5-A329-0AE9E0E96E0A}" type="slidenum">
              <a:rPr lang="en-US" smtClean="0"/>
              <a:t>‹#›</a:t>
            </a:fld>
            <a:endParaRPr lang="en-US" dirty="0"/>
          </a:p>
        </p:txBody>
      </p:sp>
      <p:sp>
        <p:nvSpPr>
          <p:cNvPr id="7" name="Text Placeholder 6"/>
          <p:cNvSpPr>
            <a:spLocks noGrp="1"/>
          </p:cNvSpPr>
          <p:nvPr>
            <p:ph type="body" sz="quarter" idx="11" hasCustomPrompt="1"/>
          </p:nvPr>
        </p:nvSpPr>
        <p:spPr>
          <a:xfrm>
            <a:off x="1092637" y="4012885"/>
            <a:ext cx="5018088"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in Item</a:t>
            </a:r>
          </a:p>
        </p:txBody>
      </p:sp>
      <p:sp>
        <p:nvSpPr>
          <p:cNvPr id="8" name="Text Placeholder 6"/>
          <p:cNvSpPr>
            <a:spLocks noGrp="1"/>
          </p:cNvSpPr>
          <p:nvPr>
            <p:ph type="body" sz="quarter" idx="12" hasCustomPrompt="1"/>
          </p:nvPr>
        </p:nvSpPr>
        <p:spPr>
          <a:xfrm>
            <a:off x="1092637" y="2418028"/>
            <a:ext cx="5018088"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in Item</a:t>
            </a:r>
          </a:p>
        </p:txBody>
      </p:sp>
      <p:sp>
        <p:nvSpPr>
          <p:cNvPr id="9" name="Text Placeholder 6"/>
          <p:cNvSpPr>
            <a:spLocks noGrp="1"/>
          </p:cNvSpPr>
          <p:nvPr>
            <p:ph type="body" sz="quarter" idx="13" hasCustomPrompt="1"/>
          </p:nvPr>
        </p:nvSpPr>
        <p:spPr>
          <a:xfrm>
            <a:off x="1092637" y="3242827"/>
            <a:ext cx="5018088"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in Item</a:t>
            </a:r>
          </a:p>
        </p:txBody>
      </p:sp>
      <p:sp>
        <p:nvSpPr>
          <p:cNvPr id="10" name="Text Placeholder 6"/>
          <p:cNvSpPr>
            <a:spLocks noGrp="1"/>
          </p:cNvSpPr>
          <p:nvPr>
            <p:ph type="body" sz="quarter" idx="14" hasCustomPrompt="1"/>
          </p:nvPr>
        </p:nvSpPr>
        <p:spPr>
          <a:xfrm>
            <a:off x="1092637" y="1643100"/>
            <a:ext cx="5018088" cy="598119"/>
          </a:xfrm>
        </p:spPr>
        <p:txBody>
          <a:bodyPr/>
          <a:lstStyle>
            <a:lvl1pPr marL="0" indent="0" algn="l">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in Item</a:t>
            </a:r>
          </a:p>
        </p:txBody>
      </p:sp>
      <p:sp>
        <p:nvSpPr>
          <p:cNvPr id="11" name="Text Placeholder 6"/>
          <p:cNvSpPr>
            <a:spLocks noGrp="1"/>
          </p:cNvSpPr>
          <p:nvPr>
            <p:ph type="body" sz="quarter" idx="15" hasCustomPrompt="1"/>
          </p:nvPr>
        </p:nvSpPr>
        <p:spPr>
          <a:xfrm>
            <a:off x="1092637" y="4782943"/>
            <a:ext cx="5018088"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in Item</a:t>
            </a:r>
          </a:p>
        </p:txBody>
      </p:sp>
      <p:sp>
        <p:nvSpPr>
          <p:cNvPr id="12" name="Text Placeholder 6"/>
          <p:cNvSpPr>
            <a:spLocks noGrp="1"/>
          </p:cNvSpPr>
          <p:nvPr>
            <p:ph type="body" sz="quarter" idx="16"/>
          </p:nvPr>
        </p:nvSpPr>
        <p:spPr>
          <a:xfrm>
            <a:off x="6939452" y="1642303"/>
            <a:ext cx="5018088"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endParaRPr lang="en-US" dirty="0" smtClean="0"/>
          </a:p>
        </p:txBody>
      </p:sp>
      <p:sp>
        <p:nvSpPr>
          <p:cNvPr id="28" name="Text Placeholder 6"/>
          <p:cNvSpPr>
            <a:spLocks noGrp="1"/>
          </p:cNvSpPr>
          <p:nvPr>
            <p:ph type="body" sz="quarter" idx="17" hasCustomPrompt="1"/>
          </p:nvPr>
        </p:nvSpPr>
        <p:spPr>
          <a:xfrm>
            <a:off x="6939452" y="2418028"/>
            <a:ext cx="5018088"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in Item</a:t>
            </a:r>
          </a:p>
        </p:txBody>
      </p:sp>
      <p:sp>
        <p:nvSpPr>
          <p:cNvPr id="30" name="Text Placeholder 6"/>
          <p:cNvSpPr>
            <a:spLocks noGrp="1"/>
          </p:cNvSpPr>
          <p:nvPr>
            <p:ph type="body" sz="quarter" idx="18" hasCustomPrompt="1"/>
          </p:nvPr>
        </p:nvSpPr>
        <p:spPr>
          <a:xfrm>
            <a:off x="6939452" y="3242827"/>
            <a:ext cx="5018088"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in Item</a:t>
            </a:r>
          </a:p>
        </p:txBody>
      </p:sp>
      <p:sp>
        <p:nvSpPr>
          <p:cNvPr id="32" name="Text Placeholder 6"/>
          <p:cNvSpPr>
            <a:spLocks noGrp="1"/>
          </p:cNvSpPr>
          <p:nvPr>
            <p:ph type="body" sz="quarter" idx="19" hasCustomPrompt="1"/>
          </p:nvPr>
        </p:nvSpPr>
        <p:spPr>
          <a:xfrm>
            <a:off x="6939452" y="4013437"/>
            <a:ext cx="5018088" cy="598119"/>
          </a:xfrm>
        </p:spPr>
        <p:txBody>
          <a:bodyPr/>
          <a:lstStyle>
            <a:lvl1pPr marL="0" indent="0">
              <a:buNone/>
              <a:defRPr baseline="0"/>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in Item</a:t>
            </a:r>
          </a:p>
        </p:txBody>
      </p:sp>
      <p:sp>
        <p:nvSpPr>
          <p:cNvPr id="34" name="Text Placeholder 6"/>
          <p:cNvSpPr>
            <a:spLocks noGrp="1"/>
          </p:cNvSpPr>
          <p:nvPr>
            <p:ph type="body" sz="quarter" idx="16" hasCustomPrompt="1"/>
          </p:nvPr>
        </p:nvSpPr>
        <p:spPr>
          <a:xfrm>
            <a:off x="6939452" y="4782943"/>
            <a:ext cx="5018088"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in Item</a:t>
            </a:r>
          </a:p>
        </p:txBody>
      </p:sp>
      <p:sp>
        <p:nvSpPr>
          <p:cNvPr id="26" name="Text Placeholder 6"/>
          <p:cNvSpPr>
            <a:spLocks noGrp="1"/>
          </p:cNvSpPr>
          <p:nvPr>
            <p:ph type="body" sz="quarter" idx="20" hasCustomPrompt="1"/>
          </p:nvPr>
        </p:nvSpPr>
        <p:spPr>
          <a:xfrm>
            <a:off x="363178" y="4782942"/>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27" name="Text Placeholder 6"/>
          <p:cNvSpPr>
            <a:spLocks noGrp="1"/>
          </p:cNvSpPr>
          <p:nvPr>
            <p:ph type="body" sz="quarter" idx="21" hasCustomPrompt="1"/>
          </p:nvPr>
        </p:nvSpPr>
        <p:spPr>
          <a:xfrm>
            <a:off x="363180" y="2418028"/>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36" name="Text Placeholder 6"/>
          <p:cNvSpPr>
            <a:spLocks noGrp="1"/>
          </p:cNvSpPr>
          <p:nvPr>
            <p:ph type="body" sz="quarter" idx="22" hasCustomPrompt="1"/>
          </p:nvPr>
        </p:nvSpPr>
        <p:spPr>
          <a:xfrm>
            <a:off x="363180" y="3242826"/>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37" name="Text Placeholder 6"/>
          <p:cNvSpPr>
            <a:spLocks noGrp="1"/>
          </p:cNvSpPr>
          <p:nvPr>
            <p:ph type="body" sz="quarter" idx="23" hasCustomPrompt="1"/>
          </p:nvPr>
        </p:nvSpPr>
        <p:spPr>
          <a:xfrm>
            <a:off x="363179" y="4012884"/>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38" name="Text Placeholder 6"/>
          <p:cNvSpPr>
            <a:spLocks noGrp="1"/>
          </p:cNvSpPr>
          <p:nvPr>
            <p:ph type="body" sz="quarter" idx="24" hasCustomPrompt="1"/>
          </p:nvPr>
        </p:nvSpPr>
        <p:spPr>
          <a:xfrm>
            <a:off x="363178" y="1642303"/>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39" name="Text Placeholder 6"/>
          <p:cNvSpPr>
            <a:spLocks noGrp="1"/>
          </p:cNvSpPr>
          <p:nvPr>
            <p:ph type="body" sz="quarter" idx="25" hasCustomPrompt="1"/>
          </p:nvPr>
        </p:nvSpPr>
        <p:spPr>
          <a:xfrm>
            <a:off x="6209996" y="1640867"/>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40" name="Text Placeholder 6"/>
          <p:cNvSpPr>
            <a:spLocks noGrp="1"/>
          </p:cNvSpPr>
          <p:nvPr>
            <p:ph type="body" sz="quarter" idx="26" hasCustomPrompt="1"/>
          </p:nvPr>
        </p:nvSpPr>
        <p:spPr>
          <a:xfrm>
            <a:off x="6209994" y="4012884"/>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41" name="Text Placeholder 6"/>
          <p:cNvSpPr>
            <a:spLocks noGrp="1"/>
          </p:cNvSpPr>
          <p:nvPr>
            <p:ph type="body" sz="quarter" idx="27" hasCustomPrompt="1"/>
          </p:nvPr>
        </p:nvSpPr>
        <p:spPr>
          <a:xfrm>
            <a:off x="6209995" y="3242825"/>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42" name="Text Placeholder 6"/>
          <p:cNvSpPr>
            <a:spLocks noGrp="1"/>
          </p:cNvSpPr>
          <p:nvPr>
            <p:ph type="body" sz="quarter" idx="28" hasCustomPrompt="1"/>
          </p:nvPr>
        </p:nvSpPr>
        <p:spPr>
          <a:xfrm>
            <a:off x="6209994" y="2441391"/>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43" name="Text Placeholder 6"/>
          <p:cNvSpPr>
            <a:spLocks noGrp="1"/>
          </p:cNvSpPr>
          <p:nvPr>
            <p:ph type="body" sz="quarter" idx="29" hasCustomPrompt="1"/>
          </p:nvPr>
        </p:nvSpPr>
        <p:spPr>
          <a:xfrm>
            <a:off x="6214296" y="4783853"/>
            <a:ext cx="630185" cy="598119"/>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a:t>
            </a:r>
          </a:p>
        </p:txBody>
      </p:sp>
      <p:sp>
        <p:nvSpPr>
          <p:cNvPr id="5" name="Title 4"/>
          <p:cNvSpPr>
            <a:spLocks noGrp="1"/>
          </p:cNvSpPr>
          <p:nvPr>
            <p:ph type="title"/>
          </p:nvPr>
        </p:nvSpPr>
        <p:spPr/>
        <p:txBody>
          <a:bodyPr/>
          <a:lstStyle/>
          <a:p>
            <a:r>
              <a:rPr lang="en-US" smtClean="0"/>
              <a:t>Click to edit Master title style</a:t>
            </a:r>
            <a:endParaRPr lang="en-US"/>
          </a:p>
        </p:txBody>
      </p:sp>
      <p:cxnSp>
        <p:nvCxnSpPr>
          <p:cNvPr id="24" name="Straight Connector 23"/>
          <p:cNvCxnSpPr/>
          <p:nvPr userDrawn="1"/>
        </p:nvCxnSpPr>
        <p:spPr>
          <a:xfrm>
            <a:off x="0" y="1340386"/>
            <a:ext cx="12192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53165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8" name="Straight Connector 7"/>
          <p:cNvCxnSpPr/>
          <p:nvPr userDrawn="1"/>
        </p:nvCxnSpPr>
        <p:spPr>
          <a:xfrm>
            <a:off x="0" y="1340386"/>
            <a:ext cx="12192000" cy="0"/>
          </a:xfrm>
          <a:prstGeom prst="line">
            <a:avLst/>
          </a:prstGeom>
        </p:spPr>
        <p:style>
          <a:lnRef idx="1">
            <a:schemeClr val="dk1"/>
          </a:lnRef>
          <a:fillRef idx="0">
            <a:schemeClr val="dk1"/>
          </a:fillRef>
          <a:effectRef idx="0">
            <a:schemeClr val="dk1"/>
          </a:effectRef>
          <a:fontRef idx="minor">
            <a:schemeClr val="tx1"/>
          </a:fontRef>
        </p:style>
      </p:cxnSp>
      <p:sp>
        <p:nvSpPr>
          <p:cNvPr id="12" name="Slide Number Placeholder 11"/>
          <p:cNvSpPr>
            <a:spLocks noGrp="1"/>
          </p:cNvSpPr>
          <p:nvPr>
            <p:ph type="sldNum" sz="quarter" idx="10"/>
          </p:nvPr>
        </p:nvSpPr>
        <p:spPr/>
        <p:txBody>
          <a:bodyPr/>
          <a:lstStyle/>
          <a:p>
            <a:fld id="{5103A9B5-670A-45C5-A329-0AE9E0E96E0A}" type="slidenum">
              <a:rPr lang="en-US" smtClean="0"/>
              <a:t>‹#›</a:t>
            </a:fld>
            <a:endParaRPr lang="en-US" dirty="0"/>
          </a:p>
        </p:txBody>
      </p:sp>
    </p:spTree>
    <p:extLst>
      <p:ext uri="{BB962C8B-B14F-4D97-AF65-F5344CB8AC3E}">
        <p14:creationId xmlns:p14="http://schemas.microsoft.com/office/powerpoint/2010/main" val="3287999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userDrawn="1"/>
        </p:nvSpPr>
        <p:spPr>
          <a:xfrm>
            <a:off x="0" y="1503776"/>
            <a:ext cx="12192000" cy="4585874"/>
          </a:xfrm>
          <a:prstGeom prst="rect">
            <a:avLst/>
          </a:prstGeom>
          <a:gradFill flip="none" rotWithShape="1">
            <a:gsLst>
              <a:gs pos="2000">
                <a:schemeClr val="accent1">
                  <a:tint val="66000"/>
                  <a:satMod val="160000"/>
                </a:schemeClr>
              </a:gs>
              <a:gs pos="86000">
                <a:schemeClr val="accent1">
                  <a:tint val="23500"/>
                  <a:satMod val="160000"/>
                  <a:alpha val="4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831850" y="1709738"/>
            <a:ext cx="10515600" cy="2852737"/>
          </a:xfrm>
        </p:spPr>
        <p:txBody>
          <a:bodyPr anchor="b">
            <a:normAutofit/>
          </a:bodyPr>
          <a:lstStyle>
            <a:lvl1pPr>
              <a:defRPr sz="4800" baseline="0"/>
            </a:lvl1pPr>
          </a:lstStyle>
          <a:p>
            <a:r>
              <a:rPr lang="en-US" dirty="0" smtClean="0"/>
              <a:t>Transition Slide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Edit Master text styles</a:t>
            </a:r>
          </a:p>
        </p:txBody>
      </p:sp>
      <p:sp>
        <p:nvSpPr>
          <p:cNvPr id="7" name="Slide Number Placeholder 6"/>
          <p:cNvSpPr>
            <a:spLocks noGrp="1"/>
          </p:cNvSpPr>
          <p:nvPr>
            <p:ph type="sldNum" sz="quarter" idx="10"/>
          </p:nvPr>
        </p:nvSpPr>
        <p:spPr/>
        <p:txBody>
          <a:bodyPr/>
          <a:lstStyle/>
          <a:p>
            <a:fld id="{5103A9B5-670A-45C5-A329-0AE9E0E96E0A}" type="slidenum">
              <a:rPr lang="en-US" smtClean="0"/>
              <a:t>‹#›</a:t>
            </a:fld>
            <a:endParaRPr lang="en-US" dirty="0"/>
          </a:p>
        </p:txBody>
      </p:sp>
    </p:spTree>
    <p:extLst>
      <p:ext uri="{BB962C8B-B14F-4D97-AF65-F5344CB8AC3E}">
        <p14:creationId xmlns:p14="http://schemas.microsoft.com/office/powerpoint/2010/main" val="4210713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67747" y="172178"/>
            <a:ext cx="11510395" cy="954571"/>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267747" y="1504934"/>
            <a:ext cx="5483006" cy="4527505"/>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63532" y="1519095"/>
            <a:ext cx="5614609" cy="4513344"/>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7"/>
          <p:cNvSpPr>
            <a:spLocks noGrp="1"/>
          </p:cNvSpPr>
          <p:nvPr>
            <p:ph type="sldNum" sz="quarter" idx="10"/>
          </p:nvPr>
        </p:nvSpPr>
        <p:spPr/>
        <p:txBody>
          <a:bodyPr/>
          <a:lstStyle/>
          <a:p>
            <a:fld id="{5103A9B5-670A-45C5-A329-0AE9E0E96E0A}" type="slidenum">
              <a:rPr lang="en-US" smtClean="0"/>
              <a:t>‹#›</a:t>
            </a:fld>
            <a:endParaRPr lang="en-US" dirty="0"/>
          </a:p>
        </p:txBody>
      </p:sp>
      <p:cxnSp>
        <p:nvCxnSpPr>
          <p:cNvPr id="6" name="Straight Connector 5"/>
          <p:cNvCxnSpPr/>
          <p:nvPr userDrawn="1"/>
        </p:nvCxnSpPr>
        <p:spPr>
          <a:xfrm>
            <a:off x="0" y="1340386"/>
            <a:ext cx="12192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2441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8360" y="365125"/>
            <a:ext cx="11409782" cy="943637"/>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368360" y="1464478"/>
            <a:ext cx="562921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68360" y="2288391"/>
            <a:ext cx="5629216" cy="3796054"/>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172200" y="1464478"/>
            <a:ext cx="560594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288391"/>
            <a:ext cx="5605942" cy="3796054"/>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Slide Number Placeholder 9"/>
          <p:cNvSpPr>
            <a:spLocks noGrp="1"/>
          </p:cNvSpPr>
          <p:nvPr>
            <p:ph type="sldNum" sz="quarter" idx="10"/>
          </p:nvPr>
        </p:nvSpPr>
        <p:spPr/>
        <p:txBody>
          <a:bodyPr/>
          <a:lstStyle/>
          <a:p>
            <a:fld id="{5103A9B5-670A-45C5-A329-0AE9E0E96E0A}" type="slidenum">
              <a:rPr lang="en-US" smtClean="0"/>
              <a:t>‹#›</a:t>
            </a:fld>
            <a:endParaRPr lang="en-US" dirty="0"/>
          </a:p>
        </p:txBody>
      </p:sp>
      <p:cxnSp>
        <p:nvCxnSpPr>
          <p:cNvPr id="8" name="Straight Connector 7"/>
          <p:cNvCxnSpPr/>
          <p:nvPr userDrawn="1"/>
        </p:nvCxnSpPr>
        <p:spPr>
          <a:xfrm>
            <a:off x="0" y="1340386"/>
            <a:ext cx="12192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84561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67747" y="172178"/>
            <a:ext cx="11510395" cy="781225"/>
          </a:xfrm>
        </p:spPr>
        <p:txBody>
          <a:bodyPr/>
          <a:lstStyle/>
          <a:p>
            <a:r>
              <a:rPr lang="en-US" smtClean="0"/>
              <a:t>Click to edit Master title style</a:t>
            </a:r>
            <a:endParaRPr lang="en-US"/>
          </a:p>
        </p:txBody>
      </p:sp>
      <p:sp>
        <p:nvSpPr>
          <p:cNvPr id="6" name="Slide Number Placeholder 5"/>
          <p:cNvSpPr>
            <a:spLocks noGrp="1"/>
          </p:cNvSpPr>
          <p:nvPr>
            <p:ph type="sldNum" sz="quarter" idx="10"/>
          </p:nvPr>
        </p:nvSpPr>
        <p:spPr/>
        <p:txBody>
          <a:bodyPr/>
          <a:lstStyle/>
          <a:p>
            <a:fld id="{5103A9B5-670A-45C5-A329-0AE9E0E96E0A}" type="slidenum">
              <a:rPr lang="en-US" smtClean="0"/>
              <a:t>‹#›</a:t>
            </a:fld>
            <a:endParaRPr lang="en-US" dirty="0"/>
          </a:p>
        </p:txBody>
      </p:sp>
      <p:cxnSp>
        <p:nvCxnSpPr>
          <p:cNvPr id="4" name="Straight Connector 3"/>
          <p:cNvCxnSpPr/>
          <p:nvPr userDrawn="1"/>
        </p:nvCxnSpPr>
        <p:spPr>
          <a:xfrm>
            <a:off x="0" y="1340386"/>
            <a:ext cx="12192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75815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5103A9B5-670A-45C5-A329-0AE9E0E96E0A}" type="slidenum">
              <a:rPr lang="en-US" smtClean="0"/>
              <a:t>‹#›</a:t>
            </a:fld>
            <a:endParaRPr lang="en-US" dirty="0"/>
          </a:p>
        </p:txBody>
      </p:sp>
    </p:spTree>
    <p:extLst>
      <p:ext uri="{BB962C8B-B14F-4D97-AF65-F5344CB8AC3E}">
        <p14:creationId xmlns:p14="http://schemas.microsoft.com/office/powerpoint/2010/main" val="3091265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302262"/>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457201"/>
            <a:ext cx="6172200"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839788" y="1759462"/>
            <a:ext cx="3932237" cy="41095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Slide Number Placeholder 7"/>
          <p:cNvSpPr>
            <a:spLocks noGrp="1"/>
          </p:cNvSpPr>
          <p:nvPr>
            <p:ph type="sldNum" sz="quarter" idx="10"/>
          </p:nvPr>
        </p:nvSpPr>
        <p:spPr/>
        <p:txBody>
          <a:bodyPr/>
          <a:lstStyle/>
          <a:p>
            <a:fld id="{5103A9B5-670A-45C5-A329-0AE9E0E96E0A}" type="slidenum">
              <a:rPr lang="en-US" smtClean="0"/>
              <a:t>‹#›</a:t>
            </a:fld>
            <a:endParaRPr lang="en-US" dirty="0"/>
          </a:p>
        </p:txBody>
      </p:sp>
    </p:spTree>
    <p:extLst>
      <p:ext uri="{BB962C8B-B14F-4D97-AF65-F5344CB8AC3E}">
        <p14:creationId xmlns:p14="http://schemas.microsoft.com/office/powerpoint/2010/main" val="329180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7747" y="172178"/>
            <a:ext cx="11510395" cy="1140699"/>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67748" y="1510018"/>
            <a:ext cx="11510394" cy="4536949"/>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67747" y="6163142"/>
            <a:ext cx="3563407" cy="645606"/>
          </a:xfrm>
          <a:prstGeom prst="rect">
            <a:avLst/>
          </a:prstGeom>
        </p:spPr>
      </p:pic>
      <p:sp>
        <p:nvSpPr>
          <p:cNvPr id="6" name="Slide Number Placeholder 5"/>
          <p:cNvSpPr>
            <a:spLocks noGrp="1"/>
          </p:cNvSpPr>
          <p:nvPr>
            <p:ph type="sldNum" sz="quarter" idx="4"/>
          </p:nvPr>
        </p:nvSpPr>
        <p:spPr>
          <a:xfrm>
            <a:off x="11402458" y="6309675"/>
            <a:ext cx="375684" cy="352539"/>
          </a:xfrm>
          <a:prstGeom prst="rect">
            <a:avLst/>
          </a:prstGeom>
        </p:spPr>
        <p:txBody>
          <a:bodyPr vert="horz" lIns="91440" tIns="45720" rIns="91440" bIns="45720" rtlCol="0" anchor="ctr"/>
          <a:lstStyle>
            <a:lvl1pPr algn="r">
              <a:defRPr sz="1200">
                <a:solidFill>
                  <a:schemeClr val="tx1">
                    <a:tint val="75000"/>
                  </a:schemeClr>
                </a:solidFill>
              </a:defRPr>
            </a:lvl1pPr>
          </a:lstStyle>
          <a:p>
            <a:fld id="{5103A9B5-670A-45C5-A329-0AE9E0E96E0A}" type="slidenum">
              <a:rPr lang="en-US" smtClean="0"/>
              <a:t>‹#›</a:t>
            </a:fld>
            <a:endParaRPr lang="en-US" dirty="0"/>
          </a:p>
        </p:txBody>
      </p:sp>
    </p:spTree>
    <p:extLst>
      <p:ext uri="{BB962C8B-B14F-4D97-AF65-F5344CB8AC3E}">
        <p14:creationId xmlns:p14="http://schemas.microsoft.com/office/powerpoint/2010/main" val="2500621665"/>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www.hhs.gov/sites/default/files/surgeon-general-youth-mental-health-advisory.pdf"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Culturally and Linguistically Appropriate Care </a:t>
            </a:r>
            <a:endParaRPr lang="en-US" dirty="0"/>
          </a:p>
        </p:txBody>
      </p:sp>
      <p:sp>
        <p:nvSpPr>
          <p:cNvPr id="3" name="Subtitle 2"/>
          <p:cNvSpPr>
            <a:spLocks noGrp="1"/>
          </p:cNvSpPr>
          <p:nvPr>
            <p:ph type="subTitle" idx="1"/>
          </p:nvPr>
        </p:nvSpPr>
        <p:spPr>
          <a:xfrm>
            <a:off x="1524000" y="4144160"/>
            <a:ext cx="9144000" cy="1113639"/>
          </a:xfrm>
        </p:spPr>
        <p:txBody>
          <a:bodyPr/>
          <a:lstStyle/>
          <a:p>
            <a:r>
              <a:rPr lang="en-US" dirty="0" smtClean="0"/>
              <a:t>Maria “</a:t>
            </a:r>
            <a:r>
              <a:rPr lang="en-US" dirty="0" err="1" smtClean="0"/>
              <a:t>Chus</a:t>
            </a:r>
            <a:r>
              <a:rPr lang="en-US" dirty="0" smtClean="0"/>
              <a:t>” Arrojo, LMFT, LMHC</a:t>
            </a:r>
          </a:p>
          <a:p>
            <a:r>
              <a:rPr lang="en-US" dirty="0"/>
              <a:t>Pediatric Physician’s Organization at Children’s (</a:t>
            </a:r>
            <a:r>
              <a:rPr lang="en-US" dirty="0" smtClean="0"/>
              <a:t>PPOC) </a:t>
            </a:r>
            <a:endParaRPr lang="en-US" dirty="0"/>
          </a:p>
        </p:txBody>
      </p:sp>
    </p:spTree>
    <p:extLst>
      <p:ext uri="{BB962C8B-B14F-4D97-AF65-F5344CB8AC3E}">
        <p14:creationId xmlns:p14="http://schemas.microsoft.com/office/powerpoint/2010/main" val="291622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45889" y="384202"/>
            <a:ext cx="11456577" cy="967661"/>
          </a:xfrm>
        </p:spPr>
        <p:txBody>
          <a:bodyPr/>
          <a:lstStyle/>
          <a:p>
            <a:r>
              <a:rPr lang="en-US" dirty="0" smtClean="0"/>
              <a:t>Health Needs Assessment (HNA)</a:t>
            </a:r>
            <a:endParaRPr lang="en-US" dirty="0"/>
          </a:p>
        </p:txBody>
      </p:sp>
      <p:sp>
        <p:nvSpPr>
          <p:cNvPr id="6" name="Text Placeholder 5"/>
          <p:cNvSpPr>
            <a:spLocks noGrp="1"/>
          </p:cNvSpPr>
          <p:nvPr>
            <p:ph type="body" idx="1"/>
          </p:nvPr>
        </p:nvSpPr>
        <p:spPr>
          <a:xfrm>
            <a:off x="368360" y="1464478"/>
            <a:ext cx="5629215" cy="518004"/>
          </a:xfrm>
        </p:spPr>
        <p:txBody>
          <a:bodyPr/>
          <a:lstStyle/>
          <a:p>
            <a:pPr algn="ctr"/>
            <a:r>
              <a:rPr lang="en-US" dirty="0" smtClean="0"/>
              <a:t>English</a:t>
            </a:r>
            <a:endParaRPr lang="en-US" dirty="0"/>
          </a:p>
        </p:txBody>
      </p:sp>
      <p:sp>
        <p:nvSpPr>
          <p:cNvPr id="8" name="Text Placeholder 7"/>
          <p:cNvSpPr>
            <a:spLocks noGrp="1"/>
          </p:cNvSpPr>
          <p:nvPr>
            <p:ph type="body" sz="quarter" idx="3"/>
          </p:nvPr>
        </p:nvSpPr>
        <p:spPr>
          <a:xfrm>
            <a:off x="6172200" y="1464478"/>
            <a:ext cx="5605942" cy="518004"/>
          </a:xfrm>
        </p:spPr>
        <p:txBody>
          <a:bodyPr/>
          <a:lstStyle/>
          <a:p>
            <a:pPr algn="ctr"/>
            <a:r>
              <a:rPr lang="en-US" dirty="0" smtClean="0"/>
              <a:t>Spanish</a:t>
            </a:r>
            <a:endParaRPr lang="en-US" dirty="0"/>
          </a:p>
        </p:txBody>
      </p:sp>
      <p:pic>
        <p:nvPicPr>
          <p:cNvPr id="19" name="Content Placeholder 18"/>
          <p:cNvPicPr>
            <a:picLocks noGrp="1" noChangeAspect="1"/>
          </p:cNvPicPr>
          <p:nvPr>
            <p:ph sz="quarter" idx="4"/>
          </p:nvPr>
        </p:nvPicPr>
        <p:blipFill rotWithShape="1">
          <a:blip r:embed="rId2"/>
          <a:srcRect l="5585" r="6416"/>
          <a:stretch/>
        </p:blipFill>
        <p:spPr>
          <a:xfrm>
            <a:off x="1095051" y="2095097"/>
            <a:ext cx="4282292" cy="3818963"/>
          </a:xfrm>
          <a:prstGeom prst="rect">
            <a:avLst/>
          </a:prstGeom>
          <a:ln>
            <a:noFill/>
          </a:ln>
          <a:effectLst>
            <a:outerShdw blurRad="292100" dist="139700" dir="2700000" algn="tl" rotWithShape="0">
              <a:srgbClr val="333333">
                <a:alpha val="65000"/>
              </a:srgbClr>
            </a:outerShdw>
          </a:effectLst>
        </p:spPr>
      </p:pic>
      <p:sp>
        <p:nvSpPr>
          <p:cNvPr id="4" name="Slide Number Placeholder 3"/>
          <p:cNvSpPr>
            <a:spLocks noGrp="1"/>
          </p:cNvSpPr>
          <p:nvPr>
            <p:ph type="sldNum" sz="quarter" idx="10"/>
          </p:nvPr>
        </p:nvSpPr>
        <p:spPr/>
        <p:txBody>
          <a:bodyPr/>
          <a:lstStyle/>
          <a:p>
            <a:fld id="{5103A9B5-670A-45C5-A329-0AE9E0E96E0A}" type="slidenum">
              <a:rPr lang="en-US" smtClean="0"/>
              <a:t>10</a:t>
            </a:fld>
            <a:endParaRPr lang="en-US" dirty="0"/>
          </a:p>
        </p:txBody>
      </p:sp>
      <p:pic>
        <p:nvPicPr>
          <p:cNvPr id="21" name="Picture 20"/>
          <p:cNvPicPr>
            <a:picLocks noChangeAspect="1"/>
          </p:cNvPicPr>
          <p:nvPr/>
        </p:nvPicPr>
        <p:blipFill rotWithShape="1">
          <a:blip r:embed="rId3"/>
          <a:srcRect l="5570" r="2163"/>
          <a:stretch/>
        </p:blipFill>
        <p:spPr>
          <a:xfrm>
            <a:off x="6828639" y="2095097"/>
            <a:ext cx="4761661" cy="3818963"/>
          </a:xfrm>
          <a:prstGeom prst="rect">
            <a:avLst/>
          </a:prstGeom>
          <a:ln>
            <a:noFill/>
          </a:ln>
          <a:effectLst>
            <a:outerShdw blurRad="292100" dist="139700" dir="2700000" algn="tl" rotWithShape="0">
              <a:srgbClr val="333333">
                <a:alpha val="65000"/>
              </a:srgbClr>
            </a:outerShdw>
          </a:effectLst>
        </p:spPr>
      </p:pic>
      <p:sp>
        <p:nvSpPr>
          <p:cNvPr id="2" name="Rectangle 1"/>
          <p:cNvSpPr/>
          <p:nvPr/>
        </p:nvSpPr>
        <p:spPr>
          <a:xfrm>
            <a:off x="4303551" y="6026675"/>
            <a:ext cx="4966283" cy="577081"/>
          </a:xfrm>
          <a:prstGeom prst="rect">
            <a:avLst/>
          </a:prstGeom>
        </p:spPr>
        <p:txBody>
          <a:bodyPr wrap="square">
            <a:spAutoFit/>
          </a:bodyPr>
          <a:lstStyle/>
          <a:p>
            <a:endParaRPr lang="en-US" sz="1050" dirty="0" smtClean="0"/>
          </a:p>
          <a:p>
            <a:r>
              <a:rPr lang="en-US" sz="1050" dirty="0" smtClean="0"/>
              <a:t>Adapted </a:t>
            </a:r>
            <a:r>
              <a:rPr lang="en-US" sz="1050" dirty="0"/>
              <a:t>from the Health Leads Recommended Screening Tool, www.healthleadsusa.org </a:t>
            </a:r>
          </a:p>
        </p:txBody>
      </p:sp>
    </p:spTree>
    <p:extLst>
      <p:ext uri="{BB962C8B-B14F-4D97-AF65-F5344CB8AC3E}">
        <p14:creationId xmlns:p14="http://schemas.microsoft.com/office/powerpoint/2010/main" val="26937069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747" y="-1"/>
            <a:ext cx="11510395" cy="1308683"/>
          </a:xfrm>
        </p:spPr>
        <p:txBody>
          <a:bodyPr>
            <a:normAutofit fontScale="90000"/>
          </a:bodyPr>
          <a:lstStyle/>
          <a:p>
            <a:r>
              <a:rPr lang="en-US" b="1" dirty="0" smtClean="0"/>
              <a:t/>
            </a:r>
            <a:br>
              <a:rPr lang="en-US" b="1" dirty="0" smtClean="0"/>
            </a:br>
            <a:r>
              <a:rPr lang="en-US" b="1" dirty="0"/>
              <a:t/>
            </a:r>
            <a:br>
              <a:rPr lang="en-US" b="1" dirty="0"/>
            </a:br>
            <a:r>
              <a:rPr lang="en-US" dirty="0"/>
              <a:t/>
            </a:r>
            <a:br>
              <a:rPr lang="en-US" dirty="0"/>
            </a:br>
            <a:r>
              <a:rPr lang="en-US" dirty="0"/>
              <a:t>Medical Home Asthma </a:t>
            </a:r>
            <a:r>
              <a:rPr lang="en-US" dirty="0" smtClean="0"/>
              <a:t>Program (MAP)</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Ø"/>
            </a:pPr>
            <a:r>
              <a:rPr lang="en-US" dirty="0" smtClean="0"/>
              <a:t>The </a:t>
            </a:r>
            <a:r>
              <a:rPr lang="en-US" dirty="0"/>
              <a:t>Medical Home Asthma Program (MAP) works to help </a:t>
            </a:r>
            <a:r>
              <a:rPr lang="en-US" dirty="0" smtClean="0"/>
              <a:t>families better manage the </a:t>
            </a:r>
            <a:r>
              <a:rPr lang="en-US" dirty="0"/>
              <a:t>child’s asthma, stop their asthma from getting worse, and improve their overall quality of life. </a:t>
            </a:r>
          </a:p>
          <a:p>
            <a:pPr>
              <a:buFont typeface="Wingdings" panose="05000000000000000000" pitchFamily="2" charset="2"/>
              <a:buChar char="Ø"/>
            </a:pPr>
            <a:endParaRPr lang="en-US" dirty="0" smtClean="0"/>
          </a:p>
          <a:p>
            <a:pPr>
              <a:buFont typeface="Wingdings" panose="05000000000000000000" pitchFamily="2" charset="2"/>
              <a:buChar char="Ø"/>
            </a:pPr>
            <a:r>
              <a:rPr lang="en-US" dirty="0" smtClean="0"/>
              <a:t>In </a:t>
            </a:r>
            <a:r>
              <a:rPr lang="en-US" dirty="0"/>
              <a:t>this </a:t>
            </a:r>
            <a:r>
              <a:rPr lang="en-US" dirty="0" smtClean="0"/>
              <a:t>free </a:t>
            </a:r>
            <a:r>
              <a:rPr lang="en-US" dirty="0"/>
              <a:t>program, Community Health Workers make a series of visits to </a:t>
            </a:r>
            <a:r>
              <a:rPr lang="en-US" dirty="0" smtClean="0"/>
              <a:t>the home</a:t>
            </a:r>
            <a:r>
              <a:rPr lang="en-US" dirty="0"/>
              <a:t>.  During those visits they provide asthma education that </a:t>
            </a:r>
            <a:r>
              <a:rPr lang="en-US" dirty="0" smtClean="0"/>
              <a:t>helps:</a:t>
            </a:r>
          </a:p>
          <a:p>
            <a:pPr>
              <a:buFont typeface="Wingdings" panose="05000000000000000000" pitchFamily="2" charset="2"/>
              <a:buChar char="Ø"/>
            </a:pPr>
            <a:endParaRPr lang="en-US" dirty="0"/>
          </a:p>
          <a:p>
            <a:pPr lvl="1"/>
            <a:r>
              <a:rPr lang="en-US" dirty="0"/>
              <a:t>Use asthma medications correctly</a:t>
            </a:r>
          </a:p>
          <a:p>
            <a:pPr lvl="1"/>
            <a:r>
              <a:rPr lang="en-US" dirty="0"/>
              <a:t>Follow </a:t>
            </a:r>
            <a:r>
              <a:rPr lang="en-US" dirty="0" smtClean="0"/>
              <a:t>the </a:t>
            </a:r>
            <a:r>
              <a:rPr lang="en-US" dirty="0"/>
              <a:t>child’s asthma action plan   </a:t>
            </a:r>
          </a:p>
          <a:p>
            <a:pPr lvl="1"/>
            <a:r>
              <a:rPr lang="en-US" dirty="0"/>
              <a:t>Create an asthma friendly home</a:t>
            </a:r>
          </a:p>
          <a:p>
            <a:pPr lvl="1"/>
            <a:r>
              <a:rPr lang="en-US" dirty="0"/>
              <a:t>Identifying and removing asthma triggers from the </a:t>
            </a:r>
            <a:r>
              <a:rPr lang="en-US" dirty="0" smtClean="0"/>
              <a:t>home</a:t>
            </a:r>
          </a:p>
          <a:p>
            <a:pPr marL="457200" lvl="1" indent="0">
              <a:buNone/>
            </a:pPr>
            <a:r>
              <a:rPr lang="en-US" dirty="0"/>
              <a:t> </a:t>
            </a:r>
          </a:p>
          <a:p>
            <a:pPr>
              <a:buFont typeface="Wingdings" panose="05000000000000000000" pitchFamily="2" charset="2"/>
              <a:buChar char="Ø"/>
            </a:pPr>
            <a:r>
              <a:rPr lang="en-US" dirty="0"/>
              <a:t>During these visits, the family is given various supplies based on their environment and need.  These supplies may include a HEPA filtered vacuum cleaner, Microfiber cleaning tools, and mattress/pillow encasings that are hypoallergenic and dust mite proof.  </a:t>
            </a:r>
          </a:p>
          <a:p>
            <a:endParaRPr lang="en-US" dirty="0"/>
          </a:p>
        </p:txBody>
      </p:sp>
      <p:sp>
        <p:nvSpPr>
          <p:cNvPr id="4" name="Slide Number Placeholder 3"/>
          <p:cNvSpPr>
            <a:spLocks noGrp="1"/>
          </p:cNvSpPr>
          <p:nvPr>
            <p:ph type="sldNum" sz="quarter" idx="10"/>
          </p:nvPr>
        </p:nvSpPr>
        <p:spPr/>
        <p:txBody>
          <a:bodyPr/>
          <a:lstStyle/>
          <a:p>
            <a:fld id="{5103A9B5-670A-45C5-A329-0AE9E0E96E0A}" type="slidenum">
              <a:rPr lang="en-US" smtClean="0"/>
              <a:t>11</a:t>
            </a:fld>
            <a:endParaRPr lang="en-US" dirty="0"/>
          </a:p>
        </p:txBody>
      </p:sp>
    </p:spTree>
    <p:extLst>
      <p:ext uri="{BB962C8B-B14F-4D97-AF65-F5344CB8AC3E}">
        <p14:creationId xmlns:p14="http://schemas.microsoft.com/office/powerpoint/2010/main" val="4326176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7747" y="172178"/>
            <a:ext cx="11510395" cy="1118573"/>
          </a:xfrm>
        </p:spPr>
        <p:txBody>
          <a:bodyPr/>
          <a:lstStyle/>
          <a:p>
            <a:r>
              <a:rPr lang="en-US" dirty="0" smtClean="0"/>
              <a:t>MAP Flyer for Patients &amp; Families</a:t>
            </a:r>
            <a:endParaRPr lang="en-US" dirty="0"/>
          </a:p>
        </p:txBody>
      </p:sp>
      <p:sp>
        <p:nvSpPr>
          <p:cNvPr id="4" name="Slide Number Placeholder 3"/>
          <p:cNvSpPr>
            <a:spLocks noGrp="1"/>
          </p:cNvSpPr>
          <p:nvPr>
            <p:ph type="sldNum" sz="quarter" idx="10"/>
          </p:nvPr>
        </p:nvSpPr>
        <p:spPr/>
        <p:txBody>
          <a:bodyPr/>
          <a:lstStyle/>
          <a:p>
            <a:fld id="{5103A9B5-670A-45C5-A329-0AE9E0E96E0A}" type="slidenum">
              <a:rPr lang="en-US" smtClean="0"/>
              <a:t>12</a:t>
            </a:fld>
            <a:endParaRPr lang="en-US" dirty="0"/>
          </a:p>
        </p:txBody>
      </p:sp>
      <p:pic>
        <p:nvPicPr>
          <p:cNvPr id="2" name="Picture 1"/>
          <p:cNvPicPr>
            <a:picLocks noChangeAspect="1"/>
          </p:cNvPicPr>
          <p:nvPr/>
        </p:nvPicPr>
        <p:blipFill>
          <a:blip r:embed="rId3"/>
          <a:stretch>
            <a:fillRect/>
          </a:stretch>
        </p:blipFill>
        <p:spPr>
          <a:xfrm>
            <a:off x="545283" y="1468072"/>
            <a:ext cx="4949909" cy="4664281"/>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a:blip r:embed="rId4"/>
          <a:stretch>
            <a:fillRect/>
          </a:stretch>
        </p:blipFill>
        <p:spPr>
          <a:xfrm>
            <a:off x="6189785" y="1468071"/>
            <a:ext cx="5212673" cy="466428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560447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665" y="1709738"/>
            <a:ext cx="11362415" cy="2297719"/>
          </a:xfrm>
        </p:spPr>
        <p:txBody>
          <a:bodyPr/>
          <a:lstStyle/>
          <a:p>
            <a:r>
              <a:rPr lang="en-US" dirty="0" smtClean="0"/>
              <a:t>Collaboration with PPOC Behavioral Health Integration Program (BHIP)</a:t>
            </a:r>
            <a:endParaRPr lang="en-US" dirty="0"/>
          </a:p>
        </p:txBody>
      </p:sp>
      <p:sp>
        <p:nvSpPr>
          <p:cNvPr id="3" name="Text Placeholder 2"/>
          <p:cNvSpPr>
            <a:spLocks noGrp="1"/>
          </p:cNvSpPr>
          <p:nvPr>
            <p:ph type="body" idx="1"/>
          </p:nvPr>
        </p:nvSpPr>
        <p:spPr>
          <a:xfrm>
            <a:off x="831850" y="4222143"/>
            <a:ext cx="10515600" cy="1280161"/>
          </a:xfrm>
        </p:spPr>
        <p:txBody>
          <a:bodyPr/>
          <a:lstStyle/>
          <a:p>
            <a:r>
              <a:rPr lang="en-US" b="1" dirty="0" smtClean="0"/>
              <a:t> </a:t>
            </a:r>
            <a:endParaRPr lang="en-US" b="1" dirty="0"/>
          </a:p>
        </p:txBody>
      </p:sp>
      <p:sp>
        <p:nvSpPr>
          <p:cNvPr id="4" name="Slide Number Placeholder 3"/>
          <p:cNvSpPr>
            <a:spLocks noGrp="1"/>
          </p:cNvSpPr>
          <p:nvPr>
            <p:ph type="sldNum" sz="quarter" idx="10"/>
          </p:nvPr>
        </p:nvSpPr>
        <p:spPr/>
        <p:txBody>
          <a:bodyPr/>
          <a:lstStyle/>
          <a:p>
            <a:fld id="{5103A9B5-670A-45C5-A329-0AE9E0E96E0A}" type="slidenum">
              <a:rPr lang="en-US" smtClean="0"/>
              <a:t>13</a:t>
            </a:fld>
            <a:endParaRPr lang="en-US" dirty="0"/>
          </a:p>
        </p:txBody>
      </p:sp>
    </p:spTree>
    <p:extLst>
      <p:ext uri="{BB962C8B-B14F-4D97-AF65-F5344CB8AC3E}">
        <p14:creationId xmlns:p14="http://schemas.microsoft.com/office/powerpoint/2010/main" val="3819502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747" y="343948"/>
            <a:ext cx="11510395" cy="981513"/>
          </a:xfrm>
        </p:spPr>
        <p:txBody>
          <a:bodyPr>
            <a:normAutofit/>
          </a:bodyPr>
          <a:lstStyle/>
          <a:p>
            <a:r>
              <a:rPr lang="en-US" dirty="0" smtClean="0"/>
              <a:t>Collaboration BHIP – RST </a:t>
            </a:r>
            <a:r>
              <a:rPr lang="en-US" dirty="0">
                <a:solidFill>
                  <a:srgbClr val="003087"/>
                </a:solidFill>
              </a:rPr>
              <a:t> </a:t>
            </a:r>
            <a:endParaRPr lang="en-US" dirty="0"/>
          </a:p>
        </p:txBody>
      </p:sp>
      <p:sp>
        <p:nvSpPr>
          <p:cNvPr id="3" name="Content Placeholder 2"/>
          <p:cNvSpPr>
            <a:spLocks noGrp="1"/>
          </p:cNvSpPr>
          <p:nvPr>
            <p:ph idx="1"/>
          </p:nvPr>
        </p:nvSpPr>
        <p:spPr>
          <a:xfrm>
            <a:off x="267748" y="1493817"/>
            <a:ext cx="11510394" cy="4647501"/>
          </a:xfrm>
        </p:spPr>
        <p:txBody>
          <a:bodyPr>
            <a:normAutofit/>
          </a:bodyPr>
          <a:lstStyle/>
          <a:p>
            <a:pPr>
              <a:buFont typeface="Wingdings" panose="05000000000000000000" pitchFamily="2" charset="2"/>
              <a:buChar char="Ø"/>
            </a:pPr>
            <a:r>
              <a:rPr lang="en-US" sz="1900" dirty="0" smtClean="0"/>
              <a:t>Pathways for collaboration:</a:t>
            </a:r>
          </a:p>
          <a:p>
            <a:pPr lvl="1"/>
            <a:r>
              <a:rPr lang="en-US" sz="1600" dirty="0" smtClean="0"/>
              <a:t>BH </a:t>
            </a:r>
            <a:r>
              <a:rPr lang="en-US" sz="1600" dirty="0"/>
              <a:t>need </a:t>
            </a:r>
            <a:r>
              <a:rPr lang="en-US" sz="1600" dirty="0" smtClean="0"/>
              <a:t>identified</a:t>
            </a:r>
            <a:r>
              <a:rPr lang="en-US" sz="1600" dirty="0"/>
              <a:t>: </a:t>
            </a:r>
            <a:r>
              <a:rPr lang="en-US" sz="1600" dirty="0" smtClean="0"/>
              <a:t>PCP                BHC   </a:t>
            </a:r>
            <a:r>
              <a:rPr lang="en-US" sz="1600" dirty="0"/>
              <a:t>	</a:t>
            </a:r>
            <a:r>
              <a:rPr lang="en-US" sz="1600" dirty="0" smtClean="0"/>
              <a:t>         RST</a:t>
            </a:r>
            <a:endParaRPr lang="en-US" sz="1600" dirty="0"/>
          </a:p>
          <a:p>
            <a:pPr lvl="1"/>
            <a:r>
              <a:rPr lang="en-US" sz="1600" dirty="0"/>
              <a:t>Social determinant identified: PCP 	 </a:t>
            </a:r>
            <a:r>
              <a:rPr lang="en-US" sz="1600" dirty="0" smtClean="0"/>
              <a:t>RST	      BHC</a:t>
            </a:r>
            <a:endParaRPr lang="en-US" sz="1600" dirty="0"/>
          </a:p>
          <a:p>
            <a:pPr>
              <a:buFont typeface="Wingdings" panose="05000000000000000000" pitchFamily="2" charset="2"/>
              <a:buChar char="Ø"/>
            </a:pPr>
            <a:endParaRPr lang="en-US" sz="1900" dirty="0" smtClean="0"/>
          </a:p>
          <a:p>
            <a:pPr>
              <a:buFont typeface="Wingdings" panose="05000000000000000000" pitchFamily="2" charset="2"/>
              <a:buChar char="Ø"/>
            </a:pPr>
            <a:r>
              <a:rPr lang="en-US" sz="1900" dirty="0" smtClean="0"/>
              <a:t>BHIP team support to RST:</a:t>
            </a:r>
            <a:endParaRPr lang="en-US" sz="1900" dirty="0"/>
          </a:p>
          <a:p>
            <a:pPr lvl="1"/>
            <a:r>
              <a:rPr lang="en-US" sz="1600" dirty="0" smtClean="0"/>
              <a:t>Availability for behavioral health consultations as needed</a:t>
            </a:r>
          </a:p>
          <a:p>
            <a:pPr lvl="1"/>
            <a:r>
              <a:rPr lang="en-US" sz="1600" dirty="0"/>
              <a:t>Participating in multidisciplinary case reviews with the RST</a:t>
            </a:r>
          </a:p>
          <a:p>
            <a:pPr lvl="1"/>
            <a:r>
              <a:rPr lang="en-US" sz="1600" dirty="0" smtClean="0"/>
              <a:t>Fostering collaborations with the integrated behavioral </a:t>
            </a:r>
            <a:r>
              <a:rPr lang="en-US" sz="1600" dirty="0"/>
              <a:t>h</a:t>
            </a:r>
            <a:r>
              <a:rPr lang="en-US" sz="1600" dirty="0" smtClean="0"/>
              <a:t>ealth clinicians (BHCs)</a:t>
            </a:r>
          </a:p>
          <a:p>
            <a:pPr>
              <a:buFont typeface="Wingdings" panose="05000000000000000000" pitchFamily="2" charset="2"/>
              <a:buChar char="Ø"/>
            </a:pPr>
            <a:endParaRPr lang="en-US" sz="1900" dirty="0" smtClean="0"/>
          </a:p>
          <a:p>
            <a:pPr>
              <a:buFont typeface="Wingdings" panose="05000000000000000000" pitchFamily="2" charset="2"/>
              <a:buChar char="Ø"/>
            </a:pPr>
            <a:r>
              <a:rPr lang="en-US" sz="1900" dirty="0" smtClean="0"/>
              <a:t>Promoting culturally responsive, whole-person care</a:t>
            </a:r>
          </a:p>
          <a:p>
            <a:pPr lvl="1"/>
            <a:r>
              <a:rPr lang="en-US" sz="1600" dirty="0" smtClean="0"/>
              <a:t>Supporting practices take </a:t>
            </a:r>
            <a:r>
              <a:rPr lang="en-US" sz="1600" dirty="0"/>
              <a:t>patient and family beliefs, values, culture, language, and preferences into </a:t>
            </a:r>
            <a:r>
              <a:rPr lang="en-US" sz="1600" dirty="0" smtClean="0"/>
              <a:t>consideration </a:t>
            </a:r>
          </a:p>
          <a:p>
            <a:pPr lvl="1"/>
            <a:r>
              <a:rPr lang="en-US" sz="1600" dirty="0" smtClean="0"/>
              <a:t>Incorporating relevant content in our educational activities with the practices </a:t>
            </a:r>
            <a:endParaRPr lang="en-US" sz="1600" dirty="0"/>
          </a:p>
          <a:p>
            <a:pPr marL="0" indent="0">
              <a:buNone/>
            </a:pPr>
            <a:endParaRPr lang="en-US" dirty="0"/>
          </a:p>
          <a:p>
            <a:endParaRPr lang="en-US" dirty="0" smtClean="0"/>
          </a:p>
          <a:p>
            <a:pPr lvl="1"/>
            <a:endParaRPr lang="en-US" dirty="0" smtClean="0"/>
          </a:p>
          <a:p>
            <a:pPr lvl="1">
              <a:buFont typeface="Wingdings" panose="05000000000000000000" pitchFamily="2" charset="2"/>
              <a:buChar char="Ø"/>
            </a:pPr>
            <a:endParaRPr lang="en-US" dirty="0" smtClean="0"/>
          </a:p>
          <a:p>
            <a:pPr lvl="1"/>
            <a:endParaRPr lang="en-US" dirty="0"/>
          </a:p>
          <a:p>
            <a:pPr marL="457200" lvl="1" indent="0">
              <a:buNone/>
            </a:pPr>
            <a:endParaRPr lang="en-US" dirty="0"/>
          </a:p>
          <a:p>
            <a:endParaRPr lang="en-US" dirty="0"/>
          </a:p>
        </p:txBody>
      </p:sp>
      <p:sp>
        <p:nvSpPr>
          <p:cNvPr id="4" name="Slide Number Placeholder 3"/>
          <p:cNvSpPr>
            <a:spLocks noGrp="1"/>
          </p:cNvSpPr>
          <p:nvPr>
            <p:ph type="sldNum" sz="quarter" idx="10"/>
          </p:nvPr>
        </p:nvSpPr>
        <p:spPr/>
        <p:txBody>
          <a:bodyPr/>
          <a:lstStyle/>
          <a:p>
            <a:fld id="{5103A9B5-670A-45C5-A329-0AE9E0E96E0A}" type="slidenum">
              <a:rPr lang="en-US" smtClean="0"/>
              <a:t>14</a:t>
            </a:fld>
            <a:endParaRPr lang="en-US" dirty="0"/>
          </a:p>
        </p:txBody>
      </p:sp>
      <p:pic>
        <p:nvPicPr>
          <p:cNvPr id="7" name="Picture 6"/>
          <p:cNvPicPr>
            <a:picLocks noChangeAspect="1"/>
          </p:cNvPicPr>
          <p:nvPr/>
        </p:nvPicPr>
        <p:blipFill>
          <a:blip r:embed="rId3"/>
          <a:stretch>
            <a:fillRect/>
          </a:stretch>
        </p:blipFill>
        <p:spPr>
          <a:xfrm>
            <a:off x="3389522" y="1856083"/>
            <a:ext cx="648276" cy="240057"/>
          </a:xfrm>
          <a:prstGeom prst="rect">
            <a:avLst/>
          </a:prstGeom>
        </p:spPr>
      </p:pic>
      <p:pic>
        <p:nvPicPr>
          <p:cNvPr id="8" name="Picture 7"/>
          <p:cNvPicPr>
            <a:picLocks noChangeAspect="1"/>
          </p:cNvPicPr>
          <p:nvPr/>
        </p:nvPicPr>
        <p:blipFill>
          <a:blip r:embed="rId3"/>
          <a:stretch>
            <a:fillRect/>
          </a:stretch>
        </p:blipFill>
        <p:spPr>
          <a:xfrm>
            <a:off x="4225484" y="2155884"/>
            <a:ext cx="648276" cy="240057"/>
          </a:xfrm>
          <a:prstGeom prst="rect">
            <a:avLst/>
          </a:prstGeom>
        </p:spPr>
      </p:pic>
      <p:pic>
        <p:nvPicPr>
          <p:cNvPr id="9" name="Picture 8"/>
          <p:cNvPicPr>
            <a:picLocks noChangeAspect="1"/>
          </p:cNvPicPr>
          <p:nvPr/>
        </p:nvPicPr>
        <p:blipFill>
          <a:blip r:embed="rId4"/>
          <a:stretch>
            <a:fillRect/>
          </a:stretch>
        </p:blipFill>
        <p:spPr>
          <a:xfrm>
            <a:off x="5469177" y="2152080"/>
            <a:ext cx="621846" cy="243861"/>
          </a:xfrm>
          <a:prstGeom prst="rect">
            <a:avLst/>
          </a:prstGeom>
        </p:spPr>
      </p:pic>
      <p:pic>
        <p:nvPicPr>
          <p:cNvPr id="10" name="Picture 9"/>
          <p:cNvPicPr>
            <a:picLocks noChangeAspect="1"/>
          </p:cNvPicPr>
          <p:nvPr/>
        </p:nvPicPr>
        <p:blipFill>
          <a:blip r:embed="rId4"/>
          <a:stretch>
            <a:fillRect/>
          </a:stretch>
        </p:blipFill>
        <p:spPr>
          <a:xfrm>
            <a:off x="4700624" y="1836323"/>
            <a:ext cx="621846" cy="259817"/>
          </a:xfrm>
          <a:prstGeom prst="rect">
            <a:avLst/>
          </a:prstGeom>
        </p:spPr>
      </p:pic>
    </p:spTree>
    <p:extLst>
      <p:ext uri="{BB962C8B-B14F-4D97-AF65-F5344CB8AC3E}">
        <p14:creationId xmlns:p14="http://schemas.microsoft.com/office/powerpoint/2010/main" val="3247062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747" y="172178"/>
            <a:ext cx="11510395" cy="1186839"/>
          </a:xfrm>
        </p:spPr>
        <p:txBody>
          <a:bodyPr/>
          <a:lstStyle/>
          <a:p>
            <a:r>
              <a:rPr lang="en-US" dirty="0" smtClean="0"/>
              <a:t>Culturally </a:t>
            </a:r>
            <a:r>
              <a:rPr lang="en-US" dirty="0"/>
              <a:t>R</a:t>
            </a:r>
            <a:r>
              <a:rPr lang="en-US" dirty="0" smtClean="0"/>
              <a:t>esponsive </a:t>
            </a:r>
            <a:r>
              <a:rPr lang="en-US" dirty="0"/>
              <a:t>C</a:t>
            </a:r>
            <a:r>
              <a:rPr lang="en-US" dirty="0" smtClean="0"/>
              <a:t>are </a:t>
            </a:r>
            <a:endParaRPr lang="en-US" dirty="0"/>
          </a:p>
        </p:txBody>
      </p:sp>
      <p:sp>
        <p:nvSpPr>
          <p:cNvPr id="3" name="Content Placeholder 2"/>
          <p:cNvSpPr>
            <a:spLocks noGrp="1"/>
          </p:cNvSpPr>
          <p:nvPr>
            <p:ph idx="1"/>
          </p:nvPr>
        </p:nvSpPr>
        <p:spPr>
          <a:xfrm>
            <a:off x="267747" y="1614115"/>
            <a:ext cx="11510394" cy="4882101"/>
          </a:xfrm>
        </p:spPr>
        <p:txBody>
          <a:bodyPr>
            <a:normAutofit fontScale="70000" lnSpcReduction="20000"/>
          </a:bodyPr>
          <a:lstStyle/>
          <a:p>
            <a:pPr>
              <a:buFont typeface="Wingdings" panose="05000000000000000000" pitchFamily="2" charset="2"/>
              <a:buChar char="Ø"/>
            </a:pPr>
            <a:r>
              <a:rPr lang="en-US" sz="2900" dirty="0" smtClean="0"/>
              <a:t>Helping practices engage in </a:t>
            </a:r>
            <a:r>
              <a:rPr lang="en-US" sz="2900" u="sng" dirty="0" smtClean="0"/>
              <a:t>culturally responsive conversations </a:t>
            </a:r>
            <a:r>
              <a:rPr lang="en-US" sz="2900" dirty="0"/>
              <a:t>with patients and </a:t>
            </a:r>
            <a:r>
              <a:rPr lang="en-US" sz="2900" dirty="0" smtClean="0"/>
              <a:t>families:</a:t>
            </a:r>
          </a:p>
          <a:p>
            <a:pPr lvl="2">
              <a:buFont typeface="Wingdings" panose="05000000000000000000" pitchFamily="2" charset="2"/>
              <a:buChar char="Ø"/>
            </a:pPr>
            <a:endParaRPr lang="en-US" sz="2200" dirty="0" smtClean="0"/>
          </a:p>
          <a:p>
            <a:pPr lvl="2"/>
            <a:r>
              <a:rPr lang="en-US" sz="2200" dirty="0" smtClean="0"/>
              <a:t>Assessing </a:t>
            </a:r>
            <a:r>
              <a:rPr lang="en-US" sz="2200" dirty="0"/>
              <a:t>how patients are accustomed to </a:t>
            </a:r>
            <a:r>
              <a:rPr lang="en-US" sz="2200" dirty="0" smtClean="0"/>
              <a:t>participate </a:t>
            </a:r>
            <a:r>
              <a:rPr lang="en-US" sz="2200" dirty="0"/>
              <a:t>in their medical treatment</a:t>
            </a:r>
            <a:r>
              <a:rPr lang="en-US" sz="2200" dirty="0" smtClean="0"/>
              <a:t>.</a:t>
            </a:r>
            <a:endParaRPr lang="en-US" sz="2200" dirty="0"/>
          </a:p>
          <a:p>
            <a:pPr lvl="2"/>
            <a:r>
              <a:rPr lang="en-US" sz="2200" dirty="0" smtClean="0"/>
              <a:t>Proactively </a:t>
            </a:r>
            <a:r>
              <a:rPr lang="en-US" sz="2200" dirty="0"/>
              <a:t>and directly </a:t>
            </a:r>
            <a:r>
              <a:rPr lang="en-US" sz="2200" dirty="0" smtClean="0"/>
              <a:t>addressing </a:t>
            </a:r>
            <a:r>
              <a:rPr lang="en-US" sz="2200" dirty="0"/>
              <a:t>socio-economic and cultural factors shaping health beliefs and </a:t>
            </a:r>
            <a:r>
              <a:rPr lang="en-US" sz="2200" dirty="0" smtClean="0"/>
              <a:t>impacting </a:t>
            </a:r>
            <a:r>
              <a:rPr lang="en-US" sz="2200" dirty="0"/>
              <a:t>access </a:t>
            </a:r>
            <a:r>
              <a:rPr lang="en-US" sz="2200" dirty="0" smtClean="0"/>
              <a:t>to and </a:t>
            </a:r>
            <a:r>
              <a:rPr lang="en-US" sz="2200" dirty="0"/>
              <a:t>participation in </a:t>
            </a:r>
            <a:r>
              <a:rPr lang="en-US" sz="2200" dirty="0" smtClean="0"/>
              <a:t>treatment.</a:t>
            </a:r>
          </a:p>
          <a:p>
            <a:pPr lvl="2"/>
            <a:r>
              <a:rPr lang="en-US" sz="2200" dirty="0" smtClean="0"/>
              <a:t>Considering </a:t>
            </a:r>
            <a:r>
              <a:rPr lang="en-US" sz="2200" dirty="0"/>
              <a:t>how social determinants mediate perception, cognition, and relationships. </a:t>
            </a:r>
            <a:r>
              <a:rPr lang="en-US" sz="2200" dirty="0" smtClean="0"/>
              <a:t>And how those </a:t>
            </a:r>
            <a:r>
              <a:rPr lang="en-US" sz="2200" dirty="0"/>
              <a:t>affect </a:t>
            </a:r>
            <a:r>
              <a:rPr lang="en-US" sz="2200" dirty="0" smtClean="0"/>
              <a:t>connectedness</a:t>
            </a:r>
            <a:r>
              <a:rPr lang="en-US" sz="2200" dirty="0"/>
              <a:t>, trust, hope, and the ability to influence the environment</a:t>
            </a:r>
            <a:r>
              <a:rPr lang="en-US" sz="2200" dirty="0" smtClean="0"/>
              <a:t>.</a:t>
            </a:r>
            <a:endParaRPr lang="en-US" sz="2200" dirty="0"/>
          </a:p>
          <a:p>
            <a:pPr lvl="2"/>
            <a:r>
              <a:rPr lang="en-US" sz="2200" dirty="0" smtClean="0"/>
              <a:t>Understanding </a:t>
            </a:r>
            <a:r>
              <a:rPr lang="en-US" sz="2200" dirty="0"/>
              <a:t>the impact of stigma and actively </a:t>
            </a:r>
            <a:r>
              <a:rPr lang="en-US" sz="2200" dirty="0" smtClean="0"/>
              <a:t>working </a:t>
            </a:r>
            <a:r>
              <a:rPr lang="en-US" sz="2200" dirty="0"/>
              <a:t>toward de-stigmatization, using culturally appropriate terminology and concepts. </a:t>
            </a:r>
          </a:p>
          <a:p>
            <a:pPr lvl="2"/>
            <a:r>
              <a:rPr lang="en-US" sz="2200" dirty="0" smtClean="0"/>
              <a:t>Not making </a:t>
            </a:r>
            <a:r>
              <a:rPr lang="en-US" sz="2200" dirty="0"/>
              <a:t>assumptions about the culture of a patient. It is ok to ask the patient to help </a:t>
            </a:r>
            <a:r>
              <a:rPr lang="en-US" sz="2200" dirty="0" smtClean="0"/>
              <a:t>us </a:t>
            </a:r>
            <a:r>
              <a:rPr lang="en-US" sz="2200" dirty="0"/>
              <a:t>understand it</a:t>
            </a:r>
            <a:r>
              <a:rPr lang="en-US" sz="2200" dirty="0" smtClean="0"/>
              <a:t>.</a:t>
            </a:r>
            <a:endParaRPr lang="en-US" sz="2200" dirty="0"/>
          </a:p>
          <a:p>
            <a:pPr lvl="2"/>
            <a:r>
              <a:rPr lang="en-US" sz="2200" dirty="0"/>
              <a:t>U</a:t>
            </a:r>
            <a:r>
              <a:rPr lang="en-US" sz="2200" dirty="0" smtClean="0"/>
              <a:t>sing </a:t>
            </a:r>
            <a:r>
              <a:rPr lang="en-US" sz="2200" dirty="0"/>
              <a:t>the language of the patient to discuss their health.</a:t>
            </a:r>
          </a:p>
          <a:p>
            <a:pPr lvl="2"/>
            <a:r>
              <a:rPr lang="en-US" sz="2200" dirty="0" smtClean="0"/>
              <a:t>Identifying </a:t>
            </a:r>
            <a:r>
              <a:rPr lang="en-US" sz="2200" dirty="0"/>
              <a:t>and </a:t>
            </a:r>
            <a:r>
              <a:rPr lang="en-US" sz="2200" dirty="0" smtClean="0"/>
              <a:t>utilizing </a:t>
            </a:r>
            <a:r>
              <a:rPr lang="en-US" sz="2200" dirty="0"/>
              <a:t>cultural strengths to promote the involvement of patients in their own care, and </a:t>
            </a:r>
            <a:r>
              <a:rPr lang="en-US" sz="2200" dirty="0" smtClean="0"/>
              <a:t>connecting with </a:t>
            </a:r>
            <a:r>
              <a:rPr lang="en-US" sz="2200" dirty="0"/>
              <a:t>the </a:t>
            </a:r>
            <a:r>
              <a:rPr lang="en-US" sz="2200" dirty="0" smtClean="0"/>
              <a:t>patients’ </a:t>
            </a:r>
            <a:r>
              <a:rPr lang="en-US" sz="2200" dirty="0"/>
              <a:t>communities.</a:t>
            </a:r>
          </a:p>
          <a:p>
            <a:pPr lvl="2"/>
            <a:r>
              <a:rPr lang="en-US" sz="2200" dirty="0" smtClean="0"/>
              <a:t>Openly exploring </a:t>
            </a:r>
            <a:r>
              <a:rPr lang="en-US" sz="2200" dirty="0"/>
              <a:t>the role of spirituality and religion in connection with the patients’ views of illness and medical care.</a:t>
            </a:r>
          </a:p>
          <a:p>
            <a:pPr lvl="2"/>
            <a:r>
              <a:rPr lang="en-US" sz="2200" dirty="0" smtClean="0"/>
              <a:t>Engaging </a:t>
            </a:r>
            <a:r>
              <a:rPr lang="en-US" sz="2200" dirty="0"/>
              <a:t>patients and families in decision making regarding their care, helping them understand their </a:t>
            </a:r>
            <a:r>
              <a:rPr lang="en-US" sz="2200" dirty="0" smtClean="0"/>
              <a:t>preferences &amp; choices</a:t>
            </a:r>
            <a:r>
              <a:rPr lang="en-US" sz="2200" dirty="0"/>
              <a:t>.</a:t>
            </a:r>
          </a:p>
          <a:p>
            <a:pPr lvl="2"/>
            <a:r>
              <a:rPr lang="en-US" sz="2200" dirty="0" smtClean="0"/>
              <a:t>Using </a:t>
            </a:r>
            <a:r>
              <a:rPr lang="en-US" sz="2200" dirty="0"/>
              <a:t>practice routines transparent to the patient: as much as </a:t>
            </a:r>
            <a:r>
              <a:rPr lang="en-US" sz="2200" dirty="0" smtClean="0"/>
              <a:t>possible, having </a:t>
            </a:r>
            <a:r>
              <a:rPr lang="en-US" sz="2200" dirty="0"/>
              <a:t>conversations about the patient in the presence of the patient and </a:t>
            </a:r>
            <a:r>
              <a:rPr lang="en-US" sz="2200" dirty="0" smtClean="0"/>
              <a:t>if that is not possible, speaking </a:t>
            </a:r>
            <a:r>
              <a:rPr lang="en-US" sz="2200" dirty="0"/>
              <a:t>of the patient as if the patient were present. </a:t>
            </a:r>
          </a:p>
          <a:p>
            <a:pPr lvl="6">
              <a:buFont typeface="Wingdings" panose="05000000000000000000" pitchFamily="2" charset="2"/>
              <a:buChar char="Ø"/>
            </a:pPr>
            <a:endParaRPr lang="en-US" dirty="0" smtClean="0"/>
          </a:p>
          <a:p>
            <a:pPr lvl="6"/>
            <a:r>
              <a:rPr lang="en-US" sz="1400" i="1" dirty="0" smtClean="0"/>
              <a:t>Adapted from the </a:t>
            </a:r>
            <a:r>
              <a:rPr lang="en-US" sz="1400" i="1" dirty="0"/>
              <a:t>core competencies for behavioral health providers working in primary </a:t>
            </a:r>
            <a:r>
              <a:rPr lang="en-US" sz="1400" i="1" dirty="0" smtClean="0"/>
              <a:t>care,</a:t>
            </a:r>
            <a:endParaRPr lang="en-US" sz="1400" i="1" dirty="0"/>
          </a:p>
        </p:txBody>
      </p:sp>
      <p:sp>
        <p:nvSpPr>
          <p:cNvPr id="4" name="Slide Number Placeholder 3"/>
          <p:cNvSpPr>
            <a:spLocks noGrp="1"/>
          </p:cNvSpPr>
          <p:nvPr>
            <p:ph type="sldNum" sz="quarter" idx="10"/>
          </p:nvPr>
        </p:nvSpPr>
        <p:spPr/>
        <p:txBody>
          <a:bodyPr/>
          <a:lstStyle/>
          <a:p>
            <a:fld id="{5103A9B5-670A-45C5-A329-0AE9E0E96E0A}" type="slidenum">
              <a:rPr lang="en-US" smtClean="0"/>
              <a:t>15</a:t>
            </a:fld>
            <a:endParaRPr lang="en-US" dirty="0"/>
          </a:p>
        </p:txBody>
      </p:sp>
    </p:spTree>
    <p:extLst>
      <p:ext uri="{BB962C8B-B14F-4D97-AF65-F5344CB8AC3E}">
        <p14:creationId xmlns:p14="http://schemas.microsoft.com/office/powerpoint/2010/main" val="1799681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576014"/>
          </a:xfrm>
        </p:spPr>
        <p:txBody>
          <a:bodyPr/>
          <a:lstStyle/>
          <a:p>
            <a:r>
              <a:rPr lang="en-US" dirty="0" smtClean="0"/>
              <a:t/>
            </a:r>
            <a:br>
              <a:rPr lang="en-US" dirty="0" smtClean="0"/>
            </a:br>
            <a:r>
              <a:rPr lang="en-US" dirty="0"/>
              <a:t/>
            </a:r>
            <a:br>
              <a:rPr lang="en-US" dirty="0"/>
            </a:br>
            <a:r>
              <a:rPr lang="en-US" dirty="0" smtClean="0"/>
              <a:t>Case examples</a:t>
            </a:r>
            <a:endParaRPr lang="en-US" dirty="0"/>
          </a:p>
        </p:txBody>
      </p:sp>
      <p:sp>
        <p:nvSpPr>
          <p:cNvPr id="4" name="Slide Number Placeholder 3"/>
          <p:cNvSpPr>
            <a:spLocks noGrp="1"/>
          </p:cNvSpPr>
          <p:nvPr>
            <p:ph type="sldNum" sz="quarter" idx="10"/>
          </p:nvPr>
        </p:nvSpPr>
        <p:spPr/>
        <p:txBody>
          <a:bodyPr/>
          <a:lstStyle/>
          <a:p>
            <a:fld id="{5103A9B5-670A-45C5-A329-0AE9E0E96E0A}" type="slidenum">
              <a:rPr lang="en-US" smtClean="0"/>
              <a:t>16</a:t>
            </a:fld>
            <a:endParaRPr lang="en-US" dirty="0"/>
          </a:p>
        </p:txBody>
      </p:sp>
    </p:spTree>
    <p:extLst>
      <p:ext uri="{BB962C8B-B14F-4D97-AF65-F5344CB8AC3E}">
        <p14:creationId xmlns:p14="http://schemas.microsoft.com/office/powerpoint/2010/main" val="1473241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Regional Support Team Case Presentation</a:t>
            </a:r>
          </a:p>
        </p:txBody>
      </p:sp>
      <p:sp>
        <p:nvSpPr>
          <p:cNvPr id="6" name="Content Placeholder 5"/>
          <p:cNvSpPr>
            <a:spLocks noGrp="1"/>
          </p:cNvSpPr>
          <p:nvPr>
            <p:ph idx="1"/>
          </p:nvPr>
        </p:nvSpPr>
        <p:spPr>
          <a:xfrm>
            <a:off x="1162693" y="1542801"/>
            <a:ext cx="9946294" cy="4536949"/>
          </a:xfrm>
        </p:spPr>
        <p:txBody>
          <a:bodyPr/>
          <a:lstStyle/>
          <a:p>
            <a:endParaRPr lang="en-US" dirty="0"/>
          </a:p>
        </p:txBody>
      </p:sp>
      <p:sp>
        <p:nvSpPr>
          <p:cNvPr id="4" name="Slide Number Placeholder 3"/>
          <p:cNvSpPr>
            <a:spLocks noGrp="1"/>
          </p:cNvSpPr>
          <p:nvPr>
            <p:ph type="sldNum" sz="quarter" idx="10"/>
          </p:nvPr>
        </p:nvSpPr>
        <p:spPr/>
        <p:txBody>
          <a:bodyPr/>
          <a:lstStyle/>
          <a:p>
            <a:fld id="{5103A9B5-670A-45C5-A329-0AE9E0E96E0A}" type="slidenum">
              <a:rPr lang="en-US" smtClean="0"/>
              <a:t>17</a:t>
            </a:fld>
            <a:endParaRPr lang="en-US" dirty="0"/>
          </a:p>
        </p:txBody>
      </p:sp>
      <p:pic>
        <p:nvPicPr>
          <p:cNvPr id="2050" name="Picture 1" descr="image001"/>
          <p:cNvPicPr>
            <a:picLocks noChangeAspect="1" noChangeArrowheads="1"/>
          </p:cNvPicPr>
          <p:nvPr/>
        </p:nvPicPr>
        <p:blipFill rotWithShape="1">
          <a:blip r:embed="rId2">
            <a:extLst>
              <a:ext uri="{28A0092B-C50C-407E-A947-70E740481C1C}">
                <a14:useLocalDpi xmlns:a14="http://schemas.microsoft.com/office/drawing/2010/main" val="0"/>
              </a:ext>
            </a:extLst>
          </a:blip>
          <a:srcRect l="141" t="329" r="174" b="9332"/>
          <a:stretch/>
        </p:blipFill>
        <p:spPr bwMode="auto">
          <a:xfrm>
            <a:off x="611241" y="1365078"/>
            <a:ext cx="10791217" cy="4714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75109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267747" y="172178"/>
            <a:ext cx="11510395" cy="1027448"/>
          </a:xfrm>
        </p:spPr>
        <p:txBody>
          <a:bodyPr>
            <a:normAutofit fontScale="90000"/>
          </a:bodyPr>
          <a:lstStyle/>
          <a:p>
            <a:r>
              <a:rPr lang="en-US" dirty="0" smtClean="0"/>
              <a:t/>
            </a:r>
            <a:br>
              <a:rPr lang="en-US" dirty="0" smtClean="0"/>
            </a:br>
            <a:r>
              <a:rPr lang="en-US" dirty="0" smtClean="0"/>
              <a:t>Regional </a:t>
            </a:r>
            <a:r>
              <a:rPr lang="en-US" dirty="0"/>
              <a:t>Support </a:t>
            </a:r>
            <a:r>
              <a:rPr lang="en-US" dirty="0" smtClean="0"/>
              <a:t>Team Case Presentation</a:t>
            </a:r>
            <a:endParaRPr lang="en-US" dirty="0"/>
          </a:p>
        </p:txBody>
      </p:sp>
      <p:sp>
        <p:nvSpPr>
          <p:cNvPr id="7" name="Slide Number Placeholder 6"/>
          <p:cNvSpPr>
            <a:spLocks noGrp="1"/>
          </p:cNvSpPr>
          <p:nvPr>
            <p:ph type="sldNum" sz="quarter" idx="10"/>
          </p:nvPr>
        </p:nvSpPr>
        <p:spPr/>
        <p:txBody>
          <a:bodyPr/>
          <a:lstStyle/>
          <a:p>
            <a:fld id="{5103A9B5-670A-45C5-A329-0AE9E0E96E0A}" type="slidenum">
              <a:rPr lang="en-US" smtClean="0"/>
              <a:t>18</a:t>
            </a:fld>
            <a:endParaRPr lang="en-US" dirty="0"/>
          </a:p>
        </p:txBody>
      </p:sp>
      <p:pic>
        <p:nvPicPr>
          <p:cNvPr id="13" name="Picture 12"/>
          <p:cNvPicPr>
            <a:picLocks noChangeAspect="1"/>
          </p:cNvPicPr>
          <p:nvPr/>
        </p:nvPicPr>
        <p:blipFill rotWithShape="1">
          <a:blip r:embed="rId2"/>
          <a:srcRect l="1644" t="833" r="1207"/>
          <a:stretch/>
        </p:blipFill>
        <p:spPr>
          <a:xfrm>
            <a:off x="817898" y="1425664"/>
            <a:ext cx="10410092" cy="4772914"/>
          </a:xfrm>
          <a:prstGeom prst="rect">
            <a:avLst/>
          </a:prstGeom>
        </p:spPr>
      </p:pic>
    </p:spTree>
    <p:extLst>
      <p:ext uri="{BB962C8B-B14F-4D97-AF65-F5344CB8AC3E}">
        <p14:creationId xmlns:p14="http://schemas.microsoft.com/office/powerpoint/2010/main" val="23944327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400" b="1" dirty="0" smtClean="0"/>
          </a:p>
          <a:p>
            <a:pPr marL="0" indent="0" algn="ctr">
              <a:buNone/>
            </a:pPr>
            <a:endParaRPr lang="en-US" sz="4400" b="1" dirty="0"/>
          </a:p>
          <a:p>
            <a:pPr marL="0" indent="0" algn="ctr">
              <a:buNone/>
            </a:pPr>
            <a:r>
              <a:rPr lang="en-US" sz="4400" b="1" dirty="0" smtClean="0"/>
              <a:t>THANK YOU!</a:t>
            </a:r>
            <a:endParaRPr lang="en-US" sz="4400" b="1"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03A9B5-670A-45C5-A329-0AE9E0E96E0A}" type="slidenum">
              <a:rPr kumimoji="0" lang="en-US" sz="1200" b="0" i="0" u="none" strike="noStrike" kern="1200" cap="none" spc="0" normalizeH="0" baseline="0" noProof="0" smtClean="0">
                <a:ln>
                  <a:noFill/>
                </a:ln>
                <a:solidFill>
                  <a:srgbClr val="003087">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srgbClr val="003087">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2525421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Pediatric Physician’s Organization at Children’s (PPOC)</a:t>
            </a:r>
            <a:endParaRPr lang="en-US" dirty="0"/>
          </a:p>
        </p:txBody>
      </p:sp>
      <p:sp>
        <p:nvSpPr>
          <p:cNvPr id="3" name="Content Placeholder 2"/>
          <p:cNvSpPr>
            <a:spLocks noGrp="1"/>
          </p:cNvSpPr>
          <p:nvPr>
            <p:ph idx="1"/>
          </p:nvPr>
        </p:nvSpPr>
        <p:spPr>
          <a:xfrm>
            <a:off x="267748" y="1534601"/>
            <a:ext cx="11510394" cy="4711149"/>
          </a:xfrm>
        </p:spPr>
        <p:txBody>
          <a:bodyPr/>
          <a:lstStyle/>
          <a:p>
            <a:r>
              <a:rPr lang="en-US" sz="1900" dirty="0"/>
              <a:t>The Pediatric Physicians Organization at Children’s (PPOC) is a statewide network of independently owned pediatric practices affiliated with Boston Children’s </a:t>
            </a:r>
            <a:r>
              <a:rPr lang="en-US" sz="1900" dirty="0" smtClean="0"/>
              <a:t>Hospital, serving more than 350,000 children and adolescents across the Commonwealth.</a:t>
            </a:r>
          </a:p>
          <a:p>
            <a:endParaRPr lang="en-US" sz="1900" dirty="0" smtClean="0"/>
          </a:p>
          <a:p>
            <a:r>
              <a:rPr lang="en-US" sz="1900" dirty="0" smtClean="0"/>
              <a:t>The </a:t>
            </a:r>
            <a:r>
              <a:rPr lang="en-US" sz="1900" dirty="0"/>
              <a:t>PPOC is committed to improving the health and quality of life of all patients in an equitable manner, adhering to Boston Children’s Hospital high quality standards and mission of </a:t>
            </a:r>
            <a:r>
              <a:rPr lang="en-US" sz="1900" dirty="0" smtClean="0"/>
              <a:t>“</a:t>
            </a:r>
            <a:r>
              <a:rPr lang="en-US" sz="1900" b="1" i="1" dirty="0" smtClean="0"/>
              <a:t>Until every child is well”</a:t>
            </a:r>
            <a:r>
              <a:rPr lang="en-US" sz="1900" dirty="0" smtClean="0"/>
              <a:t>. </a:t>
            </a:r>
          </a:p>
          <a:p>
            <a:endParaRPr lang="en-US" sz="1900" dirty="0" smtClean="0"/>
          </a:p>
          <a:p>
            <a:r>
              <a:rPr lang="en-US" sz="1900" dirty="0" smtClean="0"/>
              <a:t>To fulfill </a:t>
            </a:r>
            <a:r>
              <a:rPr lang="en-US" sz="1900" dirty="0"/>
              <a:t>this mission, the PPOC works diligently to develop strategies and approaches that address the care gaps in the diverse communities we serve. </a:t>
            </a:r>
            <a:endParaRPr lang="en-US" sz="1900" dirty="0" smtClean="0"/>
          </a:p>
          <a:p>
            <a:endParaRPr lang="en-US" sz="1900" dirty="0" smtClean="0"/>
          </a:p>
          <a:p>
            <a:r>
              <a:rPr lang="en-US" sz="1900" dirty="0" smtClean="0"/>
              <a:t>This </a:t>
            </a:r>
            <a:r>
              <a:rPr lang="en-US" sz="1900" dirty="0"/>
              <a:t>work is possible through </a:t>
            </a:r>
            <a:r>
              <a:rPr lang="en-US" sz="1900" dirty="0" smtClean="0"/>
              <a:t>the ongoing collaboration </a:t>
            </a:r>
            <a:r>
              <a:rPr lang="en-US" sz="1900" dirty="0"/>
              <a:t>among the different PPOC </a:t>
            </a:r>
            <a:r>
              <a:rPr lang="en-US" sz="1900" dirty="0" smtClean="0"/>
              <a:t>programs, Quality </a:t>
            </a:r>
            <a:r>
              <a:rPr lang="en-US" sz="1900" dirty="0"/>
              <a:t>I</a:t>
            </a:r>
            <a:r>
              <a:rPr lang="en-US" sz="1900" dirty="0" smtClean="0"/>
              <a:t>mprovement</a:t>
            </a:r>
            <a:r>
              <a:rPr lang="en-US" sz="1900" dirty="0"/>
              <a:t>, </a:t>
            </a:r>
            <a:r>
              <a:rPr lang="en-US" sz="1900" dirty="0" smtClean="0"/>
              <a:t>Patient Safety</a:t>
            </a:r>
            <a:r>
              <a:rPr lang="en-US" sz="1900" dirty="0"/>
              <a:t>, </a:t>
            </a:r>
            <a:r>
              <a:rPr lang="en-US" sz="1900" dirty="0" smtClean="0"/>
              <a:t>Medical Home, Behavioral Health Integration, </a:t>
            </a:r>
            <a:r>
              <a:rPr lang="en-US" sz="1900" dirty="0"/>
              <a:t>I</a:t>
            </a:r>
            <a:r>
              <a:rPr lang="en-US" sz="1900" dirty="0" smtClean="0"/>
              <a:t>nterpreter </a:t>
            </a:r>
            <a:r>
              <a:rPr lang="en-US" sz="1900" dirty="0"/>
              <a:t>S</a:t>
            </a:r>
            <a:r>
              <a:rPr lang="en-US" sz="1900" dirty="0" smtClean="0"/>
              <a:t>ervices</a:t>
            </a:r>
            <a:r>
              <a:rPr lang="en-US" sz="1900" dirty="0"/>
              <a:t>, </a:t>
            </a:r>
            <a:r>
              <a:rPr lang="en-US" sz="1900" dirty="0" smtClean="0"/>
              <a:t>and Regional Support Team.</a:t>
            </a:r>
            <a:endParaRPr lang="en-US" sz="1900" dirty="0"/>
          </a:p>
          <a:p>
            <a:endParaRPr lang="en-US" dirty="0"/>
          </a:p>
        </p:txBody>
      </p:sp>
      <p:sp>
        <p:nvSpPr>
          <p:cNvPr id="4" name="Slide Number Placeholder 3"/>
          <p:cNvSpPr>
            <a:spLocks noGrp="1"/>
          </p:cNvSpPr>
          <p:nvPr>
            <p:ph type="sldNum" sz="quarter" idx="10"/>
          </p:nvPr>
        </p:nvSpPr>
        <p:spPr/>
        <p:txBody>
          <a:bodyPr/>
          <a:lstStyle/>
          <a:p>
            <a:fld id="{5103A9B5-670A-45C5-A329-0AE9E0E96E0A}" type="slidenum">
              <a:rPr lang="en-US" smtClean="0"/>
              <a:t>2</a:t>
            </a:fld>
            <a:endParaRPr lang="en-US" dirty="0"/>
          </a:p>
        </p:txBody>
      </p:sp>
    </p:spTree>
    <p:extLst>
      <p:ext uri="{BB962C8B-B14F-4D97-AF65-F5344CB8AC3E}">
        <p14:creationId xmlns:p14="http://schemas.microsoft.com/office/powerpoint/2010/main" val="2202926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56953"/>
            <a:ext cx="10972800" cy="758233"/>
          </a:xfrm>
        </p:spPr>
        <p:txBody>
          <a:bodyPr>
            <a:normAutofit fontScale="90000"/>
          </a:bodyPr>
          <a:lstStyle/>
          <a:p>
            <a:r>
              <a:rPr lang="en-US" dirty="0" smtClean="0"/>
              <a:t>Overall PPOC Patient Demographics Compared to Massachusetts Population</a:t>
            </a:r>
            <a:endParaRPr lang="en-US" dirty="0"/>
          </a:p>
        </p:txBody>
      </p:sp>
      <p:sp>
        <p:nvSpPr>
          <p:cNvPr id="4" name="Slide Number Placeholder 3"/>
          <p:cNvSpPr>
            <a:spLocks noGrp="1"/>
          </p:cNvSpPr>
          <p:nvPr>
            <p:ph type="sldNum" sz="quarter" idx="4294967295"/>
          </p:nvPr>
        </p:nvSpPr>
        <p:spPr/>
        <p:txBody>
          <a:bodyPr/>
          <a:lstStyle/>
          <a:p>
            <a:pPr>
              <a:defRPr/>
            </a:pPr>
            <a:fld id="{A9272069-B3BD-F347-AA07-E29FC41C4EFA}" type="slidenum">
              <a:rPr lang="en-US" smtClean="0"/>
              <a:pPr>
                <a:defRPr/>
              </a:pPr>
              <a:t>3</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00289621"/>
              </p:ext>
            </p:extLst>
          </p:nvPr>
        </p:nvGraphicFramePr>
        <p:xfrm>
          <a:off x="2282023" y="1872313"/>
          <a:ext cx="6567779" cy="3460155"/>
        </p:xfrm>
        <a:graphic>
          <a:graphicData uri="http://schemas.openxmlformats.org/drawingml/2006/table">
            <a:tbl>
              <a:tblPr firstRow="1" bandRow="1">
                <a:tableStyleId>{3B4B98B0-60AC-42C2-AFA5-B58CD77FA1E5}</a:tableStyleId>
              </a:tblPr>
              <a:tblGrid>
                <a:gridCol w="3869847">
                  <a:extLst>
                    <a:ext uri="{9D8B030D-6E8A-4147-A177-3AD203B41FA5}">
                      <a16:colId xmlns:a16="http://schemas.microsoft.com/office/drawing/2014/main" val="3684531087"/>
                    </a:ext>
                  </a:extLst>
                </a:gridCol>
                <a:gridCol w="1132849">
                  <a:extLst>
                    <a:ext uri="{9D8B030D-6E8A-4147-A177-3AD203B41FA5}">
                      <a16:colId xmlns:a16="http://schemas.microsoft.com/office/drawing/2014/main" val="1074839577"/>
                    </a:ext>
                  </a:extLst>
                </a:gridCol>
                <a:gridCol w="1565083">
                  <a:extLst>
                    <a:ext uri="{9D8B030D-6E8A-4147-A177-3AD203B41FA5}">
                      <a16:colId xmlns:a16="http://schemas.microsoft.com/office/drawing/2014/main" val="2862902727"/>
                    </a:ext>
                  </a:extLst>
                </a:gridCol>
              </a:tblGrid>
              <a:tr h="258112">
                <a:tc>
                  <a:txBody>
                    <a:bodyPr/>
                    <a:lstStyle/>
                    <a:p>
                      <a:r>
                        <a:rPr lang="en-US" sz="1200" dirty="0" smtClean="0"/>
                        <a:t>DEMOGRAPHICS</a:t>
                      </a:r>
                      <a:r>
                        <a:rPr lang="en-US" sz="1200" baseline="0" dirty="0" smtClean="0"/>
                        <a:t> </a:t>
                      </a:r>
                      <a:r>
                        <a:rPr lang="en-US" sz="1200" dirty="0" smtClean="0"/>
                        <a:t>COMPARISON TABLE </a:t>
                      </a:r>
                      <a:endParaRPr lang="en-US" sz="1200" dirty="0"/>
                    </a:p>
                  </a:txBody>
                  <a:tcPr/>
                </a:tc>
                <a:tc>
                  <a:txBody>
                    <a:bodyPr/>
                    <a:lstStyle/>
                    <a:p>
                      <a:pPr algn="ctr"/>
                      <a:r>
                        <a:rPr lang="en-US" sz="1200" dirty="0" smtClean="0"/>
                        <a:t>PPOC %</a:t>
                      </a:r>
                      <a:endParaRPr lang="en-US" sz="1200" dirty="0"/>
                    </a:p>
                  </a:txBody>
                  <a:tcPr/>
                </a:tc>
                <a:tc>
                  <a:txBody>
                    <a:bodyPr/>
                    <a:lstStyle/>
                    <a:p>
                      <a:pPr algn="ctr"/>
                      <a:r>
                        <a:rPr lang="en-US" sz="1200" dirty="0" smtClean="0"/>
                        <a:t>MA %</a:t>
                      </a:r>
                      <a:endParaRPr lang="en-US" sz="1200" dirty="0"/>
                    </a:p>
                  </a:txBody>
                  <a:tcPr/>
                </a:tc>
                <a:extLst>
                  <a:ext uri="{0D108BD9-81ED-4DB2-BD59-A6C34878D82A}">
                    <a16:rowId xmlns:a16="http://schemas.microsoft.com/office/drawing/2014/main" val="39751848"/>
                  </a:ext>
                </a:extLst>
              </a:tr>
              <a:tr h="258112">
                <a:tc>
                  <a:txBody>
                    <a:bodyPr/>
                    <a:lstStyle/>
                    <a:p>
                      <a:r>
                        <a:rPr lang="en-US" sz="1200" b="1" dirty="0" smtClean="0"/>
                        <a:t>Ethnicity</a:t>
                      </a:r>
                      <a:endParaRPr lang="en-US" sz="1200" b="1" dirty="0"/>
                    </a:p>
                  </a:txBody>
                  <a:tcPr/>
                </a:tc>
                <a:tc>
                  <a:txBody>
                    <a:bodyPr/>
                    <a:lstStyle/>
                    <a:p>
                      <a:pPr algn="ctr"/>
                      <a:endParaRPr lang="en-US" sz="1200" dirty="0"/>
                    </a:p>
                  </a:txBody>
                  <a:tcPr/>
                </a:tc>
                <a:tc>
                  <a:txBody>
                    <a:bodyPr/>
                    <a:lstStyle/>
                    <a:p>
                      <a:pPr algn="ctr"/>
                      <a:endParaRPr lang="en-US" sz="1200" dirty="0"/>
                    </a:p>
                  </a:txBody>
                  <a:tcPr/>
                </a:tc>
                <a:extLst>
                  <a:ext uri="{0D108BD9-81ED-4DB2-BD59-A6C34878D82A}">
                    <a16:rowId xmlns:a16="http://schemas.microsoft.com/office/drawing/2014/main" val="2739789692"/>
                  </a:ext>
                </a:extLst>
              </a:tr>
              <a:tr h="258112">
                <a:tc>
                  <a:txBody>
                    <a:bodyPr/>
                    <a:lstStyle/>
                    <a:p>
                      <a:r>
                        <a:rPr lang="en-US" sz="1200" dirty="0" smtClean="0"/>
                        <a:t>	Not Hispanic/Latino</a:t>
                      </a:r>
                      <a:endParaRPr lang="en-US" sz="1200" dirty="0"/>
                    </a:p>
                  </a:txBody>
                  <a:tcPr/>
                </a:tc>
                <a:tc>
                  <a:txBody>
                    <a:bodyPr/>
                    <a:lstStyle/>
                    <a:p>
                      <a:pPr algn="ctr"/>
                      <a:r>
                        <a:rPr lang="en-US" sz="1200" dirty="0" smtClean="0"/>
                        <a:t>88</a:t>
                      </a:r>
                      <a:endParaRPr lang="en-US" sz="1200" dirty="0"/>
                    </a:p>
                  </a:txBody>
                  <a:tcPr/>
                </a:tc>
                <a:tc>
                  <a:txBody>
                    <a:bodyPr/>
                    <a:lstStyle/>
                    <a:p>
                      <a:pPr algn="ctr"/>
                      <a:r>
                        <a:rPr lang="en-US" sz="1200" dirty="0" smtClean="0"/>
                        <a:t>88</a:t>
                      </a:r>
                      <a:endParaRPr lang="en-US" sz="1200" dirty="0"/>
                    </a:p>
                  </a:txBody>
                  <a:tcPr/>
                </a:tc>
                <a:extLst>
                  <a:ext uri="{0D108BD9-81ED-4DB2-BD59-A6C34878D82A}">
                    <a16:rowId xmlns:a16="http://schemas.microsoft.com/office/drawing/2014/main" val="352633106"/>
                  </a:ext>
                </a:extLst>
              </a:tr>
              <a:tr h="258112">
                <a:tc>
                  <a:txBody>
                    <a:bodyPr/>
                    <a:lstStyle/>
                    <a:p>
                      <a:r>
                        <a:rPr lang="en-US" sz="1200" dirty="0" smtClean="0"/>
                        <a:t>	Hispanic/Latino</a:t>
                      </a:r>
                      <a:endParaRPr lang="en-US" sz="1200" dirty="0"/>
                    </a:p>
                  </a:txBody>
                  <a:tcPr/>
                </a:tc>
                <a:tc>
                  <a:txBody>
                    <a:bodyPr/>
                    <a:lstStyle/>
                    <a:p>
                      <a:pPr algn="ctr"/>
                      <a:r>
                        <a:rPr lang="en-US" sz="1200" dirty="0" smtClean="0"/>
                        <a:t>12</a:t>
                      </a:r>
                      <a:endParaRPr lang="en-US" sz="1200" dirty="0"/>
                    </a:p>
                  </a:txBody>
                  <a:tcPr/>
                </a:tc>
                <a:tc>
                  <a:txBody>
                    <a:bodyPr/>
                    <a:lstStyle/>
                    <a:p>
                      <a:pPr algn="ctr"/>
                      <a:r>
                        <a:rPr lang="en-US" sz="1200" dirty="0" smtClean="0"/>
                        <a:t>12</a:t>
                      </a:r>
                      <a:endParaRPr lang="en-US" sz="1200" dirty="0"/>
                    </a:p>
                  </a:txBody>
                  <a:tcPr/>
                </a:tc>
                <a:extLst>
                  <a:ext uri="{0D108BD9-81ED-4DB2-BD59-A6C34878D82A}">
                    <a16:rowId xmlns:a16="http://schemas.microsoft.com/office/drawing/2014/main" val="176650310"/>
                  </a:ext>
                </a:extLst>
              </a:tr>
              <a:tr h="258112">
                <a:tc>
                  <a:txBody>
                    <a:bodyPr/>
                    <a:lstStyle/>
                    <a:p>
                      <a:r>
                        <a:rPr lang="en-US" sz="1200" b="1" dirty="0" smtClean="0"/>
                        <a:t>Race</a:t>
                      </a:r>
                      <a:endParaRPr lang="en-US" sz="1200" b="1" dirty="0"/>
                    </a:p>
                  </a:txBody>
                  <a:tcPr/>
                </a:tc>
                <a:tc>
                  <a:txBody>
                    <a:bodyPr/>
                    <a:lstStyle/>
                    <a:p>
                      <a:pPr algn="ctr"/>
                      <a:endParaRPr lang="en-US" sz="1200" dirty="0"/>
                    </a:p>
                  </a:txBody>
                  <a:tcPr/>
                </a:tc>
                <a:tc>
                  <a:txBody>
                    <a:bodyPr/>
                    <a:lstStyle/>
                    <a:p>
                      <a:pPr algn="ctr"/>
                      <a:endParaRPr lang="en-US" sz="1200" dirty="0"/>
                    </a:p>
                  </a:txBody>
                  <a:tcPr/>
                </a:tc>
                <a:extLst>
                  <a:ext uri="{0D108BD9-81ED-4DB2-BD59-A6C34878D82A}">
                    <a16:rowId xmlns:a16="http://schemas.microsoft.com/office/drawing/2014/main" val="952108530"/>
                  </a:ext>
                </a:extLst>
              </a:tr>
              <a:tr h="258112">
                <a:tc>
                  <a:txBody>
                    <a:bodyPr/>
                    <a:lstStyle/>
                    <a:p>
                      <a:r>
                        <a:rPr lang="en-US" sz="1200" dirty="0" smtClean="0"/>
                        <a:t>	White</a:t>
                      </a:r>
                      <a:endParaRPr lang="en-US" sz="1200" dirty="0"/>
                    </a:p>
                  </a:txBody>
                  <a:tcPr/>
                </a:tc>
                <a:tc>
                  <a:txBody>
                    <a:bodyPr/>
                    <a:lstStyle/>
                    <a:p>
                      <a:pPr algn="ctr"/>
                      <a:r>
                        <a:rPr lang="en-US" sz="1200" dirty="0" smtClean="0"/>
                        <a:t>74</a:t>
                      </a:r>
                      <a:endParaRPr lang="en-US" sz="1200" dirty="0"/>
                    </a:p>
                  </a:txBody>
                  <a:tcPr/>
                </a:tc>
                <a:tc>
                  <a:txBody>
                    <a:bodyPr/>
                    <a:lstStyle/>
                    <a:p>
                      <a:pPr algn="ctr"/>
                      <a:r>
                        <a:rPr lang="en-US" sz="1200" dirty="0" smtClean="0"/>
                        <a:t>77</a:t>
                      </a:r>
                      <a:endParaRPr lang="en-US" sz="1200" dirty="0"/>
                    </a:p>
                  </a:txBody>
                  <a:tcPr/>
                </a:tc>
                <a:extLst>
                  <a:ext uri="{0D108BD9-81ED-4DB2-BD59-A6C34878D82A}">
                    <a16:rowId xmlns:a16="http://schemas.microsoft.com/office/drawing/2014/main" val="3482571945"/>
                  </a:ext>
                </a:extLst>
              </a:tr>
              <a:tr h="258112">
                <a:tc>
                  <a:txBody>
                    <a:bodyPr/>
                    <a:lstStyle/>
                    <a:p>
                      <a:r>
                        <a:rPr lang="en-US" sz="1200" dirty="0" smtClean="0"/>
                        <a:t>	Asian</a:t>
                      </a:r>
                      <a:endParaRPr lang="en-US" sz="1200" dirty="0"/>
                    </a:p>
                  </a:txBody>
                  <a:tcPr/>
                </a:tc>
                <a:tc>
                  <a:txBody>
                    <a:bodyPr/>
                    <a:lstStyle/>
                    <a:p>
                      <a:pPr algn="ctr"/>
                      <a:r>
                        <a:rPr lang="en-US" sz="1200" dirty="0" smtClean="0"/>
                        <a:t>5</a:t>
                      </a:r>
                      <a:endParaRPr lang="en-US" sz="1200" dirty="0"/>
                    </a:p>
                  </a:txBody>
                  <a:tcPr/>
                </a:tc>
                <a:tc>
                  <a:txBody>
                    <a:bodyPr/>
                    <a:lstStyle/>
                    <a:p>
                      <a:pPr algn="ctr"/>
                      <a:r>
                        <a:rPr lang="en-US" sz="1200" dirty="0" smtClean="0"/>
                        <a:t>7</a:t>
                      </a:r>
                    </a:p>
                  </a:txBody>
                  <a:tcPr/>
                </a:tc>
                <a:extLst>
                  <a:ext uri="{0D108BD9-81ED-4DB2-BD59-A6C34878D82A}">
                    <a16:rowId xmlns:a16="http://schemas.microsoft.com/office/drawing/2014/main" val="371690361"/>
                  </a:ext>
                </a:extLst>
              </a:tr>
              <a:tr h="258112">
                <a:tc>
                  <a:txBody>
                    <a:bodyPr/>
                    <a:lstStyle/>
                    <a:p>
                      <a:r>
                        <a:rPr lang="en-US" sz="1200" dirty="0" smtClean="0"/>
                        <a:t>	Black/African</a:t>
                      </a:r>
                      <a:r>
                        <a:rPr lang="en-US" sz="1200" baseline="0" dirty="0" smtClean="0"/>
                        <a:t> American</a:t>
                      </a:r>
                      <a:endParaRPr lang="en-US" sz="1200" dirty="0"/>
                    </a:p>
                  </a:txBody>
                  <a:tcPr/>
                </a:tc>
                <a:tc>
                  <a:txBody>
                    <a:bodyPr/>
                    <a:lstStyle/>
                    <a:p>
                      <a:pPr algn="ctr"/>
                      <a:r>
                        <a:rPr lang="en-US" sz="1200" dirty="0" smtClean="0"/>
                        <a:t>4</a:t>
                      </a:r>
                      <a:endParaRPr lang="en-US" sz="1200" dirty="0"/>
                    </a:p>
                  </a:txBody>
                  <a:tcPr/>
                </a:tc>
                <a:tc>
                  <a:txBody>
                    <a:bodyPr/>
                    <a:lstStyle/>
                    <a:p>
                      <a:pPr algn="ctr"/>
                      <a:r>
                        <a:rPr lang="en-US" sz="1200" dirty="0" smtClean="0"/>
                        <a:t>8</a:t>
                      </a:r>
                      <a:endParaRPr lang="en-US" sz="1200" dirty="0"/>
                    </a:p>
                  </a:txBody>
                  <a:tcPr/>
                </a:tc>
                <a:extLst>
                  <a:ext uri="{0D108BD9-81ED-4DB2-BD59-A6C34878D82A}">
                    <a16:rowId xmlns:a16="http://schemas.microsoft.com/office/drawing/2014/main" val="137556010"/>
                  </a:ext>
                </a:extLst>
              </a:tr>
              <a:tr h="258112">
                <a:tc>
                  <a:txBody>
                    <a:bodyPr/>
                    <a:lstStyle/>
                    <a:p>
                      <a:r>
                        <a:rPr lang="en-US" sz="1200" dirty="0" smtClean="0"/>
                        <a:t>	Other/Multiple</a:t>
                      </a:r>
                      <a:endParaRPr lang="en-US" sz="1200" dirty="0"/>
                    </a:p>
                  </a:txBody>
                  <a:tcPr/>
                </a:tc>
                <a:tc>
                  <a:txBody>
                    <a:bodyPr/>
                    <a:lstStyle/>
                    <a:p>
                      <a:pPr algn="ctr"/>
                      <a:r>
                        <a:rPr lang="en-US" sz="1200" dirty="0" smtClean="0"/>
                        <a:t>16</a:t>
                      </a:r>
                      <a:endParaRPr lang="en-US" sz="1200" dirty="0"/>
                    </a:p>
                  </a:txBody>
                  <a:tcPr/>
                </a:tc>
                <a:tc>
                  <a:txBody>
                    <a:bodyPr/>
                    <a:lstStyle/>
                    <a:p>
                      <a:pPr algn="ctr"/>
                      <a:r>
                        <a:rPr lang="en-US" sz="1200" dirty="0" smtClean="0"/>
                        <a:t>8</a:t>
                      </a:r>
                      <a:endParaRPr lang="en-US" sz="1200" dirty="0"/>
                    </a:p>
                  </a:txBody>
                  <a:tcPr/>
                </a:tc>
                <a:extLst>
                  <a:ext uri="{0D108BD9-81ED-4DB2-BD59-A6C34878D82A}">
                    <a16:rowId xmlns:a16="http://schemas.microsoft.com/office/drawing/2014/main" val="4145480895"/>
                  </a:ext>
                </a:extLst>
              </a:tr>
              <a:tr h="330425">
                <a:tc>
                  <a:txBody>
                    <a:bodyPr/>
                    <a:lstStyle/>
                    <a:p>
                      <a:r>
                        <a:rPr lang="en-US" sz="1200" b="1" dirty="0" smtClean="0"/>
                        <a:t>Insurance Type</a:t>
                      </a:r>
                      <a:endParaRPr lang="en-US" sz="1200" b="1" dirty="0"/>
                    </a:p>
                  </a:txBody>
                  <a:tcPr/>
                </a:tc>
                <a:tc>
                  <a:txBody>
                    <a:bodyPr/>
                    <a:lstStyle/>
                    <a:p>
                      <a:pPr algn="ctr"/>
                      <a:endParaRPr lang="en-US" sz="1200" dirty="0"/>
                    </a:p>
                  </a:txBody>
                  <a:tcPr/>
                </a:tc>
                <a:tc>
                  <a:txBody>
                    <a:bodyPr/>
                    <a:lstStyle/>
                    <a:p>
                      <a:pPr algn="ctr"/>
                      <a:endParaRPr lang="en-US" sz="1200" dirty="0"/>
                    </a:p>
                  </a:txBody>
                  <a:tcPr/>
                </a:tc>
                <a:extLst>
                  <a:ext uri="{0D108BD9-81ED-4DB2-BD59-A6C34878D82A}">
                    <a16:rowId xmlns:a16="http://schemas.microsoft.com/office/drawing/2014/main" val="2320164670"/>
                  </a:ext>
                </a:extLst>
              </a:tr>
              <a:tr h="330425">
                <a:tc>
                  <a:txBody>
                    <a:bodyPr/>
                    <a:lstStyle/>
                    <a:p>
                      <a:r>
                        <a:rPr lang="en-US" sz="1200" dirty="0" smtClean="0"/>
                        <a:t>	Commercial</a:t>
                      </a:r>
                      <a:endParaRPr lang="en-US" sz="1200" dirty="0"/>
                    </a:p>
                  </a:txBody>
                  <a:tcPr/>
                </a:tc>
                <a:tc>
                  <a:txBody>
                    <a:bodyPr/>
                    <a:lstStyle/>
                    <a:p>
                      <a:pPr algn="ctr"/>
                      <a:r>
                        <a:rPr lang="en-US" sz="1200" dirty="0" smtClean="0"/>
                        <a:t>69</a:t>
                      </a:r>
                      <a:endParaRPr lang="en-US" sz="1200" dirty="0"/>
                    </a:p>
                  </a:txBody>
                  <a:tcPr/>
                </a:tc>
                <a:tc>
                  <a:txBody>
                    <a:bodyPr/>
                    <a:lstStyle/>
                    <a:p>
                      <a:pPr algn="ctr"/>
                      <a:r>
                        <a:rPr lang="en-US" sz="1200" dirty="0" smtClean="0"/>
                        <a:t>60</a:t>
                      </a:r>
                      <a:endParaRPr lang="en-US" sz="1200" dirty="0"/>
                    </a:p>
                  </a:txBody>
                  <a:tcPr/>
                </a:tc>
                <a:extLst>
                  <a:ext uri="{0D108BD9-81ED-4DB2-BD59-A6C34878D82A}">
                    <a16:rowId xmlns:a16="http://schemas.microsoft.com/office/drawing/2014/main" val="4151055181"/>
                  </a:ext>
                </a:extLst>
              </a:tr>
              <a:tr h="330425">
                <a:tc>
                  <a:txBody>
                    <a:bodyPr/>
                    <a:lstStyle/>
                    <a:p>
                      <a:r>
                        <a:rPr lang="en-US" sz="1200" dirty="0" smtClean="0"/>
                        <a:t>	Medicaid</a:t>
                      </a:r>
                      <a:endParaRPr lang="en-US" sz="1200" dirty="0"/>
                    </a:p>
                  </a:txBody>
                  <a:tcPr/>
                </a:tc>
                <a:tc>
                  <a:txBody>
                    <a:bodyPr/>
                    <a:lstStyle/>
                    <a:p>
                      <a:pPr algn="ctr"/>
                      <a:r>
                        <a:rPr lang="en-US" sz="1200" dirty="0" smtClean="0"/>
                        <a:t>31</a:t>
                      </a:r>
                      <a:endParaRPr lang="en-US" sz="1200" dirty="0"/>
                    </a:p>
                  </a:txBody>
                  <a:tcPr/>
                </a:tc>
                <a:tc>
                  <a:txBody>
                    <a:bodyPr/>
                    <a:lstStyle/>
                    <a:p>
                      <a:pPr algn="ctr"/>
                      <a:r>
                        <a:rPr lang="en-US" sz="1200" dirty="0" smtClean="0"/>
                        <a:t>40</a:t>
                      </a:r>
                      <a:endParaRPr lang="en-US" sz="1200" dirty="0"/>
                    </a:p>
                  </a:txBody>
                  <a:tcPr/>
                </a:tc>
                <a:extLst>
                  <a:ext uri="{0D108BD9-81ED-4DB2-BD59-A6C34878D82A}">
                    <a16:rowId xmlns:a16="http://schemas.microsoft.com/office/drawing/2014/main" val="3307895223"/>
                  </a:ext>
                </a:extLst>
              </a:tr>
            </a:tbl>
          </a:graphicData>
        </a:graphic>
      </p:graphicFrame>
    </p:spTree>
    <p:extLst>
      <p:ext uri="{BB962C8B-B14F-4D97-AF65-F5344CB8AC3E}">
        <p14:creationId xmlns:p14="http://schemas.microsoft.com/office/powerpoint/2010/main" val="303014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229" y="172178"/>
            <a:ext cx="11341914" cy="1140699"/>
          </a:xfrm>
        </p:spPr>
        <p:txBody>
          <a:bodyPr>
            <a:normAutofit fontScale="90000"/>
          </a:bodyPr>
          <a:lstStyle/>
          <a:p>
            <a:r>
              <a:rPr lang="en-US" dirty="0" smtClean="0"/>
              <a:t>Surgeon General Advisory on Protecting </a:t>
            </a:r>
            <a:r>
              <a:rPr lang="en-US" dirty="0"/>
              <a:t>Youth Mental Health</a:t>
            </a:r>
          </a:p>
        </p:txBody>
      </p:sp>
      <p:sp>
        <p:nvSpPr>
          <p:cNvPr id="3" name="Content Placeholder 2"/>
          <p:cNvSpPr>
            <a:spLocks noGrp="1"/>
          </p:cNvSpPr>
          <p:nvPr>
            <p:ph idx="1"/>
          </p:nvPr>
        </p:nvSpPr>
        <p:spPr>
          <a:xfrm>
            <a:off x="267748" y="1312877"/>
            <a:ext cx="11510394" cy="4996798"/>
          </a:xfrm>
        </p:spPr>
        <p:txBody>
          <a:bodyPr>
            <a:normAutofit/>
          </a:bodyPr>
          <a:lstStyle/>
          <a:p>
            <a:pPr marL="457200" lvl="1" indent="0">
              <a:buNone/>
            </a:pPr>
            <a:endParaRPr lang="en-US" sz="2000" dirty="0"/>
          </a:p>
          <a:p>
            <a:pPr lvl="2">
              <a:buFont typeface="Wingdings" panose="05000000000000000000" pitchFamily="2" charset="2"/>
              <a:buChar char="Ø"/>
            </a:pPr>
            <a:r>
              <a:rPr lang="en-US" sz="2000" dirty="0"/>
              <a:t>Y</a:t>
            </a:r>
            <a:r>
              <a:rPr lang="en-US" sz="2000" dirty="0" smtClean="0"/>
              <a:t>outh at higher risk of mental health challenges during the pandemic include the following:</a:t>
            </a:r>
          </a:p>
          <a:p>
            <a:pPr lvl="1"/>
            <a:endParaRPr lang="en-US" u="sng" dirty="0" smtClean="0"/>
          </a:p>
          <a:p>
            <a:pPr lvl="2"/>
            <a:r>
              <a:rPr lang="en-US" sz="1800" b="1" dirty="0" smtClean="0"/>
              <a:t>Racial </a:t>
            </a:r>
            <a:r>
              <a:rPr lang="en-US" sz="1800" b="1" dirty="0"/>
              <a:t>and ethnic minority </a:t>
            </a:r>
            <a:r>
              <a:rPr lang="en-US" sz="1800" b="1" dirty="0" smtClean="0"/>
              <a:t>youth</a:t>
            </a:r>
            <a:r>
              <a:rPr lang="en-US" sz="1800" dirty="0" smtClean="0"/>
              <a:t>: </a:t>
            </a:r>
          </a:p>
          <a:p>
            <a:pPr lvl="3">
              <a:buFont typeface="Courier New" panose="02070309020205020404" pitchFamily="49" charset="0"/>
              <a:buChar char="o"/>
            </a:pPr>
            <a:r>
              <a:rPr lang="en-US" sz="1800" dirty="0" smtClean="0"/>
              <a:t>American </a:t>
            </a:r>
            <a:r>
              <a:rPr lang="en-US" sz="1800" dirty="0"/>
              <a:t>Indian and Alaska Native youth, many of whom faced challenges staying connected with friends and attending school due to limited internet </a:t>
            </a:r>
            <a:r>
              <a:rPr lang="en-US" sz="1800" dirty="0" smtClean="0"/>
              <a:t>access</a:t>
            </a:r>
          </a:p>
          <a:p>
            <a:pPr lvl="3">
              <a:buFont typeface="Courier New" panose="02070309020205020404" pitchFamily="49" charset="0"/>
              <a:buChar char="o"/>
            </a:pPr>
            <a:r>
              <a:rPr lang="en-US" sz="1800" dirty="0" smtClean="0"/>
              <a:t>Black </a:t>
            </a:r>
            <a:r>
              <a:rPr lang="en-US" sz="1800" dirty="0"/>
              <a:t>youth, who were more likely than other youth to lose a parent or caregiver to </a:t>
            </a:r>
            <a:r>
              <a:rPr lang="en-US" sz="1800" dirty="0" smtClean="0"/>
              <a:t>COVID</a:t>
            </a:r>
          </a:p>
          <a:p>
            <a:pPr lvl="3">
              <a:buFont typeface="Courier New" panose="02070309020205020404" pitchFamily="49" charset="0"/>
              <a:buChar char="o"/>
            </a:pPr>
            <a:r>
              <a:rPr lang="en-US" sz="1800" dirty="0" smtClean="0"/>
              <a:t>Latino </a:t>
            </a:r>
            <a:r>
              <a:rPr lang="en-US" sz="1800" dirty="0"/>
              <a:t>youth, who reported high rates of loneliness and poor or decreased mental health during the </a:t>
            </a:r>
            <a:r>
              <a:rPr lang="en-US" sz="1800" dirty="0" smtClean="0"/>
              <a:t>pandemic</a:t>
            </a:r>
          </a:p>
          <a:p>
            <a:pPr lvl="3">
              <a:buFont typeface="Courier New" panose="02070309020205020404" pitchFamily="49" charset="0"/>
              <a:buChar char="o"/>
            </a:pPr>
            <a:r>
              <a:rPr lang="en-US" sz="1800" dirty="0" smtClean="0"/>
              <a:t>Asian </a:t>
            </a:r>
            <a:r>
              <a:rPr lang="en-US" sz="1800" dirty="0"/>
              <a:t>American, Native Hawaiian, and Pacific Islander youth, who reported increased stress due to </a:t>
            </a:r>
            <a:r>
              <a:rPr lang="en-US" sz="1800" dirty="0" smtClean="0"/>
              <a:t>COVID-19-related </a:t>
            </a:r>
            <a:r>
              <a:rPr lang="en-US" sz="1800" dirty="0"/>
              <a:t>hate and </a:t>
            </a:r>
            <a:r>
              <a:rPr lang="en-US" sz="1800" dirty="0" smtClean="0"/>
              <a:t>harassment</a:t>
            </a:r>
          </a:p>
          <a:p>
            <a:pPr marL="457200" lvl="1" indent="0">
              <a:buNone/>
            </a:pPr>
            <a:r>
              <a:rPr lang="en-US" dirty="0" smtClean="0"/>
              <a:t> </a:t>
            </a:r>
          </a:p>
          <a:p>
            <a:pPr lvl="2"/>
            <a:r>
              <a:rPr lang="en-US" sz="1800" b="1" dirty="0" smtClean="0"/>
              <a:t>Youth </a:t>
            </a:r>
            <a:r>
              <a:rPr lang="en-US" sz="1800" b="1" dirty="0"/>
              <a:t>in immigrant </a:t>
            </a:r>
            <a:r>
              <a:rPr lang="en-US" sz="1800" b="1" dirty="0" smtClean="0"/>
              <a:t>households</a:t>
            </a:r>
            <a:endParaRPr lang="en-US" sz="1800" dirty="0"/>
          </a:p>
          <a:p>
            <a:pPr lvl="3">
              <a:buFont typeface="Courier New" panose="02070309020205020404" pitchFamily="49" charset="0"/>
              <a:buChar char="o"/>
            </a:pPr>
            <a:r>
              <a:rPr lang="en-US" sz="1800" dirty="0" smtClean="0"/>
              <a:t>Who </a:t>
            </a:r>
            <a:r>
              <a:rPr lang="en-US" sz="1800" dirty="0"/>
              <a:t>faced language and technology barriers to accessing health care services and </a:t>
            </a:r>
            <a:r>
              <a:rPr lang="en-US" sz="1800" dirty="0" smtClean="0"/>
              <a:t>education</a:t>
            </a:r>
          </a:p>
          <a:p>
            <a:pPr lvl="1"/>
            <a:endParaRPr lang="en-US" dirty="0" smtClean="0"/>
          </a:p>
        </p:txBody>
      </p:sp>
      <p:sp>
        <p:nvSpPr>
          <p:cNvPr id="4" name="Slide Number Placeholder 3"/>
          <p:cNvSpPr>
            <a:spLocks noGrp="1"/>
          </p:cNvSpPr>
          <p:nvPr>
            <p:ph type="sldNum" sz="quarter" idx="10"/>
          </p:nvPr>
        </p:nvSpPr>
        <p:spPr/>
        <p:txBody>
          <a:bodyPr/>
          <a:lstStyle/>
          <a:p>
            <a:fld id="{5103A9B5-670A-45C5-A329-0AE9E0E96E0A}" type="slidenum">
              <a:rPr lang="en-US" smtClean="0"/>
              <a:t>4</a:t>
            </a:fld>
            <a:endParaRPr lang="en-US" dirty="0"/>
          </a:p>
        </p:txBody>
      </p:sp>
    </p:spTree>
    <p:extLst>
      <p:ext uri="{BB962C8B-B14F-4D97-AF65-F5344CB8AC3E}">
        <p14:creationId xmlns:p14="http://schemas.microsoft.com/office/powerpoint/2010/main" val="4125403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Surgeon General Recommendations  </a:t>
            </a:r>
            <a:endParaRPr lang="en-US" dirty="0"/>
          </a:p>
        </p:txBody>
      </p:sp>
      <p:sp>
        <p:nvSpPr>
          <p:cNvPr id="3" name="Content Placeholder 2"/>
          <p:cNvSpPr>
            <a:spLocks noGrp="1"/>
          </p:cNvSpPr>
          <p:nvPr>
            <p:ph idx="1"/>
          </p:nvPr>
        </p:nvSpPr>
        <p:spPr>
          <a:xfrm>
            <a:off x="267747" y="1426129"/>
            <a:ext cx="11510394" cy="4714613"/>
          </a:xfrm>
        </p:spPr>
        <p:txBody>
          <a:bodyPr>
            <a:normAutofit/>
          </a:bodyPr>
          <a:lstStyle/>
          <a:p>
            <a:pPr marL="0" indent="0">
              <a:buNone/>
            </a:pPr>
            <a:endParaRPr lang="en-US" dirty="0" smtClean="0"/>
          </a:p>
          <a:p>
            <a:pPr lvl="1">
              <a:buFont typeface="Wingdings" panose="05000000000000000000" pitchFamily="2" charset="2"/>
              <a:buChar char="Ø"/>
            </a:pPr>
            <a:r>
              <a:rPr lang="en-US" sz="2000" dirty="0" smtClean="0"/>
              <a:t>Among the surgeon general recommendations:</a:t>
            </a:r>
          </a:p>
          <a:p>
            <a:pPr marL="457200" lvl="1" indent="0">
              <a:buNone/>
            </a:pPr>
            <a:endParaRPr lang="en-US" b="1" dirty="0" smtClean="0"/>
          </a:p>
          <a:p>
            <a:pPr lvl="1"/>
            <a:r>
              <a:rPr lang="en-US" sz="1700" b="1" dirty="0" smtClean="0"/>
              <a:t>Build </a:t>
            </a:r>
            <a:r>
              <a:rPr lang="en-US" sz="1700" b="1" dirty="0"/>
              <a:t>multidisciplinary teams to implement services that are tailored to the needs of children and their </a:t>
            </a:r>
            <a:r>
              <a:rPr lang="en-US" sz="1700" b="1" dirty="0" smtClean="0"/>
              <a:t>families:</a:t>
            </a:r>
            <a:r>
              <a:rPr lang="en-US" sz="1700" b="1" dirty="0"/>
              <a:t> </a:t>
            </a:r>
            <a:endParaRPr lang="en-US" sz="1700" b="1" dirty="0" smtClean="0"/>
          </a:p>
          <a:p>
            <a:pPr marL="914400" lvl="2" indent="0">
              <a:buNone/>
            </a:pPr>
            <a:endParaRPr lang="en-US" dirty="0" smtClean="0"/>
          </a:p>
          <a:p>
            <a:pPr lvl="2">
              <a:buFont typeface="Courier New" panose="02070309020205020404" pitchFamily="49" charset="0"/>
              <a:buChar char="o"/>
            </a:pPr>
            <a:r>
              <a:rPr lang="en-US" sz="1800" dirty="0" smtClean="0"/>
              <a:t>Recognize </a:t>
            </a:r>
            <a:r>
              <a:rPr lang="en-US" sz="1800" dirty="0"/>
              <a:t>that a variety of cultural and other factors shape whether children and families are able or willing to seek mental health services. </a:t>
            </a:r>
            <a:endParaRPr lang="en-US" sz="1800" dirty="0" smtClean="0"/>
          </a:p>
          <a:p>
            <a:pPr lvl="2">
              <a:buFont typeface="Courier New" panose="02070309020205020404" pitchFamily="49" charset="0"/>
              <a:buChar char="o"/>
            </a:pPr>
            <a:endParaRPr lang="en-US" sz="1800" dirty="0" smtClean="0"/>
          </a:p>
          <a:p>
            <a:pPr lvl="2">
              <a:buFont typeface="Courier New" panose="02070309020205020404" pitchFamily="49" charset="0"/>
              <a:buChar char="o"/>
            </a:pPr>
            <a:r>
              <a:rPr lang="en-US" sz="1800" dirty="0" smtClean="0"/>
              <a:t>Accordingly</a:t>
            </a:r>
            <a:r>
              <a:rPr lang="en-US" sz="1800" dirty="0"/>
              <a:t>, services should be culturally appropriate, offered in multiple languages (including ASL), and delivered by a diverse mental health workforce. </a:t>
            </a:r>
            <a:endParaRPr lang="en-US" sz="1800" dirty="0" smtClean="0"/>
          </a:p>
          <a:p>
            <a:pPr lvl="2">
              <a:buFont typeface="Wingdings" panose="05000000000000000000" pitchFamily="2" charset="2"/>
              <a:buChar char="ü"/>
            </a:pPr>
            <a:endParaRPr lang="en-US" dirty="0" smtClean="0"/>
          </a:p>
          <a:p>
            <a:pPr marL="914400" lvl="2" indent="0">
              <a:buNone/>
            </a:pPr>
            <a:endParaRPr lang="en-US" dirty="0"/>
          </a:p>
          <a:p>
            <a:pPr marL="914400" lvl="2" indent="0">
              <a:buNone/>
            </a:pPr>
            <a:r>
              <a:rPr lang="en-US" dirty="0">
                <a:hlinkClick r:id="rId2"/>
              </a:rPr>
              <a:t>https://</a:t>
            </a:r>
            <a:r>
              <a:rPr lang="en-US" dirty="0" smtClean="0">
                <a:hlinkClick r:id="rId2"/>
              </a:rPr>
              <a:t>www.hhs.gov/sites/default/files/surgeon-general-youth-mental-health-advisory.pdf</a:t>
            </a:r>
            <a:endParaRPr lang="en-US" dirty="0" smtClean="0"/>
          </a:p>
          <a:p>
            <a:pPr marL="914400" lvl="2" indent="0">
              <a:buNone/>
            </a:pPr>
            <a:endParaRPr lang="en-US" dirty="0"/>
          </a:p>
        </p:txBody>
      </p:sp>
      <p:sp>
        <p:nvSpPr>
          <p:cNvPr id="4" name="Slide Number Placeholder 3"/>
          <p:cNvSpPr>
            <a:spLocks noGrp="1"/>
          </p:cNvSpPr>
          <p:nvPr>
            <p:ph type="sldNum" sz="quarter" idx="10"/>
          </p:nvPr>
        </p:nvSpPr>
        <p:spPr/>
        <p:txBody>
          <a:bodyPr/>
          <a:lstStyle/>
          <a:p>
            <a:fld id="{5103A9B5-670A-45C5-A329-0AE9E0E96E0A}" type="slidenum">
              <a:rPr lang="en-US" smtClean="0"/>
              <a:t>5</a:t>
            </a:fld>
            <a:endParaRPr lang="en-US" dirty="0"/>
          </a:p>
        </p:txBody>
      </p:sp>
    </p:spTree>
    <p:extLst>
      <p:ext uri="{BB962C8B-B14F-4D97-AF65-F5344CB8AC3E}">
        <p14:creationId xmlns:p14="http://schemas.microsoft.com/office/powerpoint/2010/main" val="1874022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779" y="1709739"/>
            <a:ext cx="11882302" cy="2448794"/>
          </a:xfrm>
        </p:spPr>
        <p:txBody>
          <a:bodyPr/>
          <a:lstStyle/>
          <a:p>
            <a:r>
              <a:rPr lang="en-US" dirty="0"/>
              <a:t>	</a:t>
            </a:r>
            <a:r>
              <a:rPr lang="en-US" dirty="0" smtClean="0"/>
              <a:t>PPOC Interpreter Service </a:t>
            </a:r>
            <a:br>
              <a:rPr lang="en-US" dirty="0" smtClean="0"/>
            </a:br>
            <a:r>
              <a:rPr lang="en-US" dirty="0"/>
              <a:t>	</a:t>
            </a:r>
            <a:r>
              <a:rPr lang="en-US" dirty="0" smtClean="0"/>
              <a:t>&amp; CLAS Projects</a:t>
            </a:r>
            <a:endParaRPr lang="en-US" dirty="0"/>
          </a:p>
        </p:txBody>
      </p:sp>
      <p:sp>
        <p:nvSpPr>
          <p:cNvPr id="3" name="Text Placeholder 2"/>
          <p:cNvSpPr>
            <a:spLocks noGrp="1"/>
          </p:cNvSpPr>
          <p:nvPr>
            <p:ph type="body" idx="1"/>
          </p:nvPr>
        </p:nvSpPr>
        <p:spPr>
          <a:xfrm>
            <a:off x="831850" y="4261899"/>
            <a:ext cx="10515600" cy="1827751"/>
          </a:xfrm>
        </p:spPr>
        <p:txBody>
          <a:bodyPr/>
          <a:lstStyle/>
          <a:p>
            <a:r>
              <a:rPr lang="en-US" b="1" dirty="0" smtClean="0"/>
              <a:t>    </a:t>
            </a:r>
          </a:p>
          <a:p>
            <a:r>
              <a:rPr lang="en-US" b="1" dirty="0"/>
              <a:t> </a:t>
            </a:r>
            <a:r>
              <a:rPr lang="en-US" b="1" dirty="0" smtClean="0"/>
              <a:t>  </a:t>
            </a:r>
            <a:endParaRPr lang="en-US" b="1" dirty="0"/>
          </a:p>
        </p:txBody>
      </p:sp>
      <p:sp>
        <p:nvSpPr>
          <p:cNvPr id="4" name="Slide Number Placeholder 3"/>
          <p:cNvSpPr>
            <a:spLocks noGrp="1"/>
          </p:cNvSpPr>
          <p:nvPr>
            <p:ph type="sldNum" sz="quarter" idx="10"/>
          </p:nvPr>
        </p:nvSpPr>
        <p:spPr/>
        <p:txBody>
          <a:bodyPr/>
          <a:lstStyle/>
          <a:p>
            <a:fld id="{5103A9B5-670A-45C5-A329-0AE9E0E96E0A}" type="slidenum">
              <a:rPr lang="en-US" smtClean="0"/>
              <a:t>6</a:t>
            </a:fld>
            <a:endParaRPr lang="en-US" dirty="0"/>
          </a:p>
        </p:txBody>
      </p:sp>
    </p:spTree>
    <p:extLst>
      <p:ext uri="{BB962C8B-B14F-4D97-AF65-F5344CB8AC3E}">
        <p14:creationId xmlns:p14="http://schemas.microsoft.com/office/powerpoint/2010/main" val="37802020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 </a:t>
            </a:r>
            <a:r>
              <a:rPr lang="en-US" dirty="0" smtClean="0"/>
              <a:t>Project</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03A9B5-670A-45C5-A329-0AE9E0E96E0A}" type="slidenum">
              <a:rPr kumimoji="0" lang="en-US" sz="1200" b="0" i="0" u="none" strike="noStrike" kern="1200" cap="none" spc="0" normalizeH="0" baseline="0" noProof="0" smtClean="0">
                <a:ln>
                  <a:noFill/>
                </a:ln>
                <a:solidFill>
                  <a:srgbClr val="003087">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03087">
                  <a:tint val="75000"/>
                </a:srgbClr>
              </a:solidFill>
              <a:effectLst/>
              <a:uLnTx/>
              <a:uFillTx/>
              <a:latin typeface="Arial" panose="020B0604020202020204"/>
              <a:ea typeface="+mn-ea"/>
              <a:cs typeface="+mn-cs"/>
            </a:endParaRPr>
          </a:p>
        </p:txBody>
      </p:sp>
      <p:graphicFrame>
        <p:nvGraphicFramePr>
          <p:cNvPr id="5" name="Table 4"/>
          <p:cNvGraphicFramePr>
            <a:graphicFrameLocks noGrp="1"/>
          </p:cNvGraphicFramePr>
          <p:nvPr>
            <p:extLst/>
          </p:nvPr>
        </p:nvGraphicFramePr>
        <p:xfrm>
          <a:off x="2435834" y="2848581"/>
          <a:ext cx="8228355" cy="2679396"/>
        </p:xfrm>
        <a:graphic>
          <a:graphicData uri="http://schemas.openxmlformats.org/drawingml/2006/table">
            <a:tbl>
              <a:tblPr firstRow="1" bandRow="1"/>
              <a:tblGrid>
                <a:gridCol w="8228355">
                  <a:extLst>
                    <a:ext uri="{9D8B030D-6E8A-4147-A177-3AD203B41FA5}">
                      <a16:colId xmlns:a16="http://schemas.microsoft.com/office/drawing/2014/main" val="3525660066"/>
                    </a:ext>
                  </a:extLst>
                </a:gridCol>
              </a:tblGrid>
              <a:tr h="457643">
                <a:tc>
                  <a:txBody>
                    <a:bodyPr/>
                    <a:lstStyle>
                      <a:lvl1pPr marL="0" algn="l" defTabSz="914400" rtl="0" eaLnBrk="1" latinLnBrk="0" hangingPunct="1">
                        <a:defRPr sz="1800" b="1" kern="1200">
                          <a:solidFill>
                            <a:schemeClr val="tx1"/>
                          </a:solidFill>
                          <a:latin typeface="Arial"/>
                        </a:defRPr>
                      </a:lvl1pPr>
                      <a:lvl2pPr marL="457200" algn="l" defTabSz="914400" rtl="0" eaLnBrk="1" latinLnBrk="0" hangingPunct="1">
                        <a:defRPr sz="1800" b="1" kern="1200">
                          <a:solidFill>
                            <a:schemeClr val="tx1"/>
                          </a:solidFill>
                          <a:latin typeface="Arial"/>
                        </a:defRPr>
                      </a:lvl2pPr>
                      <a:lvl3pPr marL="914400" algn="l" defTabSz="914400" rtl="0" eaLnBrk="1" latinLnBrk="0" hangingPunct="1">
                        <a:defRPr sz="1800" b="1" kern="1200">
                          <a:solidFill>
                            <a:schemeClr val="tx1"/>
                          </a:solidFill>
                          <a:latin typeface="Arial"/>
                        </a:defRPr>
                      </a:lvl3pPr>
                      <a:lvl4pPr marL="1371600" algn="l" defTabSz="914400" rtl="0" eaLnBrk="1" latinLnBrk="0" hangingPunct="1">
                        <a:defRPr sz="1800" b="1" kern="1200">
                          <a:solidFill>
                            <a:schemeClr val="tx1"/>
                          </a:solidFill>
                          <a:latin typeface="Arial"/>
                        </a:defRPr>
                      </a:lvl4pPr>
                      <a:lvl5pPr marL="1828800" algn="l" defTabSz="914400" rtl="0" eaLnBrk="1" latinLnBrk="0" hangingPunct="1">
                        <a:defRPr sz="1800" b="1" kern="1200">
                          <a:solidFill>
                            <a:schemeClr val="tx1"/>
                          </a:solidFill>
                          <a:latin typeface="Arial"/>
                        </a:defRPr>
                      </a:lvl5pPr>
                      <a:lvl6pPr marL="2286000" algn="l" defTabSz="914400" rtl="0" eaLnBrk="1" latinLnBrk="0" hangingPunct="1">
                        <a:defRPr sz="1800" b="1" kern="1200">
                          <a:solidFill>
                            <a:schemeClr val="tx1"/>
                          </a:solidFill>
                          <a:latin typeface="Arial"/>
                        </a:defRPr>
                      </a:lvl6pPr>
                      <a:lvl7pPr marL="2743200" algn="l" defTabSz="914400" rtl="0" eaLnBrk="1" latinLnBrk="0" hangingPunct="1">
                        <a:defRPr sz="1800" b="1" kern="1200">
                          <a:solidFill>
                            <a:schemeClr val="tx1"/>
                          </a:solidFill>
                          <a:latin typeface="Arial"/>
                        </a:defRPr>
                      </a:lvl7pPr>
                      <a:lvl8pPr marL="3200400" algn="l" defTabSz="914400" rtl="0" eaLnBrk="1" latinLnBrk="0" hangingPunct="1">
                        <a:defRPr sz="1800" b="1" kern="1200">
                          <a:solidFill>
                            <a:schemeClr val="tx1"/>
                          </a:solidFill>
                          <a:latin typeface="Arial"/>
                        </a:defRPr>
                      </a:lvl8pPr>
                      <a:lvl9pPr marL="3657600" algn="l" defTabSz="914400" rtl="0" eaLnBrk="1" latinLnBrk="0" hangingPunct="1">
                        <a:defRPr sz="1800" b="1" kern="1200">
                          <a:solidFill>
                            <a:schemeClr val="tx1"/>
                          </a:solidFill>
                          <a:latin typeface="Arial"/>
                        </a:defRPr>
                      </a:lvl9pPr>
                    </a:lstStyle>
                    <a:p>
                      <a:pPr marL="342900" indent="-342900">
                        <a:buFont typeface="Wingdings" panose="05000000000000000000" pitchFamily="2" charset="2"/>
                        <a:buChar char="Ø"/>
                      </a:pPr>
                      <a:r>
                        <a:rPr lang="en-US" sz="1800" b="0" dirty="0" smtClean="0"/>
                        <a:t>Improve access to language services (Interpreter Service Project)</a:t>
                      </a:r>
                    </a:p>
                  </a:txBody>
                  <a:tcPr marL="121920" marR="121920" marT="60960" marB="60960">
                    <a:lnL>
                      <a:noFill/>
                    </a:lnL>
                    <a:lnR>
                      <a:noFill/>
                    </a:lnR>
                    <a:lnT w="12700" cmpd="sng">
                      <a:solidFill>
                        <a:srgbClr val="C6579A"/>
                      </a:solidFill>
                    </a:lnT>
                    <a:lnB w="12700" cap="flat" cmpd="sng" algn="ctr">
                      <a:solidFill>
                        <a:srgbClr val="3A3A3A"/>
                      </a:solidFill>
                      <a:prstDash val="solid"/>
                      <a:round/>
                      <a:headEnd type="none" w="med" len="med"/>
                      <a:tailEnd type="none" w="med" len="med"/>
                    </a:lnB>
                    <a:lnTlToBr w="12700" cmpd="sng">
                      <a:noFill/>
                      <a:prstDash val="solid"/>
                    </a:lnTlToBr>
                    <a:lnBlToTr w="12700" cmpd="sng">
                      <a:noFill/>
                      <a:prstDash val="solid"/>
                    </a:lnBlToTr>
                    <a:solidFill>
                      <a:srgbClr val="E2E5EC"/>
                    </a:solidFill>
                  </a:tcPr>
                </a:tc>
                <a:extLst>
                  <a:ext uri="{0D108BD9-81ED-4DB2-BD59-A6C34878D82A}">
                    <a16:rowId xmlns:a16="http://schemas.microsoft.com/office/drawing/2014/main" val="3588615216"/>
                  </a:ext>
                </a:extLst>
              </a:tr>
              <a:tr h="628983">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800" b="0" dirty="0" smtClean="0">
                          <a:solidFill>
                            <a:schemeClr val="tx1"/>
                          </a:solidFill>
                        </a:rPr>
                        <a:t>Assess current Epic data collection and</a:t>
                      </a:r>
                      <a:r>
                        <a:rPr lang="en-US" sz="1800" b="0" baseline="0" dirty="0" smtClean="0">
                          <a:solidFill>
                            <a:schemeClr val="tx1"/>
                          </a:solidFill>
                        </a:rPr>
                        <a:t> </a:t>
                      </a:r>
                      <a:r>
                        <a:rPr lang="en-US" sz="1800" b="0" dirty="0" smtClean="0">
                          <a:solidFill>
                            <a:schemeClr val="tx1"/>
                          </a:solidFill>
                        </a:rPr>
                        <a:t>identify opportunities for improvement</a:t>
                      </a:r>
                    </a:p>
                  </a:txBody>
                  <a:tcPr marL="121920" marR="121920" marT="60960" marB="60960">
                    <a:lnL>
                      <a:noFill/>
                    </a:lnL>
                    <a:lnR>
                      <a:noFill/>
                    </a:lnR>
                    <a:lnT w="12700" cap="flat" cmpd="sng" algn="ctr">
                      <a:solidFill>
                        <a:srgbClr val="3A3A3A"/>
                      </a:solidFill>
                      <a:prstDash val="solid"/>
                      <a:round/>
                      <a:headEnd type="none" w="med" len="med"/>
                      <a:tailEnd type="none" w="med" len="med"/>
                    </a:lnT>
                    <a:lnB w="12700" cap="flat" cmpd="sng" algn="ctr">
                      <a:solidFill>
                        <a:srgbClr val="3A3A3A"/>
                      </a:solidFill>
                      <a:prstDash val="solid"/>
                      <a:round/>
                      <a:headEnd type="none" w="med" len="med"/>
                      <a:tailEnd type="none" w="med" len="med"/>
                    </a:lnB>
                    <a:lnTlToBr w="12700" cmpd="sng">
                      <a:noFill/>
                      <a:prstDash val="solid"/>
                    </a:lnTlToBr>
                    <a:lnBlToTr w="12700" cmpd="sng">
                      <a:noFill/>
                      <a:prstDash val="solid"/>
                    </a:lnBlToTr>
                    <a:solidFill>
                      <a:srgbClr val="E2E5EC"/>
                    </a:solidFill>
                  </a:tcPr>
                </a:tc>
                <a:extLst>
                  <a:ext uri="{0D108BD9-81ED-4DB2-BD59-A6C34878D82A}">
                    <a16:rowId xmlns:a16="http://schemas.microsoft.com/office/drawing/2014/main" val="3199844874"/>
                  </a:ext>
                </a:extLst>
              </a:tr>
              <a:tr h="678763">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800" b="0" dirty="0" smtClean="0">
                          <a:solidFill>
                            <a:srgbClr val="003087"/>
                          </a:solidFill>
                          <a:latin typeface="Arial" panose="020B0604020202020204" pitchFamily="34" charset="0"/>
                          <a:cs typeface="Arial" panose="020B0604020202020204" pitchFamily="34" charset="0"/>
                        </a:rPr>
                        <a:t>Provide</a:t>
                      </a:r>
                      <a:r>
                        <a:rPr lang="en-US" sz="1800" b="0" baseline="0" dirty="0" smtClean="0">
                          <a:solidFill>
                            <a:srgbClr val="003087"/>
                          </a:solidFill>
                          <a:latin typeface="Arial" panose="020B0604020202020204" pitchFamily="34" charset="0"/>
                          <a:cs typeface="Arial" panose="020B0604020202020204" pitchFamily="34" charset="0"/>
                        </a:rPr>
                        <a:t> </a:t>
                      </a:r>
                      <a:r>
                        <a:rPr lang="en-US" sz="1800" b="0" dirty="0" smtClean="0">
                          <a:solidFill>
                            <a:srgbClr val="003087"/>
                          </a:solidFill>
                          <a:latin typeface="Arial" panose="020B0604020202020204" pitchFamily="34" charset="0"/>
                          <a:cs typeface="Arial" panose="020B0604020202020204" pitchFamily="34" charset="0"/>
                        </a:rPr>
                        <a:t>providers and practices with education, interventions and experiences guided by national CLAS standards and NCQA guidelines</a:t>
                      </a:r>
                    </a:p>
                  </a:txBody>
                  <a:tcPr marL="121920" marR="121920" marT="60960" marB="60960">
                    <a:lnL>
                      <a:noFill/>
                    </a:lnL>
                    <a:lnR>
                      <a:noFill/>
                    </a:lnR>
                    <a:lnT w="12700" cap="flat" cmpd="sng" algn="ctr">
                      <a:solidFill>
                        <a:srgbClr val="3A3A3A"/>
                      </a:solidFill>
                      <a:prstDash val="solid"/>
                      <a:round/>
                      <a:headEnd type="none" w="med" len="med"/>
                      <a:tailEnd type="none" w="med" len="med"/>
                    </a:lnT>
                    <a:lnB w="12700" cap="flat" cmpd="sng" algn="ctr">
                      <a:solidFill>
                        <a:srgbClr val="3A3A3A"/>
                      </a:solidFill>
                      <a:prstDash val="solid"/>
                      <a:round/>
                      <a:headEnd type="none" w="med" len="med"/>
                      <a:tailEnd type="none" w="med" len="med"/>
                    </a:lnB>
                    <a:lnTlToBr w="12700" cmpd="sng">
                      <a:noFill/>
                      <a:prstDash val="solid"/>
                    </a:lnTlToBr>
                    <a:lnBlToTr w="12700" cmpd="sng">
                      <a:noFill/>
                      <a:prstDash val="solid"/>
                    </a:lnBlToTr>
                    <a:solidFill>
                      <a:srgbClr val="E2E5EC"/>
                    </a:solidFill>
                  </a:tcPr>
                </a:tc>
                <a:extLst>
                  <a:ext uri="{0D108BD9-81ED-4DB2-BD59-A6C34878D82A}">
                    <a16:rowId xmlns:a16="http://schemas.microsoft.com/office/drawing/2014/main" val="2467124221"/>
                  </a:ext>
                </a:extLst>
              </a:tr>
              <a:tr h="872430">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800" b="0" dirty="0" smtClean="0"/>
                        <a:t>Improve cultural</a:t>
                      </a:r>
                      <a:r>
                        <a:rPr lang="en-US" sz="1800" b="0" baseline="0" dirty="0" smtClean="0"/>
                        <a:t> and linguistic </a:t>
                      </a:r>
                      <a:r>
                        <a:rPr lang="en-US" sz="1800" b="0" dirty="0" smtClean="0"/>
                        <a:t>appropriate services provided to patients and demonstrate compliance with CLAS &amp; NCQA standards.</a:t>
                      </a:r>
                    </a:p>
                  </a:txBody>
                  <a:tcPr marL="121920" marR="121920" marT="60960" marB="60960">
                    <a:lnL>
                      <a:noFill/>
                    </a:lnL>
                    <a:lnR>
                      <a:noFill/>
                    </a:lnR>
                    <a:lnT w="12700" cap="flat" cmpd="sng" algn="ctr">
                      <a:solidFill>
                        <a:srgbClr val="3A3A3A"/>
                      </a:solidFill>
                      <a:prstDash val="solid"/>
                      <a:round/>
                      <a:headEnd type="none" w="med" len="med"/>
                      <a:tailEnd type="none" w="med" len="med"/>
                    </a:lnT>
                    <a:lnB w="12700" cmpd="sng">
                      <a:solidFill>
                        <a:srgbClr val="C6579A"/>
                      </a:solidFill>
                    </a:lnB>
                    <a:lnTlToBr w="12700" cmpd="sng">
                      <a:noFill/>
                      <a:prstDash val="solid"/>
                    </a:lnTlToBr>
                    <a:lnBlToTr w="12700" cmpd="sng">
                      <a:noFill/>
                      <a:prstDash val="solid"/>
                    </a:lnBlToTr>
                    <a:solidFill>
                      <a:srgbClr val="E2E5EC"/>
                    </a:solidFill>
                  </a:tcPr>
                </a:tc>
                <a:extLst>
                  <a:ext uri="{0D108BD9-81ED-4DB2-BD59-A6C34878D82A}">
                    <a16:rowId xmlns:a16="http://schemas.microsoft.com/office/drawing/2014/main" val="3864393380"/>
                  </a:ext>
                </a:extLst>
              </a:tr>
            </a:tbl>
          </a:graphicData>
        </a:graphic>
      </p:graphicFrame>
      <p:sp>
        <p:nvSpPr>
          <p:cNvPr id="6" name="Rectangle 5"/>
          <p:cNvSpPr/>
          <p:nvPr/>
        </p:nvSpPr>
        <p:spPr>
          <a:xfrm>
            <a:off x="407406" y="1439623"/>
            <a:ext cx="10995052" cy="1015663"/>
          </a:xfrm>
          <a:prstGeom prst="rect">
            <a:avLst/>
          </a:prstGeom>
        </p:spPr>
        <p:txBody>
          <a:bodyPr wrap="squar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3087"/>
                </a:solidFill>
                <a:effectLst/>
                <a:uLnTx/>
                <a:uFillTx/>
                <a:latin typeface="Arial" panose="020B0604020202020204" pitchFamily="34" charset="0"/>
                <a:ea typeface="+mn-ea"/>
                <a:cs typeface="Arial" panose="020B0604020202020204" pitchFamily="34" charset="0"/>
              </a:rPr>
              <a:t>HHS defines CLAS </a:t>
            </a:r>
            <a:r>
              <a:rPr kumimoji="0" lang="en-US" sz="2000" b="0" i="0" u="sng" strike="noStrike" kern="1200" cap="none" spc="0" normalizeH="0" baseline="0" noProof="0" dirty="0">
                <a:ln>
                  <a:noFill/>
                </a:ln>
                <a:solidFill>
                  <a:srgbClr val="003087"/>
                </a:solidFill>
                <a:effectLst/>
                <a:uLnTx/>
                <a:uFillTx/>
                <a:latin typeface="Arial" panose="020B0604020202020204" pitchFamily="34" charset="0"/>
                <a:ea typeface="+mn-ea"/>
                <a:cs typeface="Arial" panose="020B0604020202020204" pitchFamily="34" charset="0"/>
              </a:rPr>
              <a:t>(Culturally and Linguistically Appropriate Services) </a:t>
            </a:r>
            <a:r>
              <a:rPr kumimoji="0" lang="en-US" sz="2000" b="0" i="0" u="none" strike="noStrike" kern="1200" cap="none" spc="0" normalizeH="0" baseline="0" noProof="0" dirty="0" smtClean="0">
                <a:ln>
                  <a:noFill/>
                </a:ln>
                <a:solidFill>
                  <a:srgbClr val="003087"/>
                </a:solidFill>
                <a:effectLst/>
                <a:uLnTx/>
                <a:uFillTx/>
                <a:latin typeface="Arial" panose="020B0604020202020204" pitchFamily="34" charset="0"/>
                <a:ea typeface="+mn-ea"/>
                <a:cs typeface="Arial" panose="020B0604020202020204" pitchFamily="34" charset="0"/>
              </a:rPr>
              <a:t>as </a:t>
            </a:r>
            <a:r>
              <a:rPr kumimoji="0" lang="en-US" sz="2000" b="1" i="0" u="none" strike="noStrike" kern="1200" cap="none" spc="0" normalizeH="0" baseline="0" noProof="0" dirty="0" smtClean="0">
                <a:ln>
                  <a:noFill/>
                </a:ln>
                <a:solidFill>
                  <a:srgbClr val="003087"/>
                </a:solidFill>
                <a:effectLst/>
                <a:uLnTx/>
                <a:uFillTx/>
                <a:latin typeface="Arial" panose="020B0604020202020204" pitchFamily="34" charset="0"/>
                <a:ea typeface="+mn-ea"/>
                <a:cs typeface="Arial" panose="020B0604020202020204" pitchFamily="34" charset="0"/>
              </a:rPr>
              <a:t>a </a:t>
            </a:r>
            <a:r>
              <a:rPr kumimoji="0" lang="en-US" sz="2000" b="1" i="0" u="none" strike="noStrike" kern="1200" cap="none" spc="0" normalizeH="0" baseline="0" noProof="0" dirty="0">
                <a:ln>
                  <a:noFill/>
                </a:ln>
                <a:solidFill>
                  <a:srgbClr val="003087"/>
                </a:solidFill>
                <a:effectLst/>
                <a:uLnTx/>
                <a:uFillTx/>
                <a:latin typeface="Arial" panose="020B0604020202020204" pitchFamily="34" charset="0"/>
                <a:ea typeface="+mn-ea"/>
                <a:cs typeface="Arial" panose="020B0604020202020204" pitchFamily="34" charset="0"/>
              </a:rPr>
              <a:t>way to improve the quality of services provided to all individuals, which will ultimately help reduce health disparities and achieve health equity. </a:t>
            </a:r>
          </a:p>
        </p:txBody>
      </p:sp>
    </p:spTree>
    <p:extLst>
      <p:ext uri="{BB962C8B-B14F-4D97-AF65-F5344CB8AC3E}">
        <p14:creationId xmlns:p14="http://schemas.microsoft.com/office/powerpoint/2010/main" val="2243990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779" y="1709739"/>
            <a:ext cx="11882302" cy="2385184"/>
          </a:xfrm>
        </p:spPr>
        <p:txBody>
          <a:bodyPr/>
          <a:lstStyle/>
          <a:p>
            <a:r>
              <a:rPr lang="en-US" dirty="0" smtClean="0"/>
              <a:t>    PPOC Regional Support Team (RST)</a:t>
            </a:r>
            <a:endParaRPr lang="en-US" dirty="0"/>
          </a:p>
        </p:txBody>
      </p:sp>
      <p:sp>
        <p:nvSpPr>
          <p:cNvPr id="3" name="Text Placeholder 2"/>
          <p:cNvSpPr>
            <a:spLocks noGrp="1"/>
          </p:cNvSpPr>
          <p:nvPr>
            <p:ph type="body" idx="1"/>
          </p:nvPr>
        </p:nvSpPr>
        <p:spPr>
          <a:xfrm>
            <a:off x="871130" y="4269850"/>
            <a:ext cx="10515600" cy="1383528"/>
          </a:xfrm>
        </p:spPr>
        <p:txBody>
          <a:bodyPr/>
          <a:lstStyle/>
          <a:p>
            <a:r>
              <a:rPr lang="en-US" b="1" dirty="0" smtClean="0"/>
              <a:t> </a:t>
            </a:r>
          </a:p>
          <a:p>
            <a:r>
              <a:rPr lang="en-US" b="1" dirty="0" smtClean="0"/>
              <a:t> </a:t>
            </a:r>
            <a:endParaRPr lang="en-US" b="1" dirty="0"/>
          </a:p>
        </p:txBody>
      </p:sp>
      <p:sp>
        <p:nvSpPr>
          <p:cNvPr id="4" name="Slide Number Placeholder 3"/>
          <p:cNvSpPr>
            <a:spLocks noGrp="1"/>
          </p:cNvSpPr>
          <p:nvPr>
            <p:ph type="sldNum" sz="quarter" idx="10"/>
          </p:nvPr>
        </p:nvSpPr>
        <p:spPr/>
        <p:txBody>
          <a:bodyPr/>
          <a:lstStyle/>
          <a:p>
            <a:fld id="{5103A9B5-670A-45C5-A329-0AE9E0E96E0A}" type="slidenum">
              <a:rPr lang="en-US" smtClean="0"/>
              <a:t>8</a:t>
            </a:fld>
            <a:endParaRPr lang="en-US" dirty="0"/>
          </a:p>
        </p:txBody>
      </p:sp>
    </p:spTree>
    <p:extLst>
      <p:ext uri="{BB962C8B-B14F-4D97-AF65-F5344CB8AC3E}">
        <p14:creationId xmlns:p14="http://schemas.microsoft.com/office/powerpoint/2010/main" val="33837843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747" y="172179"/>
            <a:ext cx="11510395" cy="948956"/>
          </a:xfrm>
        </p:spPr>
        <p:txBody>
          <a:bodyPr/>
          <a:lstStyle/>
          <a:p>
            <a:r>
              <a:rPr lang="en-US" dirty="0"/>
              <a:t>PPOC Regional Support Team (RST) Overview</a:t>
            </a:r>
          </a:p>
        </p:txBody>
      </p:sp>
      <p:sp>
        <p:nvSpPr>
          <p:cNvPr id="3" name="Content Placeholder 2"/>
          <p:cNvSpPr>
            <a:spLocks noGrp="1"/>
          </p:cNvSpPr>
          <p:nvPr>
            <p:ph idx="1"/>
          </p:nvPr>
        </p:nvSpPr>
        <p:spPr/>
        <p:txBody>
          <a:bodyPr>
            <a:normAutofit/>
          </a:bodyPr>
          <a:lstStyle/>
          <a:p>
            <a:endParaRPr lang="en-US" dirty="0" smtClean="0"/>
          </a:p>
          <a:p>
            <a:r>
              <a:rPr lang="en-US" dirty="0" smtClean="0"/>
              <a:t>The </a:t>
            </a:r>
            <a:r>
              <a:rPr lang="en-US" dirty="0"/>
              <a:t>PPOC Regional Support Team is a team of </a:t>
            </a:r>
            <a:r>
              <a:rPr lang="en-US" b="1" dirty="0"/>
              <a:t>Community Health Workers (CHWs) </a:t>
            </a:r>
            <a:r>
              <a:rPr lang="en-US" dirty="0" smtClean="0"/>
              <a:t>and a </a:t>
            </a:r>
            <a:r>
              <a:rPr lang="en-US" b="1" dirty="0" smtClean="0"/>
              <a:t>Referral Specialist </a:t>
            </a:r>
            <a:r>
              <a:rPr lang="en-US" dirty="0" smtClean="0"/>
              <a:t>who </a:t>
            </a:r>
            <a:r>
              <a:rPr lang="en-US" dirty="0"/>
              <a:t>provide telephonic and in-person support to PPOC patients and families with a variety of socio-economic, medical, and care coordination needs</a:t>
            </a:r>
            <a:r>
              <a:rPr lang="en-US" dirty="0" smtClean="0"/>
              <a:t>.</a:t>
            </a:r>
            <a:r>
              <a:rPr lang="en-US" dirty="0"/>
              <a:t> </a:t>
            </a:r>
            <a:r>
              <a:rPr lang="en-US" dirty="0" smtClean="0"/>
              <a:t> </a:t>
            </a:r>
          </a:p>
          <a:p>
            <a:endParaRPr lang="en-US" dirty="0" smtClean="0"/>
          </a:p>
          <a:p>
            <a:r>
              <a:rPr lang="en-US" dirty="0" smtClean="0"/>
              <a:t>All </a:t>
            </a:r>
            <a:r>
              <a:rPr lang="en-US" dirty="0"/>
              <a:t>referrals </a:t>
            </a:r>
            <a:r>
              <a:rPr lang="en-US" dirty="0" smtClean="0"/>
              <a:t>are initiated </a:t>
            </a:r>
            <a:r>
              <a:rPr lang="en-US" dirty="0"/>
              <a:t>by a PPOC provider or practice staff </a:t>
            </a:r>
            <a:r>
              <a:rPr lang="en-US" dirty="0" smtClean="0"/>
              <a:t>member</a:t>
            </a:r>
            <a:r>
              <a:rPr lang="en-US" dirty="0"/>
              <a:t> </a:t>
            </a:r>
            <a:r>
              <a:rPr lang="en-US" dirty="0" smtClean="0"/>
              <a:t>after completing a Health Needs Assessment (HNA).</a:t>
            </a:r>
          </a:p>
          <a:p>
            <a:endParaRPr lang="en-US" dirty="0" smtClean="0"/>
          </a:p>
          <a:p>
            <a:r>
              <a:rPr lang="en-US" dirty="0" smtClean="0"/>
              <a:t>Families are handed over the HNA for completion at the time of the child’s annual well child visit. The CHWs can assist families completing the HNA as needed.</a:t>
            </a:r>
          </a:p>
          <a:p>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5103A9B5-670A-45C5-A329-0AE9E0E96E0A}" type="slidenum">
              <a:rPr lang="en-US" smtClean="0"/>
              <a:t>9</a:t>
            </a:fld>
            <a:endParaRPr lang="en-US" dirty="0"/>
          </a:p>
        </p:txBody>
      </p:sp>
    </p:spTree>
    <p:extLst>
      <p:ext uri="{BB962C8B-B14F-4D97-AF65-F5344CB8AC3E}">
        <p14:creationId xmlns:p14="http://schemas.microsoft.com/office/powerpoint/2010/main" val="535221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003087"/>
      </a:dk1>
      <a:lt1>
        <a:sysClr val="window" lastClr="FFFFFF"/>
      </a:lt1>
      <a:dk2>
        <a:srgbClr val="41B6E6"/>
      </a:dk2>
      <a:lt2>
        <a:srgbClr val="F2A900"/>
      </a:lt2>
      <a:accent1>
        <a:srgbClr val="6E7CA0"/>
      </a:accent1>
      <a:accent2>
        <a:srgbClr val="C6579A"/>
      </a:accent2>
      <a:accent3>
        <a:srgbClr val="8C4799"/>
      </a:accent3>
      <a:accent4>
        <a:srgbClr val="80225F"/>
      </a:accent4>
      <a:accent5>
        <a:srgbClr val="FBDB65"/>
      </a:accent5>
      <a:accent6>
        <a:srgbClr val="A4D65E"/>
      </a:accent6>
      <a:hlink>
        <a:srgbClr val="0563C1"/>
      </a:hlink>
      <a:folHlink>
        <a:srgbClr val="0073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OC Presentation Template 2020" id="{23D0690F-BDAA-4F8E-957F-FB25827957EA}" vid="{48B174DA-557A-4B10-B1E2-A928643EEB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10543</TotalTime>
  <Words>1376</Words>
  <Application>Microsoft Office PowerPoint</Application>
  <PresentationFormat>Widescreen</PresentationFormat>
  <Paragraphs>176</Paragraphs>
  <Slides>19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Courier New</vt:lpstr>
      <vt:lpstr>Wingdings</vt:lpstr>
      <vt:lpstr>Office Theme</vt:lpstr>
      <vt:lpstr>Culturally and Linguistically Appropriate Care </vt:lpstr>
      <vt:lpstr>Pediatric Physician’s Organization at Children’s (PPOC)</vt:lpstr>
      <vt:lpstr>Overall PPOC Patient Demographics Compared to Massachusetts Population</vt:lpstr>
      <vt:lpstr>Surgeon General Advisory on Protecting Youth Mental Health</vt:lpstr>
      <vt:lpstr>Surgeon General Recommendations  </vt:lpstr>
      <vt:lpstr> PPOC Interpreter Service   &amp; CLAS Projects</vt:lpstr>
      <vt:lpstr>CLAS Project</vt:lpstr>
      <vt:lpstr>    PPOC Regional Support Team (RST)</vt:lpstr>
      <vt:lpstr>PPOC Regional Support Team (RST) Overview</vt:lpstr>
      <vt:lpstr>Health Needs Assessment (HNA)</vt:lpstr>
      <vt:lpstr>   Medical Home Asthma Program (MAP)</vt:lpstr>
      <vt:lpstr>MAP Flyer for Patients &amp; Families</vt:lpstr>
      <vt:lpstr>Collaboration with PPOC Behavioral Health Integration Program (BHIP)</vt:lpstr>
      <vt:lpstr>Collaboration BHIP – RST  </vt:lpstr>
      <vt:lpstr>Culturally Responsive Care </vt:lpstr>
      <vt:lpstr>  Case examples</vt:lpstr>
      <vt:lpstr>Regional Support Team Case Presentation</vt:lpstr>
      <vt:lpstr> Regional Support Team Case Presentation</vt:lpstr>
      <vt:lpstr>PowerPoint Presentation</vt:lpstr>
    </vt:vector>
  </TitlesOfParts>
  <Company>Boston Children's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Elguizaoui, Emmy</dc:creator>
  <cp:lastModifiedBy>Swanger-Gagne, Michelle</cp:lastModifiedBy>
  <cp:revision>236</cp:revision>
  <dcterms:created xsi:type="dcterms:W3CDTF">2020-05-08T15:40:12Z</dcterms:created>
  <dcterms:modified xsi:type="dcterms:W3CDTF">2022-09-26T16:30:12Z</dcterms:modified>
</cp:coreProperties>
</file>