
<file path=[Content_Types].xml><?xml version="1.0" encoding="utf-8"?>
<Types xmlns="http://schemas.openxmlformats.org/package/2006/content-types"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300" r:id="rId4"/>
    <p:sldId id="301" r:id="rId5"/>
    <p:sldId id="302" r:id="rId6"/>
    <p:sldId id="303" r:id="rId7"/>
    <p:sldId id="324" r:id="rId8"/>
    <p:sldId id="325" r:id="rId9"/>
    <p:sldId id="326" r:id="rId10"/>
    <p:sldId id="327" r:id="rId11"/>
    <p:sldId id="328" r:id="rId12"/>
    <p:sldId id="329" r:id="rId13"/>
    <p:sldId id="320" r:id="rId14"/>
    <p:sldId id="33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1984"/>
  </p:normalViewPr>
  <p:slideViewPr>
    <p:cSldViewPr snapToGrid="0" snapToObjects="1">
      <p:cViewPr varScale="1">
        <p:scale>
          <a:sx n="99" d="100"/>
          <a:sy n="99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94F0D-E303-D147-A052-9890481C5EE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E1D0D-86E9-EC44-9071-9288D0168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30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398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645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2155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1200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915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869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03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55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03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990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05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E1D0D-86E9-EC44-9071-9288D016868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49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.pdf"/><Relationship Id="rId16" Type="http://schemas.openxmlformats.org/officeDocument/2006/relationships/image" Target="../media/image4.tiff"/><Relationship Id="rId1" Type="http://schemas.openxmlformats.org/officeDocument/2006/relationships/slideMaster" Target="../slideMasters/slideMaster1.xml"/><Relationship Id="rId15" Type="http://schemas.openxmlformats.org/officeDocument/2006/relationships/image" Target="../media/image3.tiff"/><Relationship Id="rId1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850CF-618D-7041-87F7-A783FC695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265DD-612A-064A-BF9A-062AB48DF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F76B1-0968-9946-B8FC-14A41CCB4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E243E-5502-AE4C-86B5-8FB893DE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0E1A0-9D9A-E74E-B1EA-969BD5EF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A772D0-1CB2-7247-9AFE-2955646B044C}"/>
              </a:ext>
            </a:extLst>
          </p:cNvPr>
          <p:cNvSpPr/>
          <p:nvPr userDrawn="1"/>
        </p:nvSpPr>
        <p:spPr>
          <a:xfrm>
            <a:off x="0" y="6019800"/>
            <a:ext cx="12192000" cy="838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 descr="2campus_cmyk_h1r.eps">
            <a:extLst>
              <a:ext uri="{FF2B5EF4-FFF2-40B4-BE49-F238E27FC236}">
                <a16:creationId xmlns:a16="http://schemas.microsoft.com/office/drawing/2014/main" id="{B7C5E168-EDDD-AE42-8403-11555A9412B6}"/>
              </a:ext>
            </a:extLst>
          </p:cNvPr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3"/>
              <a:stretch>
                <a:fillRect/>
              </a:stretch>
            </p:blipFill>
          </mc:Choice>
          <mc:Fallback>
            <p:blipFill>
              <a:blip r:embed="rId14"/>
              <a:stretch>
                <a:fillRect/>
              </a:stretch>
            </p:blipFill>
          </mc:Fallback>
        </mc:AlternateContent>
        <p:spPr>
          <a:xfrm>
            <a:off x="304800" y="6158345"/>
            <a:ext cx="3477491" cy="52381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7970FDB9-90C0-FD47-8754-B78002F9845C}"/>
              </a:ext>
            </a:extLst>
          </p:cNvPr>
          <p:cNvGrpSpPr/>
          <p:nvPr userDrawn="1"/>
        </p:nvGrpSpPr>
        <p:grpSpPr>
          <a:xfrm>
            <a:off x="9598714" y="6133033"/>
            <a:ext cx="2138571" cy="611733"/>
            <a:chOff x="5884444" y="5940258"/>
            <a:chExt cx="3152274" cy="9017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97540FF-EF33-8841-83B1-6E8206AD287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5884444" y="5940258"/>
              <a:ext cx="571500" cy="90170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77B24F0-7C92-0C42-AABC-8842AB1472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6484018" y="6548855"/>
              <a:ext cx="2552700" cy="203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9055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88ED6-9D2D-FC41-B928-47A3B2B8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BCDEB-34DD-0041-949C-78B1324ED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B847C-732D-2048-BCDD-FB0A92E93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2988E-842E-B249-89F1-76DA4E42E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7228D-D109-4346-AE6F-FA40AC749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72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A03007-F3AD-0545-B7AE-C4C1D9ABC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83F9AA-ECA2-A941-A827-71B9E745E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7D693-79FC-A949-AA73-C8EF4D979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73C6A-9B2F-4147-9D95-CC57B40D7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E4D8C-A522-474A-91E7-8021DD306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14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54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051175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288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364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581401"/>
            <a:ext cx="10363200" cy="1362075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0812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888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1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159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159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19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/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773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/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/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470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t"/>
          <a:lstStyle>
            <a:lvl1pPr algn="r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4984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8227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/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/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10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EAA5B-DD00-D141-A53D-51A39358D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DE195-ECE2-B043-A871-5F1A6F7E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8C856-DC8B-4E42-9D0B-E8368913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DDA56-1163-CC45-AB29-C0F59CA6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729C1-972D-9E44-95BF-4AAB54C1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71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005262"/>
            <a:ext cx="73152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3273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4572000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/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/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08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3809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/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/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16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059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059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562601"/>
            <a:ext cx="2844800" cy="365125"/>
          </a:xfrm>
        </p:spPr>
        <p:txBody>
          <a:bodyPr/>
          <a:lstStyle/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562601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5562601"/>
            <a:ext cx="2844800" cy="365125"/>
          </a:xfrm>
        </p:spPr>
        <p:txBody>
          <a:bodyPr/>
          <a:lstStyle/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78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5C42C-40E3-734E-B022-E3EBB2AA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69364-AA60-9C49-A31B-50C0AA7E6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8FB3A-EF01-BD41-9F82-2CD2816B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346F3-9164-9441-A2FB-7E4C6B6C3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82617-5399-2144-9A4C-33FCF968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64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7823-48DB-4D4B-A8E2-DFF92171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AB479-80B9-C847-8D91-98363A14F8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B07FF-0D0F-0C4B-9347-DD46D606A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4DB4E-B171-9D45-9338-1C94D746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73E20-A491-BF4A-B864-E6BBAA7FF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83333-FCB9-804B-BF28-CEA116CD6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99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2356E-C94B-424A-AD12-BB1149763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70F52-BAA3-9647-9889-398EF64F0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81BC03-AF85-754D-8E4D-C61B51ADA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D51C6D-2056-1849-AF80-9DED041E2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8B2F09-834F-5D4F-8706-BD542D0D39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B28647-3A27-9840-B2FF-EDF8AF715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EAD6E-C687-B649-B053-56D11B50B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682EC7-52F9-AB4D-9431-C5CAB55A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3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CAD2-F8EE-8B49-B82E-1FF1B25DE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8D8879-636E-E44F-AED2-D5BABADCF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83988-4182-6341-A35D-EDFC11F38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D05B2B-361F-7640-9D4E-2AD6343B9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69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EA7819-9E03-6246-ADC0-FD215F8E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F38A80-EF64-2740-8573-2E2AD6062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85FE1-8D07-8A47-BB2B-6966310A2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03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C39D0-8628-EF4C-B241-CAE5B1595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F8C0D-1546-414E-B5E2-247D9101D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514404-4D4E-2242-91E7-9E94249CE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47F40-AB82-F64D-9A3E-C350B2804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069CE-642C-494E-9B28-B1DA1BE23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51380-2EB2-B84A-BE12-AD2CAD068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9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EC651-436F-4E43-9ECB-BB983684A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D2CA12-7923-6A40-A486-79EAAD2EB1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C67B4-323A-0449-B06F-CA80EE9F7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D7CC8-2E2B-A743-9911-417E839B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C2634-0C0F-334D-AF73-015F34683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9CF42-7279-824A-A6D3-1214ED9F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95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d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0.pd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D080B5-CF59-8A43-8105-6EF00CA8D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BE3EE-6202-0C46-A305-B26E0D9CD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CC582-BAA7-1C4A-9EF7-CCBC171EC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FD30B-17B1-2844-85EC-8DE2B4E8BF93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F30CE-534B-F143-8A56-6C356AD49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3E50E-4FDE-774E-9254-AB120D5EB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C4AED-2FEB-334B-A849-F3C139C1981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867948-802E-5C4C-A67C-C4F2C6B83888}"/>
              </a:ext>
            </a:extLst>
          </p:cNvPr>
          <p:cNvSpPr/>
          <p:nvPr userDrawn="1"/>
        </p:nvSpPr>
        <p:spPr>
          <a:xfrm>
            <a:off x="0" y="6019800"/>
            <a:ext cx="12192000" cy="838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 descr="2campus_cmyk_h1r.eps">
            <a:extLst>
              <a:ext uri="{FF2B5EF4-FFF2-40B4-BE49-F238E27FC236}">
                <a16:creationId xmlns:a16="http://schemas.microsoft.com/office/drawing/2014/main" id="{2DCCE401-D9E5-5840-9391-C4F690D413FE}"/>
              </a:ext>
            </a:extLst>
          </p:cNvPr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3"/>
              <a:stretch>
                <a:fillRect/>
              </a:stretch>
            </p:blipFill>
          </mc:Choice>
          <mc:Fallback>
            <p:blipFill>
              <a:blip r:embed="rId14"/>
              <a:stretch>
                <a:fillRect/>
              </a:stretch>
            </p:blipFill>
          </mc:Fallback>
        </mc:AlternateContent>
        <p:spPr>
          <a:xfrm>
            <a:off x="381000" y="6232297"/>
            <a:ext cx="2743201" cy="413205"/>
          </a:xfrm>
          <a:prstGeom prst="rect">
            <a:avLst/>
          </a:prstGeom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866408A5-571F-BB4E-9AAF-5B5D5A82A8F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613900" y="6152200"/>
            <a:ext cx="21590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95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019800"/>
            <a:ext cx="12192000" cy="838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 descr="2campus_cmyk_h1r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3"/>
              <a:stretch>
                <a:fillRect/>
              </a:stretch>
            </p:blipFill>
          </mc:Choice>
          <mc:Fallback>
            <p:blipFill>
              <a:blip r:embed="rId14"/>
              <a:stretch>
                <a:fillRect/>
              </a:stretch>
            </p:blipFill>
          </mc:Fallback>
        </mc:AlternateContent>
        <p:spPr>
          <a:xfrm>
            <a:off x="304800" y="6172200"/>
            <a:ext cx="4775200" cy="52381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55784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2A4A3"/>
                </a:solidFill>
              </a:defRPr>
            </a:lvl1pPr>
          </a:lstStyle>
          <a:p>
            <a:fld id="{78F69A9F-B4A9-49B5-B46F-9B6567FE14D9}" type="datetimeFigureOut">
              <a:rPr lang="en-US" smtClean="0"/>
              <a:t>3/6/23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5578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2A4A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55784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2A4A3"/>
                </a:solidFill>
              </a:defRPr>
            </a:lvl1pPr>
          </a:lstStyle>
          <a:p>
            <a:fld id="{B3D73B19-6219-4D8E-BF6C-358B59BB84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14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HelveticaNeueLT Std"/>
          <a:ea typeface="+mj-ea"/>
          <a:cs typeface="HelveticaNeueLT Std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b="0" i="0" kern="1200">
          <a:solidFill>
            <a:srgbClr val="565A5C"/>
          </a:solidFill>
          <a:latin typeface="HelveticaNeueLT Std"/>
          <a:ea typeface="+mn-ea"/>
          <a:cs typeface="HelveticaNeueLT Std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600" b="0" kern="1200">
          <a:solidFill>
            <a:srgbClr val="565A5C"/>
          </a:solidFill>
          <a:latin typeface="HelveticaNeueLT Std"/>
          <a:ea typeface="+mn-ea"/>
          <a:cs typeface="HelveticaNeueLT Std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i="1" kern="1200">
          <a:solidFill>
            <a:srgbClr val="565A5C"/>
          </a:solidFill>
          <a:latin typeface="HelveticaNeueLT Std"/>
          <a:ea typeface="+mn-ea"/>
          <a:cs typeface="HelveticaNeueLT Std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kern="1200">
          <a:solidFill>
            <a:srgbClr val="565A5C"/>
          </a:solidFill>
          <a:latin typeface="HelveticaNeueLT Std"/>
          <a:ea typeface="+mn-ea"/>
          <a:cs typeface="HelveticaNeueLT Std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kern="1200">
          <a:solidFill>
            <a:srgbClr val="565A5C"/>
          </a:solidFill>
          <a:latin typeface="HelveticaNeueLT Std"/>
          <a:ea typeface="+mn-ea"/>
          <a:cs typeface="HelveticaNeueLT Std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grationacademy.ahrq.gov/products/topic-briefs/health-equity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E2355-0644-4342-A492-C1D648666E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Equity in pediatrics: </a:t>
            </a:r>
            <a:br>
              <a:rPr lang="en-US" sz="6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6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When patients don’t have an apple a day to keep the doctor away 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673EC-6517-E34A-B631-7EBBDC336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9"/>
            <a:ext cx="9144000" cy="238760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Jessica Kenny, PhD</a:t>
            </a:r>
          </a:p>
          <a:p>
            <a:r>
              <a:rPr lang="en-US" dirty="0"/>
              <a:t>Licensed Clinical Psychologist, Children’s Hospital Colorado</a:t>
            </a:r>
          </a:p>
          <a:p>
            <a:br>
              <a:rPr lang="en-US" sz="300" dirty="0"/>
            </a:br>
            <a:r>
              <a:rPr lang="en-US" dirty="0"/>
              <a:t>Assistant Professor, Department of Psychiatry</a:t>
            </a:r>
          </a:p>
          <a:p>
            <a:r>
              <a:rPr lang="en-US" dirty="0"/>
              <a:t>Scholar, Eugene S., Farley, Jr. Health Policy Center</a:t>
            </a:r>
          </a:p>
          <a:p>
            <a:r>
              <a:rPr lang="en-US" dirty="0"/>
              <a:t>University of Colorado School of Medicine</a:t>
            </a: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12514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DAD8-194D-1968-3C9E-D369E2F6A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Advancement of health equity within integrated primary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69612-3CD3-3059-A994-93967ECAA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 and workplace mission, goals, and culture</a:t>
            </a:r>
          </a:p>
          <a:p>
            <a:r>
              <a:rPr lang="en-US" dirty="0"/>
              <a:t>Personal and ongoing journey for each involved individual</a:t>
            </a:r>
          </a:p>
          <a:p>
            <a:r>
              <a:rPr lang="en-US" dirty="0"/>
              <a:t>Address bias, discrimination, and racism </a:t>
            </a:r>
          </a:p>
          <a:p>
            <a:r>
              <a:rPr lang="en-US" dirty="0"/>
              <a:t>Screen for SDoH and trauma</a:t>
            </a:r>
          </a:p>
          <a:p>
            <a:r>
              <a:rPr lang="en-US" dirty="0"/>
              <a:t>Care coordination and community partnerships</a:t>
            </a:r>
          </a:p>
          <a:p>
            <a:r>
              <a:rPr lang="en-US" dirty="0"/>
              <a:t>Monitor and evaluate health equity regularly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13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3EC92-4C25-85A0-C2E5-FDAC24949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8CF80-D980-7907-4904-C06E572BA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did I miss? What stood out to you?</a:t>
            </a:r>
          </a:p>
          <a:p>
            <a:r>
              <a:rPr lang="en-US" dirty="0"/>
              <a:t>How are you doing this work individually and in your own practice?</a:t>
            </a:r>
          </a:p>
          <a:p>
            <a:r>
              <a:rPr lang="en-US" dirty="0"/>
              <a:t>What should our community’s next collective steps be to address inequities?</a:t>
            </a:r>
          </a:p>
          <a:p>
            <a:r>
              <a:rPr lang="en-US" dirty="0"/>
              <a:t>How could we re-frame the “apple a day keeps the doctor away” slogan to address inequities?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814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6963-67CD-0B4D-8E37-8BFA54364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F2244-EBB0-BC48-B2D6-B85D393A2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92" y="1408176"/>
            <a:ext cx="10732008" cy="4647849"/>
          </a:xfrm>
        </p:spPr>
        <p:txBody>
          <a:bodyPr>
            <a:normAutofit fontScale="70000" lnSpcReduction="20000"/>
          </a:bodyPr>
          <a:lstStyle/>
          <a:p>
            <a:r>
              <a:rPr lang="en-US" sz="2300" dirty="0"/>
              <a:t>Luoma, J. B., Martin, C. E., &amp; Pearson, J. L. (2002). Contact with mental health and primary care providers before suicide: A review of the evidence. The American Journal of Psychiatry, 159(6), 909–916. </a:t>
            </a:r>
          </a:p>
          <a:p>
            <a:r>
              <a:rPr lang="en-US" sz="2300" dirty="0"/>
              <a:t>Weitzman, C. C., &amp; Leventhal, J. M. (2006). Screening for behavioral health problems in primary care. </a:t>
            </a:r>
            <a:r>
              <a:rPr lang="en-US" sz="2300" i="1" dirty="0"/>
              <a:t>Current opinion in pediatrics</a:t>
            </a:r>
            <a:r>
              <a:rPr lang="en-US" sz="2300" dirty="0"/>
              <a:t>, </a:t>
            </a:r>
            <a:r>
              <a:rPr lang="en-US" sz="2300" i="1" dirty="0"/>
              <a:t>18</a:t>
            </a:r>
            <a:r>
              <a:rPr lang="en-US" sz="2300" dirty="0"/>
              <a:t>(6), 641–648. </a:t>
            </a:r>
          </a:p>
          <a:p>
            <a:r>
              <a:rPr lang="en-US" sz="2300" dirty="0"/>
              <a:t>Kataoka, S. H., Zhang, L., &amp; Wells, K. B. (2002). Unmet need for mental health care among US children: Variation by ethnicity and insurance status. American Journal of Psychiatry, 159(9), 1548–1555.</a:t>
            </a:r>
          </a:p>
          <a:p>
            <a:r>
              <a:rPr lang="en-US" sz="2300" dirty="0"/>
              <a:t>Martini, R., Hilt, R., Marx, L., Chenven, M., Naylor, M., Sarvet, B., &amp; Ptakowski, K. K. (2012). Best principles for integration of child psychiatry into the pediatric health home. American Academy of Child and Adolescent Psychiatry. https://www.aacap.org/App_Themes/AACAP/docs/clinical_practice_center/systems_of_care/best_principles_for_integration_of_child_psychiatry_into_the_pediatric_health_home_2012.pdf.</a:t>
            </a:r>
          </a:p>
          <a:p>
            <a:r>
              <a:rPr lang="en-US" sz="2300" dirty="0"/>
              <a:t>Hodgkinson, S., Godoy, L., Beers, L. S., &amp; Lewin, A. (2017). Improving mental health access for low-income children and families in the primary care setting. Pediatrics, 139(1), e20151175.</a:t>
            </a:r>
          </a:p>
          <a:p>
            <a:r>
              <a:rPr lang="en-US" sz="2300" dirty="0"/>
              <a:t>Bitsko, R. H., Holbrook, J. R., Robinson, L. R., Kaminski, J. W., Ghandour, R., Smith, C., &amp; Peacock, G. (Eds). (2016). Health care, family, and community factors associated with mental, behavioral, and developmental disorders in early childhood - United States, 2011-2012. MMWR Morbidity and MortalityWeekly Report, 65(9), 221–226.</a:t>
            </a:r>
          </a:p>
          <a:p>
            <a:r>
              <a:rPr lang="en-US" sz="2300" dirty="0"/>
              <a:t>Committee on Psychosocial Aspects of Child and Family Health and Task Force on Mental Health. Policy statement - the future of pediatrics: Mental health competencies for pediatric primary care. </a:t>
            </a:r>
            <a:r>
              <a:rPr lang="en-US" sz="2300" i="1" dirty="0"/>
              <a:t>Pediatr. </a:t>
            </a:r>
            <a:r>
              <a:rPr lang="en-US" sz="2300" dirty="0"/>
              <a:t>2009;124:410–421. </a:t>
            </a:r>
          </a:p>
          <a:p>
            <a:r>
              <a:rPr lang="en-US" sz="2300" dirty="0">
                <a:hlinkClick r:id="rId3"/>
              </a:rPr>
              <a:t>https://integrationacademy.ahrq.gov/products/topic-briefs/health-equity</a:t>
            </a:r>
            <a:r>
              <a:rPr lang="en-US" sz="23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59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F4530-8C86-2B7E-71B9-A71B0EBA0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8E7BE-31EE-6E76-B668-9DCABFEC5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Jessica.Kenny@childrenscolorado.org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73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F7889-049D-4D69-A505-87BE3D500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D78F9-368F-4A71-9F0A-DE2159284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1951586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9EC6C-D2EE-3540-BB18-D1250AB1C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3D6F0-3D49-5449-8D43-F4713891E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Discuss prevalence and disparities in behavioral health in primary care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drivers of inequities in our society, with a focus on access to care and social determinants of health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Consider actions to advance health equity in pediatric primary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758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668E-1868-9149-9F2E-2098EC407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integrated behavioral health in primary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DE151-B189-ED40-B360-29ECFED96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02788" cy="4110480"/>
          </a:xfrm>
        </p:spPr>
        <p:txBody>
          <a:bodyPr>
            <a:normAutofit/>
          </a:bodyPr>
          <a:lstStyle/>
          <a:p>
            <a:r>
              <a:rPr lang="en-US" sz="2400" dirty="0"/>
              <a:t>More individuals with behavioral health conditions and suicidality seen in primary care than specialty behavioral health</a:t>
            </a:r>
          </a:p>
          <a:p>
            <a:r>
              <a:rPr lang="en-US" sz="2400" dirty="0"/>
              <a:t>50% of pediatric primary care visits are psychosocial, educational, behavioral health related </a:t>
            </a:r>
          </a:p>
          <a:p>
            <a:r>
              <a:rPr lang="en-US" sz="2400" dirty="0"/>
              <a:t>70-85% of youth with mental health needs do not receive treatment </a:t>
            </a:r>
          </a:p>
          <a:p>
            <a:r>
              <a:rPr lang="en-US" sz="2400" dirty="0"/>
              <a:t>Unmet mental health needs greater among minoritized youth, publicly or uninsured, living in poverty </a:t>
            </a:r>
          </a:p>
          <a:p>
            <a:r>
              <a:rPr lang="en-US" sz="2400" dirty="0"/>
              <a:t>Primary care: where all children can be and are seen</a:t>
            </a:r>
          </a:p>
          <a:p>
            <a:pPr lvl="1"/>
            <a:r>
              <a:rPr lang="en-US" dirty="0"/>
              <a:t>More than 90% of children visited a primary care provider (PCP) in the past year, including 75% of youth with a diagnosed mental health disorder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41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05D09-9971-6640-BFF0-BAFC8916D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Drivers of inequities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41DD4-F7D8-3348-A421-763D1A0E2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Structural barriers to accessing care</a:t>
            </a:r>
          </a:p>
          <a:p>
            <a:r>
              <a:rPr lang="en-US" dirty="0"/>
              <a:t>Cultural differences to pursuing care</a:t>
            </a:r>
          </a:p>
          <a:p>
            <a:r>
              <a:rPr lang="en-US" dirty="0"/>
              <a:t>Biased delivery of care</a:t>
            </a:r>
          </a:p>
          <a:p>
            <a:r>
              <a:rPr lang="en-US" dirty="0"/>
              <a:t>Social determinants of health</a:t>
            </a:r>
          </a:p>
          <a:p>
            <a:r>
              <a:rPr lang="en-US" dirty="0"/>
              <a:t>Racism</a:t>
            </a:r>
          </a:p>
          <a:p>
            <a:r>
              <a:rPr lang="en-US" dirty="0"/>
              <a:t>Flawed data collection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524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35E20-CF1C-78F5-444A-6918B7BA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to care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D7BB7-64FE-148A-08CA-C13B6FBCA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worlds: private and public insurance</a:t>
            </a:r>
          </a:p>
          <a:p>
            <a:r>
              <a:rPr lang="en-US" dirty="0"/>
              <a:t>A mental health diagnosis is a privilege </a:t>
            </a:r>
          </a:p>
          <a:p>
            <a:r>
              <a:rPr lang="en-US" dirty="0"/>
              <a:t>Lifespan and full continuum of behavioral health</a:t>
            </a:r>
          </a:p>
        </p:txBody>
      </p:sp>
    </p:spTree>
    <p:extLst>
      <p:ext uri="{BB962C8B-B14F-4D97-AF65-F5344CB8AC3E}">
        <p14:creationId xmlns:p14="http://schemas.microsoft.com/office/powerpoint/2010/main" val="1049240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BE503-961C-D4FA-75BA-56C4AD00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determinants of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D1218-62B9-A13C-3AA7-019CD5701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Maslow’s hierarchy of needs in primary care</a:t>
            </a:r>
          </a:p>
          <a:p>
            <a:r>
              <a:rPr lang="en-US" dirty="0"/>
              <a:t>Upstream investments </a:t>
            </a:r>
          </a:p>
          <a:p>
            <a:r>
              <a:rPr lang="en-US" dirty="0"/>
              <a:t>Caregiver/family well-being should be addressed in pediatric primary care</a:t>
            </a:r>
          </a:p>
          <a:p>
            <a:r>
              <a:rPr lang="en-US" dirty="0"/>
              <a:t>Universal screening and considerations for equity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228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D3461-D83C-0863-D2EA-78608ADA6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for screeners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0F0AE-836F-83D6-8A3A-06E5E4BC9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Consequences for being honest</a:t>
            </a:r>
          </a:p>
          <a:p>
            <a:r>
              <a:rPr lang="en-US" dirty="0"/>
              <a:t>“Objective” screeners are still self-report</a:t>
            </a:r>
          </a:p>
          <a:p>
            <a:r>
              <a:rPr lang="en-US" dirty="0"/>
              <a:t>Relationships over time are the most important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47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9C8A6-C60E-B751-C246-16068F10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71E50-BCD9-FA27-AAD7-F2D3160AE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Kids are not little adults and life doesn’t start at 18</a:t>
            </a:r>
          </a:p>
          <a:p>
            <a:r>
              <a:rPr lang="en-US" dirty="0"/>
              <a:t>Kids live in families and communities, not alone</a:t>
            </a:r>
          </a:p>
          <a:p>
            <a:r>
              <a:rPr lang="en-US" dirty="0"/>
              <a:t>We need funding mechanisms that reflect this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19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niversity of CO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CO theme" id="{EDB55653-B88E-4944-86D6-92ACFB1962A7}" vid="{B0905C71-B732-4F51-99B3-95DE8694A3A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8487</TotalTime>
  <Words>872</Words>
  <Application>Microsoft Macintosh PowerPoint</Application>
  <PresentationFormat>Widescreen</PresentationFormat>
  <Paragraphs>80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HelveticaNeueLT Std</vt:lpstr>
      <vt:lpstr>Office Theme</vt:lpstr>
      <vt:lpstr>University of CO theme</vt:lpstr>
      <vt:lpstr>Equity in pediatrics:  When patients don’t have an apple a day to keep the doctor away </vt:lpstr>
      <vt:lpstr>Disclosures</vt:lpstr>
      <vt:lpstr>Goals</vt:lpstr>
      <vt:lpstr>Overview of integrated behavioral health in primary care</vt:lpstr>
      <vt:lpstr>Drivers of inequities</vt:lpstr>
      <vt:lpstr>Access to care </vt:lpstr>
      <vt:lpstr>Social determinants of health</vt:lpstr>
      <vt:lpstr>Considerations for screeners</vt:lpstr>
      <vt:lpstr>Funding</vt:lpstr>
      <vt:lpstr>Advancement of health equity within integrated primary care</vt:lpstr>
      <vt:lpstr>Discussion</vt:lpstr>
      <vt:lpstr>References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Bridge: Connecting Patient and Families to Mental Health Support in the Community Setting</dc:title>
  <dc:creator>Von Schulz, Jonna</dc:creator>
  <cp:lastModifiedBy>Kenny, Jessica</cp:lastModifiedBy>
  <cp:revision>1400</cp:revision>
  <dcterms:created xsi:type="dcterms:W3CDTF">2021-12-03T15:27:52Z</dcterms:created>
  <dcterms:modified xsi:type="dcterms:W3CDTF">2023-03-06T18:39:58Z</dcterms:modified>
</cp:coreProperties>
</file>