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58" r:id="rId5"/>
    <p:sldId id="262" r:id="rId6"/>
    <p:sldId id="257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727"/>
  </p:normalViewPr>
  <p:slideViewPr>
    <p:cSldViewPr snapToGrid="0">
      <p:cViewPr varScale="1">
        <p:scale>
          <a:sx n="87" d="100"/>
          <a:sy n="87" d="100"/>
        </p:scale>
        <p:origin x="12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97ABF-FC75-C100-DC45-B916E97DA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278C6E-3FC9-41D8-6C20-3527C8FE8F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AFD46-A8C7-54AC-085C-B0FDAE50E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BF99-E696-C944-8BAD-9F7B754B168D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6FB35-7EE5-0D80-8A82-39BF98D9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9E45E-5FAB-2D6D-1ECB-3E0679780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1708-B6BF-4D49-BE0F-CE8CF20E7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4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2CACB-A8FD-083F-C66D-0FF5A7BE8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13C7D7-2C75-3846-97B5-718E6FBBE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CDA8D-2991-EE2D-E67D-6BF18FD14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BF99-E696-C944-8BAD-9F7B754B168D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2C643-5D98-1043-3829-CE3FDB453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2C956-83B0-01AC-4CF5-6BBD356F5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1708-B6BF-4D49-BE0F-CE8CF20E7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8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71C0D0-3573-9AA4-D023-B2EBEA3FB1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89ACD-931C-16B7-BEF1-AD9C792CF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3D444-057E-773E-8114-A7781217B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BF99-E696-C944-8BAD-9F7B754B168D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E0AC7-FEAD-5055-AC24-0FB648D3C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19310-03B0-C7CE-D281-FEA2EAB4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1708-B6BF-4D49-BE0F-CE8CF20E7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5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97918-1741-B5BE-925A-188F35DAB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4AE9-86F2-A8D0-5934-3C65723AC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04F40-D6E6-255C-EA95-0AA4C79A8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BF99-E696-C944-8BAD-9F7B754B168D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2C805-78BC-848E-3D48-6C2036883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450FE-C5B7-AB01-5B28-9FD160F46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1708-B6BF-4D49-BE0F-CE8CF20E7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04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C2DB3-E430-65B9-AF6A-A3022DCAC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21F49-6BD1-E1A3-88C6-8E46A4BA1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3BCB6-A133-E889-867B-DAC8615B3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BF99-E696-C944-8BAD-9F7B754B168D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413DB-3CEC-9C0F-B5BC-761C463E0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22AEF-6ABE-C4CB-C9EF-5514CCE7C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1708-B6BF-4D49-BE0F-CE8CF20E7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27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CBA39-F455-0926-A970-06FC9F03A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71AA9-290F-37B1-C32A-2595DDA1F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2CC2FC-D073-3B5F-C96C-393DEF8D7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A87E4-8FFC-286D-DC09-53C7CE128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BF99-E696-C944-8BAD-9F7B754B168D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737FD-4C54-D925-0B60-1C97A03BB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23BB7A-957D-0087-F04B-526DAD0E3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1708-B6BF-4D49-BE0F-CE8CF20E7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487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E4598-BC17-8E79-4265-FC2509853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B9AE3-9B9D-6813-D421-3B1C34B74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72A917-CDC9-89D8-C9A2-091A1C6FC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61B61A-73FC-E4E3-2FB8-94513C0DFE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E6F3C2-D6D8-6CB5-28A2-CC55A010AA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9AA95F-A5D1-E7FA-6D11-C269DC79F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BF99-E696-C944-8BAD-9F7B754B168D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37D4E8-260B-5F7A-8242-1F6E6A3AB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1BBF80-D791-6144-3CDB-81C7A254A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1708-B6BF-4D49-BE0F-CE8CF20E7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08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6603F-CBAF-B0B8-7F0E-8E03B3308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9BB7F5-2C6D-AEAC-1312-4C17673C9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BF99-E696-C944-8BAD-9F7B754B168D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A6FD80-E0F1-5BD4-F061-62420603C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F6047F-03BF-D664-66CD-C84EFC65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1708-B6BF-4D49-BE0F-CE8CF20E7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5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88F3FD-3EDE-92B3-79CD-457834209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BF99-E696-C944-8BAD-9F7B754B168D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30ABA3-B640-D69B-961C-D079CA980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97DE37-1CAB-2679-2161-9DF376FD1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1708-B6BF-4D49-BE0F-CE8CF20E7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00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7370F-5C18-85D0-10BC-2DA7096CE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7F637-2524-B2E3-DC20-89B9CC0E8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8330A-D7DA-AC83-DBC6-F8B0274440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173773-B0ED-6D59-3D26-E00F8605D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BF99-E696-C944-8BAD-9F7B754B168D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5B6741-570E-8D9F-635F-C92551D1D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048B4-0687-88FD-761A-5E930A872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1708-B6BF-4D49-BE0F-CE8CF20E7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575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7A709-4BFD-EB2E-9BA6-86C291BA0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E4A475-EEFA-3082-EF16-7F17603588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65B1FB-721F-8090-E0DF-10A7FCBCE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102FA-A4B3-94C7-1CF4-834E497D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BF99-E696-C944-8BAD-9F7B754B168D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887467-5D1B-34B8-DE87-FE2146E3B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6F1C91-9DB5-A34D-4CCD-6A6112AB1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41708-B6BF-4D49-BE0F-CE8CF20E7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76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8E542E-FAA3-91EE-040C-F049A6994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D75B33-57F6-C96E-26AB-029DCB525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C81D5-E870-C092-383E-F4D27067E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7BF99-E696-C944-8BAD-9F7B754B168D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0F693-9B56-5963-1296-5BB08A5C4C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655AC-D212-9E34-C949-C56D960E1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41708-B6BF-4D49-BE0F-CE8CF20E7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33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D6CDB20-394C-4D51-9C5B-8751E2133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Rounded Rectangle 3">
            <a:extLst>
              <a:ext uri="{FF2B5EF4-FFF2-40B4-BE49-F238E27FC236}">
                <a16:creationId xmlns:a16="http://schemas.microsoft.com/office/drawing/2014/main" id="{46DFD1E0-DCA7-47E6-B78B-6ECDDF873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AAB0B1E-BB97-40E0-8DCD-D1197A0E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D882DCA-6217-BDE9-9F04-F3A886721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4" y="1284731"/>
            <a:ext cx="9637776" cy="1430696"/>
          </a:xfrm>
        </p:spPr>
        <p:txBody>
          <a:bodyPr>
            <a:normAutofit/>
          </a:bodyPr>
          <a:lstStyle/>
          <a:p>
            <a:r>
              <a:rPr lang="en-US" sz="4100"/>
              <a:t>How do we best screen for depression and suicide in adolescents? (Kemper et al., 2021)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3B7F05C-DB18-9EFB-5867-BF46E7901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064" y="2853879"/>
            <a:ext cx="9637776" cy="2714771"/>
          </a:xfrm>
        </p:spPr>
        <p:txBody>
          <a:bodyPr>
            <a:normAutofit/>
          </a:bodyPr>
          <a:lstStyle/>
          <a:p>
            <a:r>
              <a:rPr lang="en-US" sz="2000"/>
              <a:t>USPSTF states there is insufficient evidence to universally screen for suicide risk </a:t>
            </a:r>
          </a:p>
          <a:p>
            <a:r>
              <a:rPr lang="en-US" sz="2000"/>
              <a:t>Universal screening for depression recommended and may help to identify those at risk for suicide </a:t>
            </a:r>
          </a:p>
          <a:p>
            <a:r>
              <a:rPr lang="en-US" sz="2000"/>
              <a:t>What is the incremental yield of adding suicide screening to depression screening in detecting suicide risk? </a:t>
            </a:r>
          </a:p>
        </p:txBody>
      </p:sp>
    </p:spTree>
    <p:extLst>
      <p:ext uri="{BB962C8B-B14F-4D97-AF65-F5344CB8AC3E}">
        <p14:creationId xmlns:p14="http://schemas.microsoft.com/office/powerpoint/2010/main" val="3295930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D223AB-C371-DFAA-BE7D-B0E936EFAEBE}"/>
              </a:ext>
            </a:extLst>
          </p:cNvPr>
          <p:cNvSpPr txBox="1"/>
          <p:nvPr/>
        </p:nvSpPr>
        <p:spPr>
          <a:xfrm>
            <a:off x="648931" y="2438400"/>
            <a:ext cx="3505494" cy="3785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972 adolescents screened with the PHQ-9A and the ASQ across 12 primary care clinics June 2019- October 2020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Table&#10;&#10;Description automatically generated with low confidence">
            <a:extLst>
              <a:ext uri="{FF2B5EF4-FFF2-40B4-BE49-F238E27FC236}">
                <a16:creationId xmlns:a16="http://schemas.microsoft.com/office/drawing/2014/main" id="{8F71B97F-2C6B-4677-A861-C83B7B49A7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5862" y="1018552"/>
            <a:ext cx="6019331" cy="481764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306779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D41CF8-5232-42BC-8D05-AFEDE2153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1256"/>
            <a:ext cx="12192000" cy="6869256"/>
          </a:xfrm>
          <a:prstGeom prst="rect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7F8863E-E712-E8CB-ACAD-77488C095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Percent positive</a:t>
            </a:r>
          </a:p>
        </p:txBody>
      </p:sp>
      <p:sp>
        <p:nvSpPr>
          <p:cNvPr id="11" name="Rounded Rectangle 5">
            <a:extLst>
              <a:ext uri="{FF2B5EF4-FFF2-40B4-BE49-F238E27FC236}">
                <a16:creationId xmlns:a16="http://schemas.microsoft.com/office/drawing/2014/main" id="{49237091-E62C-4878-AA4C-0B9995ADB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28801"/>
            <a:ext cx="10515600" cy="436245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B3BACF64-E870-33D0-4D6E-D04C66CB2D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240" y="2652142"/>
            <a:ext cx="9875520" cy="271576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683442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D6CDB20-394C-4D51-9C5B-8751E2133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Rounded Rectangle 3">
            <a:extLst>
              <a:ext uri="{FF2B5EF4-FFF2-40B4-BE49-F238E27FC236}">
                <a16:creationId xmlns:a16="http://schemas.microsoft.com/office/drawing/2014/main" id="{46DFD1E0-DCA7-47E6-B78B-6ECDDF873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AB0B1E-BB97-40E0-8DCD-D1197A0E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11C9FB-91C7-0CFB-EE1B-83D8A524C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4" y="1284731"/>
            <a:ext cx="9637776" cy="1430696"/>
          </a:xfrm>
        </p:spPr>
        <p:txBody>
          <a:bodyPr>
            <a:normAutofit/>
          </a:bodyPr>
          <a:lstStyle/>
          <a:p>
            <a:r>
              <a:rPr lang="en-US" dirty="0"/>
              <a:t>Positive Screens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9348E1-7B10-2286-7D85-4929C015F0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88064" y="2853879"/>
                <a:ext cx="9637776" cy="2714771"/>
              </a:xfrm>
            </p:spPr>
            <p:txBody>
              <a:bodyPr>
                <a:normAutofit/>
              </a:bodyPr>
              <a:lstStyle/>
              <a:p>
                <a:r>
                  <a:rPr lang="en-US" sz="2000"/>
                  <a:t>56.4% of patients had a positive screen any type of depression  </a:t>
                </a:r>
                <a:r>
                  <a:rPr lang="en-US" sz="200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:r>
                  <a:rPr lang="en-US" sz="2000"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response of 2 or 3 in questions 1 to 8 or 1, 2, or 3 in question 9)</a:t>
                </a:r>
                <a:endParaRPr lang="en-US" sz="2000"/>
              </a:p>
              <a:p>
                <a:r>
                  <a:rPr lang="en-US" sz="2000"/>
                  <a:t>24.7% had a positive screen for MDD </a:t>
                </a:r>
                <a:r>
                  <a:rPr lang="en-US" sz="200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total</m:t>
                    </m:r>
                    <m:r>
                      <a:rPr lang="en-US" sz="2000" b="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score</m:t>
                    </m:r>
                    <m:r>
                      <a:rPr lang="en-US" sz="2000" b="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2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10)</m:t>
                    </m:r>
                  </m:oMath>
                </a14:m>
                <a:endParaRPr lang="en-US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sz="2000">
                    <a:latin typeface="Calibri" panose="020F0502020204030204" pitchFamily="34" charset="0"/>
                    <a:cs typeface="Calibri" panose="020F0502020204030204" pitchFamily="34" charset="0"/>
                  </a:rPr>
                  <a:t>21.1% had a positive screen result for suicide (answering any ASQ question in the affirmative) </a:t>
                </a:r>
              </a:p>
              <a:p>
                <a:endParaRPr lang="en-US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sz="200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9348E1-7B10-2286-7D85-4929C015F0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88064" y="2853879"/>
                <a:ext cx="9637776" cy="2714771"/>
              </a:xfrm>
              <a:blipFill>
                <a:blip r:embed="rId2"/>
                <a:stretch>
                  <a:fillRect l="-526" t="-27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851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D6CDB20-394C-4D51-9C5B-8751E2133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Rounded Rectangle 3">
            <a:extLst>
              <a:ext uri="{FF2B5EF4-FFF2-40B4-BE49-F238E27FC236}">
                <a16:creationId xmlns:a16="http://schemas.microsoft.com/office/drawing/2014/main" id="{46DFD1E0-DCA7-47E6-B78B-6ECDDF873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AB0B1E-BB97-40E0-8DCD-D1197A0E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D8994-1BA7-B348-FE03-15160834C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4" y="1284731"/>
            <a:ext cx="9637776" cy="1430696"/>
          </a:xfrm>
        </p:spPr>
        <p:txBody>
          <a:bodyPr>
            <a:normAutofit/>
          </a:bodyPr>
          <a:lstStyle/>
          <a:p>
            <a:r>
              <a:rPr lang="en-US" dirty="0"/>
              <a:t>Characteristics associated with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0430A-34CB-7009-599A-F1D987725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064" y="2853879"/>
            <a:ext cx="9637776" cy="2714771"/>
          </a:xfrm>
        </p:spPr>
        <p:txBody>
          <a:bodyPr>
            <a:normAutofit/>
          </a:bodyPr>
          <a:lstStyle/>
          <a:p>
            <a:r>
              <a:rPr lang="en-US" sz="2000" dirty="0"/>
              <a:t>Proportion for positive screen for any depression decreased with age</a:t>
            </a:r>
          </a:p>
          <a:p>
            <a:r>
              <a:rPr lang="en-US" sz="2000" dirty="0"/>
              <a:t>Girls more likely than boys to have positive screens for any depression, MDD, and suicide risk</a:t>
            </a:r>
          </a:p>
          <a:p>
            <a:r>
              <a:rPr lang="en-US" sz="2000" dirty="0"/>
              <a:t>Non-Hispanic Black patients had a lower proportion of positive screen results for suicide </a:t>
            </a:r>
          </a:p>
          <a:p>
            <a:r>
              <a:rPr lang="en-US" sz="2000" dirty="0"/>
              <a:t>Patients who preferred to speak Somali in the home had a lower proportion of positive screens for any depression, MDD, and suicide risk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82454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chart&#10;&#10;Description automatically generated">
            <a:extLst>
              <a:ext uri="{FF2B5EF4-FFF2-40B4-BE49-F238E27FC236}">
                <a16:creationId xmlns:a16="http://schemas.microsoft.com/office/drawing/2014/main" id="{E9FBA360-48AD-5F8A-43F4-19ADDD805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357" y="643467"/>
            <a:ext cx="9605285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508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A5C45E3C-E64A-4A07-682C-CC1A5DF93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06872"/>
            <a:ext cx="10905066" cy="324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287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D6CDB20-394C-4D51-9C5B-8751E2133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Rounded Rectangle 3">
            <a:extLst>
              <a:ext uri="{FF2B5EF4-FFF2-40B4-BE49-F238E27FC236}">
                <a16:creationId xmlns:a16="http://schemas.microsoft.com/office/drawing/2014/main" id="{46DFD1E0-DCA7-47E6-B78B-6ECDDF873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AB0B1E-BB97-40E0-8DCD-D1197A0E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F44D73-747D-3F14-CC4D-C562CA60C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4" y="1284731"/>
            <a:ext cx="9637776" cy="1430696"/>
          </a:xfrm>
        </p:spPr>
        <p:txBody>
          <a:bodyPr>
            <a:normAutofit/>
          </a:bodyPr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394CF-2011-C9D3-2EBB-BD9D85ECF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064" y="2853879"/>
            <a:ext cx="9637776" cy="2714771"/>
          </a:xfrm>
        </p:spPr>
        <p:txBody>
          <a:bodyPr>
            <a:normAutofit/>
          </a:bodyPr>
          <a:lstStyle/>
          <a:p>
            <a:r>
              <a:rPr lang="en-US" sz="2000"/>
              <a:t>The ASQ identified additional cases of suicide risk above and beyond the PHQ-9A</a:t>
            </a:r>
          </a:p>
          <a:p>
            <a:r>
              <a:rPr lang="en-US" sz="2000"/>
              <a:t>High percentages of positive screens underscore importance of universal screening + prevention &amp; intervention strategies in primary care</a:t>
            </a:r>
          </a:p>
          <a:p>
            <a:pPr marL="0" indent="0">
              <a:buNone/>
            </a:pPr>
            <a:r>
              <a:rPr lang="en-US" sz="2000"/>
              <a:t>Kemper, A.R., Hostutler, C. A., Beck, K., Fontanella, C. A., Bridge, J. A. (2021). Depression and suicide-risk screening results in pediatric primary care. </a:t>
            </a:r>
            <a:r>
              <a:rPr lang="en-US" sz="2000" i="1"/>
              <a:t>Pediatrics, 148</a:t>
            </a:r>
            <a:r>
              <a:rPr lang="en-US" sz="2000"/>
              <a:t> (1), </a:t>
            </a:r>
            <a:r>
              <a:rPr lang="en-US" sz="200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e2021049999.</a:t>
            </a:r>
          </a:p>
          <a:p>
            <a:pPr marL="0" indent="0">
              <a:buNone/>
            </a:pPr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60433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302</Words>
  <Application>Microsoft Macintosh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How do we best screen for depression and suicide in adolescents? (Kemper et al., 2021)</vt:lpstr>
      <vt:lpstr>PowerPoint Presentation</vt:lpstr>
      <vt:lpstr>Percent positive</vt:lpstr>
      <vt:lpstr>Positive Screens</vt:lpstr>
      <vt:lpstr>Characteristics associated with responses</vt:lpstr>
      <vt:lpstr>PowerPoint Presentation</vt:lpstr>
      <vt:lpstr>PowerPoint Presentation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Petts</dc:creator>
  <cp:lastModifiedBy>Rachel Petts</cp:lastModifiedBy>
  <cp:revision>7</cp:revision>
  <dcterms:created xsi:type="dcterms:W3CDTF">2022-12-19T13:28:33Z</dcterms:created>
  <dcterms:modified xsi:type="dcterms:W3CDTF">2022-12-19T16:58:23Z</dcterms:modified>
</cp:coreProperties>
</file>