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5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ry Knight" userId="24922c7335b45bff" providerId="LiveId" clId="{ACE4D15E-79D6-4877-A9CB-FAE8D7B159AA}"/>
    <pc:docChg chg="custSel modSld">
      <pc:chgData name="Cory Knight" userId="24922c7335b45bff" providerId="LiveId" clId="{ACE4D15E-79D6-4877-A9CB-FAE8D7B159AA}" dt="2022-05-17T17:27:56.823" v="127" actId="20577"/>
      <pc:docMkLst>
        <pc:docMk/>
      </pc:docMkLst>
      <pc:sldChg chg="modSp mod">
        <pc:chgData name="Cory Knight" userId="24922c7335b45bff" providerId="LiveId" clId="{ACE4D15E-79D6-4877-A9CB-FAE8D7B159AA}" dt="2022-05-17T17:15:55.654" v="3" actId="12"/>
        <pc:sldMkLst>
          <pc:docMk/>
          <pc:sldMk cId="2064582456" sldId="257"/>
        </pc:sldMkLst>
        <pc:spChg chg="mod">
          <ac:chgData name="Cory Knight" userId="24922c7335b45bff" providerId="LiveId" clId="{ACE4D15E-79D6-4877-A9CB-FAE8D7B159AA}" dt="2022-05-17T17:15:55.654" v="3" actId="12"/>
          <ac:spMkLst>
            <pc:docMk/>
            <pc:sldMk cId="2064582456" sldId="257"/>
            <ac:spMk id="3" creationId="{A9390E46-7730-A65A-F910-D102DC4F2543}"/>
          </ac:spMkLst>
        </pc:spChg>
      </pc:sldChg>
      <pc:sldChg chg="modSp mod">
        <pc:chgData name="Cory Knight" userId="24922c7335b45bff" providerId="LiveId" clId="{ACE4D15E-79D6-4877-A9CB-FAE8D7B159AA}" dt="2022-05-17T17:27:56.823" v="127" actId="20577"/>
        <pc:sldMkLst>
          <pc:docMk/>
          <pc:sldMk cId="1425900605" sldId="258"/>
        </pc:sldMkLst>
        <pc:spChg chg="mod">
          <ac:chgData name="Cory Knight" userId="24922c7335b45bff" providerId="LiveId" clId="{ACE4D15E-79D6-4877-A9CB-FAE8D7B159AA}" dt="2022-05-17T17:27:56.823" v="127" actId="20577"/>
          <ac:spMkLst>
            <pc:docMk/>
            <pc:sldMk cId="1425900605" sldId="258"/>
            <ac:spMk id="3" creationId="{5A9A0EFF-8E77-4679-1B3C-FBAF69411F9C}"/>
          </ac:spMkLst>
        </pc:spChg>
      </pc:sldChg>
      <pc:sldChg chg="modSp mod">
        <pc:chgData name="Cory Knight" userId="24922c7335b45bff" providerId="LiveId" clId="{ACE4D15E-79D6-4877-A9CB-FAE8D7B159AA}" dt="2022-05-17T17:24:26.786" v="31" actId="20577"/>
        <pc:sldMkLst>
          <pc:docMk/>
          <pc:sldMk cId="3835785541" sldId="259"/>
        </pc:sldMkLst>
        <pc:spChg chg="mod">
          <ac:chgData name="Cory Knight" userId="24922c7335b45bff" providerId="LiveId" clId="{ACE4D15E-79D6-4877-A9CB-FAE8D7B159AA}" dt="2022-05-17T17:24:26.786" v="31" actId="20577"/>
          <ac:spMkLst>
            <pc:docMk/>
            <pc:sldMk cId="3835785541" sldId="259"/>
            <ac:spMk id="3" creationId="{67DA09C1-9F24-B82E-6846-ACA5BDCEF09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7ABBD5-1500-3169-3A50-75ABB8C0F1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843176-467A-CA5A-6D92-622B7CAAD0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5E38A7-11D0-BF0F-F072-899AD98E5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C75AA-F058-435E-A110-198F43B20F2F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5C13E6-267B-B6FB-4C9C-42C2C2E78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DCB892-52B2-616F-E700-444AD4078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74B99-0C96-49A0-8DE7-FEAA8C2A5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184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D59E5-F1DB-E03F-6C91-AF36D764B3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041499-D149-7922-C2BA-FCA349E52F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CFCF56-9133-7471-7FA3-4506AE88F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C75AA-F058-435E-A110-198F43B20F2F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15F3B3-17FF-AB30-1189-D9326286E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FF1B4B-3DCE-8EB8-D342-1EBC75788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74B99-0C96-49A0-8DE7-FEAA8C2A5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835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793F170-122F-2723-0021-6EA7CBC25B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68BFFC-3719-2F4D-E994-5EBF6F6E82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9DBC62-8B9C-CBA4-2C30-B5D442C08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C75AA-F058-435E-A110-198F43B20F2F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444DF0-64DA-9C98-4829-722F0DFEF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F926AC-7D4B-441D-D2ED-32C8DBA5F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74B99-0C96-49A0-8DE7-FEAA8C2A5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060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60E047-38CF-38F5-941D-2A6F661C04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2F15CC-7687-F1C9-BFF6-4B13D54493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5B6D58-66B0-7DA9-DDB2-54C43C629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C75AA-F058-435E-A110-198F43B20F2F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173852-474F-687C-0871-151BEADE3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F4E02C-AD0B-F99F-4BC5-089842D1F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74B99-0C96-49A0-8DE7-FEAA8C2A5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546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6583E-08FC-D0F5-3929-875CD3C91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315944-265D-22C6-332B-94662D4D5E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C1D4A4-B92B-2904-9A59-71CC223FB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C75AA-F058-435E-A110-198F43B20F2F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57D92F-E2DC-B2BC-E807-3C10CD5CC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1302E2-28F3-456C-88D1-F2B402941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74B99-0C96-49A0-8DE7-FEAA8C2A5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666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BAFE2-090B-F460-130C-2ADEDF07D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892ECA-5FAC-A410-E9DC-42C4CF1757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7EA40C-4DEB-5A36-9F29-641B11C529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B8E440-A282-6FDA-2B3A-416EB1DAF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C75AA-F058-435E-A110-198F43B20F2F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1FA0D3-7CE4-35D8-D13D-4DA254D85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AAB2A-8CB0-B79D-626C-8FFF25198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74B99-0C96-49A0-8DE7-FEAA8C2A5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660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B28E6-BE95-F4CB-0902-03EF5EBAB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828BA3-3C06-ACA4-9A0E-6E46553DBB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3DC717-7515-F033-211D-18CC8F1C13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E300F7-16BA-4EEF-B568-B75EBDD882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60D29F-2018-6BB5-3533-2A214AB568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3033912-215E-06A9-CF24-0DDD77A6D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C75AA-F058-435E-A110-198F43B20F2F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480BE3-4216-EF17-A77F-033116B0A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0259117-EDBF-7B57-D4AC-1B137CCC7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74B99-0C96-49A0-8DE7-FEAA8C2A5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785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A6283C-21AD-5BA5-7143-296C80A6F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539B3A-EE40-5D61-9C93-E70F8B26E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C75AA-F058-435E-A110-198F43B20F2F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8AD111-4F39-92D8-CC36-788AD1F04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E2C70B-72C4-B1F0-852D-1A1C8AF10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74B99-0C96-49A0-8DE7-FEAA8C2A5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455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19E9667-4B61-5568-482F-5832AC925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C75AA-F058-435E-A110-198F43B20F2F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3292EBA-497D-EEB6-5A01-3831A966C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C770AA-7C71-3F4D-7740-2A944540D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74B99-0C96-49A0-8DE7-FEAA8C2A5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240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C4B87-8E8D-3D83-D04A-AC34C8CFD1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CC9C2C-68ED-ECB7-202F-9078C05078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EF721D-D51B-6E22-3ADF-5CF52C68FF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54DD68-C4F1-8FDA-1FA0-A54636E58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C75AA-F058-435E-A110-198F43B20F2F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A79DF2-908A-CA3B-D5CB-D008EFB47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FB58E3-2E79-A557-CB08-38FBD3587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74B99-0C96-49A0-8DE7-FEAA8C2A5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974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7E289-721B-3861-6A73-3709A9F521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ED0A65-C78C-C0B6-DF3F-A5C68105F0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B0FEF3-80D3-D34B-ABE1-6BBDE82CEC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E88163-AC8D-EB87-8447-953B3A73B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C75AA-F058-435E-A110-198F43B20F2F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E05CAF-ED06-8B3D-8EB9-0899DA576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11F47E-06E2-8691-9C8D-D5DDB0DC9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74B99-0C96-49A0-8DE7-FEAA8C2A5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620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2AACB3D-6979-65C4-21E3-5FA265844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0DEA2E-5DFF-804F-46EC-F2F50F59B6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CF76FC-C2C7-6A3E-2DDF-EFEA7DDE6B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6C75AA-F058-435E-A110-198F43B20F2F}" type="datetimeFigureOut">
              <a:rPr lang="en-US" smtClean="0"/>
              <a:t>5/17/2022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EF57ED-56C5-8A23-9DF1-4DCB06910B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82B989-A025-DF04-411A-B225E96AC3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D74B99-0C96-49A0-8DE7-FEAA8C2A52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210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41C667-F06C-7BE9-4F4B-81A162480D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64611" y="1026577"/>
            <a:ext cx="4087306" cy="2889114"/>
          </a:xfrm>
        </p:spPr>
        <p:txBody>
          <a:bodyPr anchor="b">
            <a:normAutofit/>
          </a:bodyPr>
          <a:lstStyle/>
          <a:p>
            <a:pPr algn="l"/>
            <a:r>
              <a:rPr lang="en-US" sz="5000" dirty="0"/>
              <a:t>Community Conversation: Myths of PCBH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B6D979-F37F-4503-6F5E-5E6B633075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4612" y="4750893"/>
            <a:ext cx="4087305" cy="1147863"/>
          </a:xfrm>
        </p:spPr>
        <p:txBody>
          <a:bodyPr anchor="t">
            <a:normAutofit/>
          </a:bodyPr>
          <a:lstStyle/>
          <a:p>
            <a:pPr algn="l"/>
            <a:r>
              <a:rPr lang="en-US" sz="2000"/>
              <a:t>Moderated By: Cory Knight</a:t>
            </a:r>
          </a:p>
          <a:p>
            <a:pPr algn="l"/>
            <a:r>
              <a:rPr lang="en-US" sz="2000"/>
              <a:t>Super Participants: Meghan Fondow &amp; William Summers 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E49CC64F-7275-4E33-961B-0C5CDC4398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" y="0"/>
            <a:ext cx="7188051" cy="6858000"/>
          </a:xfrm>
          <a:custGeom>
            <a:avLst/>
            <a:gdLst>
              <a:gd name="connsiteX0" fmla="*/ 7188051 w 7188051"/>
              <a:gd name="connsiteY0" fmla="*/ 6858000 h 6858000"/>
              <a:gd name="connsiteX1" fmla="*/ 108694 w 7188051"/>
              <a:gd name="connsiteY1" fmla="*/ 6858000 h 6858000"/>
              <a:gd name="connsiteX2" fmla="*/ 79127 w 7188051"/>
              <a:gd name="connsiteY2" fmla="*/ 6681235 h 6858000"/>
              <a:gd name="connsiteX3" fmla="*/ 0 w 7188051"/>
              <a:gd name="connsiteY3" fmla="*/ 5565888 h 6858000"/>
              <a:gd name="connsiteX4" fmla="*/ 2190696 w 7188051"/>
              <a:gd name="connsiteY4" fmla="*/ 145339 h 6858000"/>
              <a:gd name="connsiteX5" fmla="*/ 2339431 w 7188051"/>
              <a:gd name="connsiteY5" fmla="*/ 0 h 6858000"/>
              <a:gd name="connsiteX6" fmla="*/ 7188051 w 7188051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88051" h="6858000">
                <a:moveTo>
                  <a:pt x="7188051" y="6858000"/>
                </a:moveTo>
                <a:lnTo>
                  <a:pt x="108694" y="6858000"/>
                </a:lnTo>
                <a:lnTo>
                  <a:pt x="79127" y="6681235"/>
                </a:lnTo>
                <a:cubicBezTo>
                  <a:pt x="26981" y="6316967"/>
                  <a:pt x="0" y="5944579"/>
                  <a:pt x="0" y="5565888"/>
                </a:cubicBezTo>
                <a:cubicBezTo>
                  <a:pt x="0" y="3459953"/>
                  <a:pt x="834428" y="1548908"/>
                  <a:pt x="2190696" y="145339"/>
                </a:cubicBezTo>
                <a:lnTo>
                  <a:pt x="2339431" y="0"/>
                </a:lnTo>
                <a:lnTo>
                  <a:pt x="7188051" y="0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 descr="Close up image of hands applauding">
            <a:extLst>
              <a:ext uri="{FF2B5EF4-FFF2-40B4-BE49-F238E27FC236}">
                <a16:creationId xmlns:a16="http://schemas.microsoft.com/office/drawing/2014/main" id="{B8C0C9D3-65CD-6195-B806-A01F122100E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2485" r="9104" b="-1"/>
          <a:stretch/>
        </p:blipFill>
        <p:spPr>
          <a:xfrm>
            <a:off x="1" y="10"/>
            <a:ext cx="7028495" cy="6857990"/>
          </a:xfrm>
          <a:custGeom>
            <a:avLst/>
            <a:gdLst/>
            <a:ahLst/>
            <a:cxnLst/>
            <a:rect l="l" t="t" r="r" b="b"/>
            <a:pathLst>
              <a:path w="7028495" h="6858000">
                <a:moveTo>
                  <a:pt x="0" y="0"/>
                </a:moveTo>
                <a:lnTo>
                  <a:pt x="6915668" y="0"/>
                </a:lnTo>
                <a:lnTo>
                  <a:pt x="6952411" y="219663"/>
                </a:lnTo>
                <a:cubicBezTo>
                  <a:pt x="7002551" y="569921"/>
                  <a:pt x="7028495" y="927986"/>
                  <a:pt x="7028495" y="1292112"/>
                </a:cubicBezTo>
                <a:cubicBezTo>
                  <a:pt x="7028495" y="3343346"/>
                  <a:pt x="6205186" y="5202289"/>
                  <a:pt x="4870994" y="6556512"/>
                </a:cubicBezTo>
                <a:lnTo>
                  <a:pt x="4556185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2477933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6C4BB-57F5-F1D5-042A-6FE99AE88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</p:spPr>
        <p:txBody>
          <a:bodyPr>
            <a:normAutofit/>
          </a:bodyPr>
          <a:lstStyle/>
          <a:p>
            <a:r>
              <a:rPr lang="en-US"/>
              <a:t>Billing Myths </a:t>
            </a:r>
            <a:endParaRPr lang="en-US" dirty="0"/>
          </a:p>
        </p:txBody>
      </p:sp>
      <p:sp>
        <p:nvSpPr>
          <p:cNvPr id="13" name="Freeform: Shape 7">
            <a:extLst>
              <a:ext uri="{FF2B5EF4-FFF2-40B4-BE49-F238E27FC236}">
                <a16:creationId xmlns:a16="http://schemas.microsoft.com/office/drawing/2014/main" id="{7CB4857B-ED7C-444D-9F04-2F885114A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764099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9">
            <a:extLst>
              <a:ext uri="{FF2B5EF4-FFF2-40B4-BE49-F238E27FC236}">
                <a16:creationId xmlns:a16="http://schemas.microsoft.com/office/drawing/2014/main" id="{D18046FB-44EA-4FD8-A585-EA09A319B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12191999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79F5F2B-8B58-4140-AE6A-51F6C67B1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1"/>
            <a:ext cx="971654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390E46-7730-A65A-F910-D102DC4F25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3363" y="2176272"/>
            <a:ext cx="9367204" cy="4041648"/>
          </a:xfrm>
        </p:spPr>
        <p:txBody>
          <a:bodyPr anchor="t">
            <a:normAutofit/>
          </a:bodyPr>
          <a:lstStyle/>
          <a:p>
            <a:pPr marL="0">
              <a:spcBef>
                <a:spcPts val="0"/>
              </a:spcBef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You can’t make money for the clinic 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Y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ou can't bill 30-minute psychotherapy codes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Y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ou can only use health and behavior codes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>
              <a:spcBef>
                <a:spcPts val="0"/>
              </a:spcBef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To 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see a patient for mental health concerns in primary care (and code with a psychotherapy code) you must always first perform a </a:t>
            </a:r>
            <a:r>
              <a:rPr lang="en-US" sz="2000" b="1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full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Mental Health  Assessment (90791-Psychiatric Diagnostic Assessment)</a:t>
            </a:r>
          </a:p>
          <a:p>
            <a:pPr marL="0">
              <a:spcBef>
                <a:spcPts val="0"/>
              </a:spcBef>
            </a:pPr>
            <a:endParaRPr lang="en-US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>
              <a:spcBef>
                <a:spcPts val="0"/>
              </a:spcBef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 full mental health assessment cannot be completed in 30 minutes or less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645824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00B612-EB06-1BB2-CD69-A24EA0727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</p:spPr>
        <p:txBody>
          <a:bodyPr>
            <a:normAutofit/>
          </a:bodyPr>
          <a:lstStyle/>
          <a:p>
            <a:r>
              <a:rPr lang="en-US" dirty="0"/>
              <a:t>Practice Myths 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7CB4857B-ED7C-444D-9F04-2F885114A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764099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18046FB-44EA-4FD8-A585-EA09A319B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12191999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79F5F2B-8B58-4140-AE6A-51F6C67B1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1"/>
            <a:ext cx="971654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9A0EFF-8E77-4679-1B3C-FBAF69411F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3363" y="2176272"/>
            <a:ext cx="9367204" cy="4041648"/>
          </a:xfrm>
        </p:spPr>
        <p:txBody>
          <a:bodyPr anchor="t">
            <a:normAutofit lnSpcReduction="10000"/>
          </a:bodyPr>
          <a:lstStyle/>
          <a:p>
            <a:r>
              <a:rPr lang="en-US" sz="2000" dirty="0"/>
              <a:t>You only provide care for “small problems” and conduct crisis management services</a:t>
            </a:r>
          </a:p>
          <a:p>
            <a:endParaRPr lang="en-US" sz="2000" dirty="0"/>
          </a:p>
          <a:p>
            <a:r>
              <a:rPr lang="en-US" sz="2000" dirty="0"/>
              <a:t>You cannot treat trauma or provide care for complex issues in under 30 mins</a:t>
            </a:r>
          </a:p>
          <a:p>
            <a:endParaRPr lang="en-US" sz="2000" dirty="0"/>
          </a:p>
          <a:p>
            <a:r>
              <a:rPr lang="en-US" sz="2000" dirty="0"/>
              <a:t>Your services are not as good as specialty mental health and people cannot improve in just 1 visit</a:t>
            </a:r>
          </a:p>
          <a:p>
            <a:endParaRPr lang="en-US" sz="2000" dirty="0"/>
          </a:p>
          <a:p>
            <a:r>
              <a:rPr lang="en-US" sz="2000" dirty="0"/>
              <a:t>You must use a particular theoretical orientation to work in primary care</a:t>
            </a:r>
          </a:p>
          <a:p>
            <a:endParaRPr lang="en-US" sz="2000" dirty="0"/>
          </a:p>
          <a:p>
            <a:r>
              <a:rPr lang="en-US" sz="2000" dirty="0"/>
              <a:t>You cannot develop a comprehensive treatment plan or provide long-term care as treatment must be completed in 4-6 visits</a:t>
            </a:r>
          </a:p>
        </p:txBody>
      </p:sp>
    </p:spTree>
    <p:extLst>
      <p:ext uri="{BB962C8B-B14F-4D97-AF65-F5344CB8AC3E}">
        <p14:creationId xmlns:p14="http://schemas.microsoft.com/office/powerpoint/2010/main" val="1425900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2F3898-323B-06CE-FE1E-F838B53BD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3363" y="365760"/>
            <a:ext cx="9367203" cy="1188720"/>
          </a:xfrm>
        </p:spPr>
        <p:txBody>
          <a:bodyPr>
            <a:normAutofit/>
          </a:bodyPr>
          <a:lstStyle/>
          <a:p>
            <a:r>
              <a:rPr lang="en-US" dirty="0"/>
              <a:t>Trainee Myths 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7CB4857B-ED7C-444D-9F04-2F885114A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764099" cy="1558212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18046FB-44EA-4FD8-A585-EA09A319B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691640"/>
            <a:ext cx="12191999" cy="516636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79F5F2B-8B58-4140-AE6A-51F6C67B1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1"/>
            <a:ext cx="971654" cy="2096979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DA09C1-9F24-B82E-6846-ACA5BDCEF0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3363" y="2176272"/>
            <a:ext cx="9367204" cy="4041648"/>
          </a:xfrm>
        </p:spPr>
        <p:txBody>
          <a:bodyPr anchor="t">
            <a:normAutofit/>
          </a:bodyPr>
          <a:lstStyle/>
          <a:p>
            <a:r>
              <a:rPr lang="en-US" sz="2000" dirty="0"/>
              <a:t>This is not real “evidence-based” therapy and it does not apply to other treatment settings</a:t>
            </a:r>
          </a:p>
          <a:p>
            <a:endParaRPr lang="en-US" sz="2000" dirty="0"/>
          </a:p>
          <a:p>
            <a:r>
              <a:rPr lang="en-US" sz="2000" dirty="0"/>
              <a:t>There is not enough time to get anything done or build rapport </a:t>
            </a:r>
          </a:p>
          <a:p>
            <a:endParaRPr lang="en-US" sz="2000" dirty="0"/>
          </a:p>
          <a:p>
            <a:r>
              <a:rPr lang="en-US" sz="2000" dirty="0"/>
              <a:t>This work is not personally fulfilling, and I do not get to see improvements over time </a:t>
            </a:r>
          </a:p>
          <a:p>
            <a:endParaRPr lang="en-US" sz="2000" dirty="0"/>
          </a:p>
          <a:p>
            <a:r>
              <a:rPr lang="en-US" sz="2000" dirty="0"/>
              <a:t>I am not competent to working medical setting or advise providers about medications and behavioral health issues </a:t>
            </a:r>
          </a:p>
        </p:txBody>
      </p:sp>
    </p:spTree>
    <p:extLst>
      <p:ext uri="{BB962C8B-B14F-4D97-AF65-F5344CB8AC3E}">
        <p14:creationId xmlns:p14="http://schemas.microsoft.com/office/powerpoint/2010/main" val="38357855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233</Words>
  <Application>Microsoft Office PowerPoint</Application>
  <PresentationFormat>Widescreen</PresentationFormat>
  <Paragraphs>33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Community Conversation: Myths of PCBH</vt:lpstr>
      <vt:lpstr>Billing Myths </vt:lpstr>
      <vt:lpstr>Practice Myths </vt:lpstr>
      <vt:lpstr>Trainee Myths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Community Conversation: Myths of PCBH</dc:title>
  <dc:creator>Cory Knight</dc:creator>
  <cp:lastModifiedBy>Cory Knight</cp:lastModifiedBy>
  <cp:revision>1</cp:revision>
  <dcterms:created xsi:type="dcterms:W3CDTF">2022-05-17T16:26:45Z</dcterms:created>
  <dcterms:modified xsi:type="dcterms:W3CDTF">2022-05-17T17:28:00Z</dcterms:modified>
</cp:coreProperties>
</file>