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6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86" r:id="rId10"/>
    <p:sldId id="289" r:id="rId11"/>
    <p:sldId id="262" r:id="rId12"/>
    <p:sldId id="267" r:id="rId13"/>
    <p:sldId id="266" r:id="rId14"/>
    <p:sldId id="265" r:id="rId15"/>
    <p:sldId id="272" r:id="rId16"/>
    <p:sldId id="268" r:id="rId17"/>
    <p:sldId id="269" r:id="rId18"/>
    <p:sldId id="270" r:id="rId19"/>
    <p:sldId id="274" r:id="rId20"/>
    <p:sldId id="287" r:id="rId21"/>
    <p:sldId id="285" r:id="rId22"/>
    <p:sldId id="281" r:id="rId23"/>
    <p:sldId id="275" r:id="rId24"/>
    <p:sldId id="282" r:id="rId25"/>
    <p:sldId id="277" r:id="rId26"/>
    <p:sldId id="284" r:id="rId27"/>
    <p:sldId id="278" r:id="rId28"/>
    <p:sldId id="271" r:id="rId29"/>
    <p:sldId id="279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7" autoAdjust="0"/>
    <p:restoredTop sz="90525" autoAdjust="0"/>
  </p:normalViewPr>
  <p:slideViewPr>
    <p:cSldViewPr snapToGrid="0">
      <p:cViewPr varScale="1">
        <p:scale>
          <a:sx n="104" d="100"/>
          <a:sy n="10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38833-BC4D-4DC0-A557-846C292B7602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</dgm:pt>
    <dgm:pt modelId="{52B028EA-A9AB-4E96-9DFD-4F50A95B1A59}">
      <dgm:prSet phldrT="[Text]"/>
      <dgm:spPr>
        <a:solidFill>
          <a:srgbClr val="C04E00"/>
        </a:solidFill>
      </dgm:spPr>
      <dgm:t>
        <a:bodyPr/>
        <a:lstStyle/>
        <a:p>
          <a:r>
            <a:rPr lang="en-US" dirty="0" smtClean="0"/>
            <a:t>Identify</a:t>
          </a:r>
          <a:endParaRPr lang="en-US" dirty="0"/>
        </a:p>
      </dgm:t>
    </dgm:pt>
    <dgm:pt modelId="{A338D1C0-D32E-4BBB-BF0D-8743BFBF56D2}" type="parTrans" cxnId="{EB1CEDBF-EA49-4599-BDDC-88E58C1D830B}">
      <dgm:prSet/>
      <dgm:spPr/>
      <dgm:t>
        <a:bodyPr/>
        <a:lstStyle/>
        <a:p>
          <a:endParaRPr lang="en-US"/>
        </a:p>
      </dgm:t>
    </dgm:pt>
    <dgm:pt modelId="{0587FE36-AF4F-4429-AF4C-2F6095BBEF85}" type="sibTrans" cxnId="{EB1CEDBF-EA49-4599-BDDC-88E58C1D830B}">
      <dgm:prSet/>
      <dgm:spPr/>
      <dgm:t>
        <a:bodyPr/>
        <a:lstStyle/>
        <a:p>
          <a:endParaRPr lang="en-US"/>
        </a:p>
      </dgm:t>
    </dgm:pt>
    <dgm:pt modelId="{3E8EE374-A11F-4E2E-8231-170616345694}">
      <dgm:prSet phldrT="[Text]"/>
      <dgm:spPr>
        <a:solidFill>
          <a:srgbClr val="2C5484"/>
        </a:solidFill>
      </dgm:spPr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34AE4DC9-65B4-4788-9E5D-90BBB5F70C0E}" type="parTrans" cxnId="{9F423F27-C122-43DC-A9AB-5748C810E52D}">
      <dgm:prSet/>
      <dgm:spPr/>
      <dgm:t>
        <a:bodyPr/>
        <a:lstStyle/>
        <a:p>
          <a:endParaRPr lang="en-US"/>
        </a:p>
      </dgm:t>
    </dgm:pt>
    <dgm:pt modelId="{CF474AEB-9E67-426C-A132-8FDAFEDC49AD}" type="sibTrans" cxnId="{9F423F27-C122-43DC-A9AB-5748C810E52D}">
      <dgm:prSet/>
      <dgm:spPr/>
      <dgm:t>
        <a:bodyPr/>
        <a:lstStyle/>
        <a:p>
          <a:endParaRPr lang="en-US"/>
        </a:p>
      </dgm:t>
    </dgm:pt>
    <dgm:pt modelId="{39B5FA7F-640B-44C4-A58F-CD4A223E5383}">
      <dgm:prSet phldrT="[Text]"/>
      <dgm:spPr>
        <a:solidFill>
          <a:srgbClr val="458B6A"/>
        </a:solidFill>
      </dgm:spPr>
      <dgm:t>
        <a:bodyPr/>
        <a:lstStyle/>
        <a:p>
          <a:r>
            <a:rPr lang="en-US" dirty="0" smtClean="0"/>
            <a:t>ACT!</a:t>
          </a:r>
          <a:endParaRPr lang="en-US" dirty="0"/>
        </a:p>
      </dgm:t>
    </dgm:pt>
    <dgm:pt modelId="{45D5EB18-DB0A-4383-A42C-CD063C776E2E}" type="parTrans" cxnId="{C010B1DF-629B-40F9-AC97-EE15C7736C70}">
      <dgm:prSet/>
      <dgm:spPr/>
      <dgm:t>
        <a:bodyPr/>
        <a:lstStyle/>
        <a:p>
          <a:endParaRPr lang="en-US"/>
        </a:p>
      </dgm:t>
    </dgm:pt>
    <dgm:pt modelId="{BB2A88D5-6E73-479A-90D9-81779947F15D}" type="sibTrans" cxnId="{C010B1DF-629B-40F9-AC97-EE15C7736C70}">
      <dgm:prSet/>
      <dgm:spPr/>
      <dgm:t>
        <a:bodyPr/>
        <a:lstStyle/>
        <a:p>
          <a:endParaRPr lang="en-US"/>
        </a:p>
      </dgm:t>
    </dgm:pt>
    <dgm:pt modelId="{BB7184F0-3F50-4233-8B7F-2E95543A1034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Screen</a:t>
          </a:r>
          <a:endParaRPr lang="en-US" dirty="0"/>
        </a:p>
      </dgm:t>
    </dgm:pt>
    <dgm:pt modelId="{12C66E4B-A9F3-421B-9097-95393BC39B1C}" type="parTrans" cxnId="{3A435E07-6B4F-4877-AAAE-CA7B633B773D}">
      <dgm:prSet/>
      <dgm:spPr/>
      <dgm:t>
        <a:bodyPr/>
        <a:lstStyle/>
        <a:p>
          <a:endParaRPr lang="en-US"/>
        </a:p>
      </dgm:t>
    </dgm:pt>
    <dgm:pt modelId="{BA22364C-9384-47AD-A425-97B56C86354C}" type="sibTrans" cxnId="{3A435E07-6B4F-4877-AAAE-CA7B633B773D}">
      <dgm:prSet/>
      <dgm:spPr/>
      <dgm:t>
        <a:bodyPr/>
        <a:lstStyle/>
        <a:p>
          <a:endParaRPr lang="en-US"/>
        </a:p>
      </dgm:t>
    </dgm:pt>
    <dgm:pt modelId="{28334E25-52A0-45C8-B3AD-74C1B227EBA6}" type="pres">
      <dgm:prSet presAssocID="{33F38833-BC4D-4DC0-A557-846C292B7602}" presName="Name0" presStyleCnt="0">
        <dgm:presLayoutVars>
          <dgm:chMax val="7"/>
          <dgm:chPref val="5"/>
        </dgm:presLayoutVars>
      </dgm:prSet>
      <dgm:spPr/>
    </dgm:pt>
    <dgm:pt modelId="{42BAD3DF-A5C2-4161-B476-BED67DE3A683}" type="pres">
      <dgm:prSet presAssocID="{33F38833-BC4D-4DC0-A557-846C292B7602}" presName="arrowNode" presStyleLbl="node1" presStyleIdx="0" presStyleCnt="1"/>
      <dgm:spPr/>
    </dgm:pt>
    <dgm:pt modelId="{E1FF3F02-B5F6-4DEF-A2CD-25D86C81E02C}" type="pres">
      <dgm:prSet presAssocID="{52B028EA-A9AB-4E96-9DFD-4F50A95B1A59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E48D3-DBDC-4646-9101-4ED9D434B572}" type="pres">
      <dgm:prSet presAssocID="{BB7184F0-3F50-4233-8B7F-2E95543A1034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F7E9B-7136-42FA-81A4-19D6F8BF3233}" type="pres">
      <dgm:prSet presAssocID="{BA22364C-9384-47AD-A425-97B56C86354C}" presName="dotNode2" presStyleCnt="0"/>
      <dgm:spPr/>
    </dgm:pt>
    <dgm:pt modelId="{5D35B32B-C8A4-43C1-B5B5-1CBB12505539}" type="pres">
      <dgm:prSet presAssocID="{BA22364C-9384-47AD-A425-97B56C86354C}" presName="dotRepeatNode" presStyleLbl="fgShp" presStyleIdx="0" presStyleCnt="2"/>
      <dgm:spPr/>
      <dgm:t>
        <a:bodyPr/>
        <a:lstStyle/>
        <a:p>
          <a:endParaRPr lang="en-US"/>
        </a:p>
      </dgm:t>
    </dgm:pt>
    <dgm:pt modelId="{BA44EE93-4140-4E19-AA83-BE10D803A68D}" type="pres">
      <dgm:prSet presAssocID="{3E8EE374-A11F-4E2E-8231-170616345694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0DA7B-053D-4049-BB86-6785FA1CC511}" type="pres">
      <dgm:prSet presAssocID="{CF474AEB-9E67-426C-A132-8FDAFEDC49AD}" presName="dotNode3" presStyleCnt="0"/>
      <dgm:spPr/>
    </dgm:pt>
    <dgm:pt modelId="{A1997BA5-70F1-476E-9257-5E9050BFF4B1}" type="pres">
      <dgm:prSet presAssocID="{CF474AEB-9E67-426C-A132-8FDAFEDC49AD}" presName="dotRepeatNode" presStyleLbl="fgShp" presStyleIdx="1" presStyleCnt="2"/>
      <dgm:spPr/>
      <dgm:t>
        <a:bodyPr/>
        <a:lstStyle/>
        <a:p>
          <a:endParaRPr lang="en-US"/>
        </a:p>
      </dgm:t>
    </dgm:pt>
    <dgm:pt modelId="{AF836A34-0774-4BE1-AB2F-B8DEE7F373E6}" type="pres">
      <dgm:prSet presAssocID="{39B5FA7F-640B-44C4-A58F-CD4A223E5383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3B516-3CE0-42CA-AC9D-81AB519CA7B7}" type="presOf" srcId="{3E8EE374-A11F-4E2E-8231-170616345694}" destId="{BA44EE93-4140-4E19-AA83-BE10D803A68D}" srcOrd="0" destOrd="0" presId="urn:microsoft.com/office/officeart/2009/3/layout/DescendingProcess"/>
    <dgm:cxn modelId="{3A435E07-6B4F-4877-AAAE-CA7B633B773D}" srcId="{33F38833-BC4D-4DC0-A557-846C292B7602}" destId="{BB7184F0-3F50-4233-8B7F-2E95543A1034}" srcOrd="1" destOrd="0" parTransId="{12C66E4B-A9F3-421B-9097-95393BC39B1C}" sibTransId="{BA22364C-9384-47AD-A425-97B56C86354C}"/>
    <dgm:cxn modelId="{EB1CEDBF-EA49-4599-BDDC-88E58C1D830B}" srcId="{33F38833-BC4D-4DC0-A557-846C292B7602}" destId="{52B028EA-A9AB-4E96-9DFD-4F50A95B1A59}" srcOrd="0" destOrd="0" parTransId="{A338D1C0-D32E-4BBB-BF0D-8743BFBF56D2}" sibTransId="{0587FE36-AF4F-4429-AF4C-2F6095BBEF85}"/>
    <dgm:cxn modelId="{DDE0854D-2F82-4167-BC1A-ED96A964B6AE}" type="presOf" srcId="{BB7184F0-3F50-4233-8B7F-2E95543A1034}" destId="{912E48D3-DBDC-4646-9101-4ED9D434B572}" srcOrd="0" destOrd="0" presId="urn:microsoft.com/office/officeart/2009/3/layout/DescendingProcess"/>
    <dgm:cxn modelId="{9F423F27-C122-43DC-A9AB-5748C810E52D}" srcId="{33F38833-BC4D-4DC0-A557-846C292B7602}" destId="{3E8EE374-A11F-4E2E-8231-170616345694}" srcOrd="2" destOrd="0" parTransId="{34AE4DC9-65B4-4788-9E5D-90BBB5F70C0E}" sibTransId="{CF474AEB-9E67-426C-A132-8FDAFEDC49AD}"/>
    <dgm:cxn modelId="{633AF558-EAFD-4F69-832E-9DE8488FC0D4}" type="presOf" srcId="{52B028EA-A9AB-4E96-9DFD-4F50A95B1A59}" destId="{E1FF3F02-B5F6-4DEF-A2CD-25D86C81E02C}" srcOrd="0" destOrd="0" presId="urn:microsoft.com/office/officeart/2009/3/layout/DescendingProcess"/>
    <dgm:cxn modelId="{ABC05369-8358-4ACE-A2C9-E8C941AB5B0A}" type="presOf" srcId="{33F38833-BC4D-4DC0-A557-846C292B7602}" destId="{28334E25-52A0-45C8-B3AD-74C1B227EBA6}" srcOrd="0" destOrd="0" presId="urn:microsoft.com/office/officeart/2009/3/layout/DescendingProcess"/>
    <dgm:cxn modelId="{1455049F-8C20-4ED8-A052-E7D5D704BA47}" type="presOf" srcId="{39B5FA7F-640B-44C4-A58F-CD4A223E5383}" destId="{AF836A34-0774-4BE1-AB2F-B8DEE7F373E6}" srcOrd="0" destOrd="0" presId="urn:microsoft.com/office/officeart/2009/3/layout/DescendingProcess"/>
    <dgm:cxn modelId="{C010B1DF-629B-40F9-AC97-EE15C7736C70}" srcId="{33F38833-BC4D-4DC0-A557-846C292B7602}" destId="{39B5FA7F-640B-44C4-A58F-CD4A223E5383}" srcOrd="3" destOrd="0" parTransId="{45D5EB18-DB0A-4383-A42C-CD063C776E2E}" sibTransId="{BB2A88D5-6E73-479A-90D9-81779947F15D}"/>
    <dgm:cxn modelId="{53987193-6E98-46BB-8F6A-C3C3C88E717E}" type="presOf" srcId="{BA22364C-9384-47AD-A425-97B56C86354C}" destId="{5D35B32B-C8A4-43C1-B5B5-1CBB12505539}" srcOrd="0" destOrd="0" presId="urn:microsoft.com/office/officeart/2009/3/layout/DescendingProcess"/>
    <dgm:cxn modelId="{3DC4EA26-3EED-49CA-A247-8B909BB0AA5A}" type="presOf" srcId="{CF474AEB-9E67-426C-A132-8FDAFEDC49AD}" destId="{A1997BA5-70F1-476E-9257-5E9050BFF4B1}" srcOrd="0" destOrd="0" presId="urn:microsoft.com/office/officeart/2009/3/layout/DescendingProcess"/>
    <dgm:cxn modelId="{179ED004-40D6-4D2D-B26C-94761E5A0550}" type="presParOf" srcId="{28334E25-52A0-45C8-B3AD-74C1B227EBA6}" destId="{42BAD3DF-A5C2-4161-B476-BED67DE3A683}" srcOrd="0" destOrd="0" presId="urn:microsoft.com/office/officeart/2009/3/layout/DescendingProcess"/>
    <dgm:cxn modelId="{CFD35D35-B8F5-45BC-AFA5-6619039B84D3}" type="presParOf" srcId="{28334E25-52A0-45C8-B3AD-74C1B227EBA6}" destId="{E1FF3F02-B5F6-4DEF-A2CD-25D86C81E02C}" srcOrd="1" destOrd="0" presId="urn:microsoft.com/office/officeart/2009/3/layout/DescendingProcess"/>
    <dgm:cxn modelId="{CE396994-FDBC-444F-9976-E8173DE84708}" type="presParOf" srcId="{28334E25-52A0-45C8-B3AD-74C1B227EBA6}" destId="{912E48D3-DBDC-4646-9101-4ED9D434B572}" srcOrd="2" destOrd="0" presId="urn:microsoft.com/office/officeart/2009/3/layout/DescendingProcess"/>
    <dgm:cxn modelId="{896FC413-D7D5-4B27-9A55-1ACAA215A2A9}" type="presParOf" srcId="{28334E25-52A0-45C8-B3AD-74C1B227EBA6}" destId="{837F7E9B-7136-42FA-81A4-19D6F8BF3233}" srcOrd="3" destOrd="0" presId="urn:microsoft.com/office/officeart/2009/3/layout/DescendingProcess"/>
    <dgm:cxn modelId="{E740BB71-1294-455C-A959-8D5EED057526}" type="presParOf" srcId="{837F7E9B-7136-42FA-81A4-19D6F8BF3233}" destId="{5D35B32B-C8A4-43C1-B5B5-1CBB12505539}" srcOrd="0" destOrd="0" presId="urn:microsoft.com/office/officeart/2009/3/layout/DescendingProcess"/>
    <dgm:cxn modelId="{DC83FA24-7A2F-4854-BE7F-D502FC1F86AA}" type="presParOf" srcId="{28334E25-52A0-45C8-B3AD-74C1B227EBA6}" destId="{BA44EE93-4140-4E19-AA83-BE10D803A68D}" srcOrd="4" destOrd="0" presId="urn:microsoft.com/office/officeart/2009/3/layout/DescendingProcess"/>
    <dgm:cxn modelId="{F9A24857-C6EC-4FE2-9674-3C2E79FF7C36}" type="presParOf" srcId="{28334E25-52A0-45C8-B3AD-74C1B227EBA6}" destId="{E220DA7B-053D-4049-BB86-6785FA1CC511}" srcOrd="5" destOrd="0" presId="urn:microsoft.com/office/officeart/2009/3/layout/DescendingProcess"/>
    <dgm:cxn modelId="{DA0C1D08-3CB1-436B-A10F-3ECE82B893F9}" type="presParOf" srcId="{E220DA7B-053D-4049-BB86-6785FA1CC511}" destId="{A1997BA5-70F1-476E-9257-5E9050BFF4B1}" srcOrd="0" destOrd="0" presId="urn:microsoft.com/office/officeart/2009/3/layout/DescendingProcess"/>
    <dgm:cxn modelId="{2CD14376-8000-489E-BF03-04CC3BF3E051}" type="presParOf" srcId="{28334E25-52A0-45C8-B3AD-74C1B227EBA6}" destId="{AF836A34-0774-4BE1-AB2F-B8DEE7F373E6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11BD5-5A2C-47FB-8AAA-ED5DAD254FB1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7A276B-AA35-412A-8F8B-371D300A87E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+mn-lt"/>
            </a:rPr>
            <a:t>- Adults age 18+</a:t>
          </a:r>
        </a:p>
        <a:p>
          <a:r>
            <a:rPr lang="en-US" sz="2400" dirty="0" smtClean="0">
              <a:solidFill>
                <a:schemeClr val="bg1"/>
              </a:solidFill>
              <a:latin typeface="+mn-lt"/>
            </a:rPr>
            <a:t>- Non-cancer pain 12 </a:t>
          </a:r>
          <a:r>
            <a:rPr lang="en-US" sz="2400" dirty="0" err="1" smtClean="0">
              <a:solidFill>
                <a:schemeClr val="bg1"/>
              </a:solidFill>
              <a:latin typeface="+mn-lt"/>
            </a:rPr>
            <a:t>wks</a:t>
          </a:r>
          <a:r>
            <a:rPr lang="en-US" sz="2400" dirty="0" smtClean="0">
              <a:solidFill>
                <a:schemeClr val="bg1"/>
              </a:solidFill>
              <a:latin typeface="+mn-lt"/>
            </a:rPr>
            <a:t>+ in duration</a:t>
          </a:r>
        </a:p>
        <a:p>
          <a:r>
            <a:rPr lang="en-US" sz="2400" dirty="0" smtClean="0">
              <a:solidFill>
                <a:schemeClr val="bg1"/>
              </a:solidFill>
              <a:latin typeface="+mn-lt"/>
            </a:rPr>
            <a:t>- Current PCC at study clinic</a:t>
          </a:r>
        </a:p>
        <a:p>
          <a:endParaRPr lang="en-US" sz="2000" dirty="0">
            <a:latin typeface="Goudy Old Style" panose="02020502050305020303" pitchFamily="18" charset="0"/>
          </a:endParaRPr>
        </a:p>
      </dgm:t>
    </dgm:pt>
    <dgm:pt modelId="{52372DF8-30C4-40E9-A148-54CE626AE78D}" type="parTrans" cxnId="{2A69871A-A39E-4AE6-B387-B07CD55CADC2}">
      <dgm:prSet/>
      <dgm:spPr/>
      <dgm:t>
        <a:bodyPr/>
        <a:lstStyle/>
        <a:p>
          <a:endParaRPr lang="en-US"/>
        </a:p>
      </dgm:t>
    </dgm:pt>
    <dgm:pt modelId="{F179AA13-6E1F-4923-BFD9-E701F30B56A1}" type="sibTrans" cxnId="{2A69871A-A39E-4AE6-B387-B07CD55CADC2}">
      <dgm:prSet/>
      <dgm:spPr/>
      <dgm:t>
        <a:bodyPr/>
        <a:lstStyle/>
        <a:p>
          <a:endParaRPr lang="en-US"/>
        </a:p>
      </dgm:t>
    </dgm:pt>
    <dgm:pt modelId="{05346743-DBAE-453A-9295-43305173C765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Goudy Old Style" panose="02020502050305020303" pitchFamily="18" charset="0"/>
            </a:rPr>
            <a:t>- </a:t>
          </a:r>
          <a:r>
            <a:rPr lang="en-US" sz="2400" dirty="0" smtClean="0">
              <a:solidFill>
                <a:schemeClr val="bg1"/>
              </a:solidFill>
              <a:latin typeface="+mn-lt"/>
            </a:rPr>
            <a:t>Medical contraindications</a:t>
          </a:r>
        </a:p>
        <a:p>
          <a:r>
            <a:rPr lang="en-US" sz="2400" dirty="0" smtClean="0">
              <a:solidFill>
                <a:schemeClr val="bg1"/>
              </a:solidFill>
              <a:latin typeface="+mn-lt"/>
            </a:rPr>
            <a:t>- Inability to  comprehend/ participate</a:t>
          </a:r>
        </a:p>
        <a:p>
          <a:r>
            <a:rPr lang="en-US" sz="2400" dirty="0" smtClean="0">
              <a:solidFill>
                <a:schemeClr val="bg1"/>
              </a:solidFill>
              <a:latin typeface="+mn-lt"/>
            </a:rPr>
            <a:t>-Psychosis, delirium, intoxication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34F9ED6A-FDF6-408D-B06E-7AF7AF5CDF3D}" type="parTrans" cxnId="{D25CFF31-9E03-4AAE-B47C-35E91BADC198}">
      <dgm:prSet/>
      <dgm:spPr/>
      <dgm:t>
        <a:bodyPr/>
        <a:lstStyle/>
        <a:p>
          <a:endParaRPr lang="en-US"/>
        </a:p>
      </dgm:t>
    </dgm:pt>
    <dgm:pt modelId="{2B8FB369-962A-4397-85B2-E2B18BA835C6}" type="sibTrans" cxnId="{D25CFF31-9E03-4AAE-B47C-35E91BADC198}">
      <dgm:prSet/>
      <dgm:spPr/>
      <dgm:t>
        <a:bodyPr/>
        <a:lstStyle/>
        <a:p>
          <a:endParaRPr lang="en-US"/>
        </a:p>
      </dgm:t>
    </dgm:pt>
    <dgm:pt modelId="{829D884A-D86B-4B30-BDA2-129767459124}" type="pres">
      <dgm:prSet presAssocID="{90911BD5-5A2C-47FB-8AAA-ED5DAD254FB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4D0E1D-F940-4D35-857A-6DD120F27E0C}" type="pres">
      <dgm:prSet presAssocID="{90911BD5-5A2C-47FB-8AAA-ED5DAD254FB1}" presName="Background" presStyleLbl="bgImgPlac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9589492-3CF0-4AA0-A0BB-BFB544430C31}" type="pres">
      <dgm:prSet presAssocID="{90911BD5-5A2C-47FB-8AAA-ED5DAD254FB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1ABC5-CCD4-412E-819B-81A0C71B9F62}" type="pres">
      <dgm:prSet presAssocID="{90911BD5-5A2C-47FB-8AAA-ED5DAD254FB1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2217C-D88C-4D7B-80E7-89445996D236}" type="pres">
      <dgm:prSet presAssocID="{90911BD5-5A2C-47FB-8AAA-ED5DAD254FB1}" presName="Plus" presStyleLbl="alignNode1" presStyleIdx="0" presStyleCnt="2"/>
      <dgm:spPr/>
    </dgm:pt>
    <dgm:pt modelId="{2C520D8F-646B-4973-B94D-ECD1B0899FCC}" type="pres">
      <dgm:prSet presAssocID="{90911BD5-5A2C-47FB-8AAA-ED5DAD254FB1}" presName="Minus" presStyleLbl="alignNode1" presStyleIdx="1" presStyleCnt="2"/>
      <dgm:spPr/>
    </dgm:pt>
    <dgm:pt modelId="{C4398BC6-472F-49DC-8D0C-1AD91C8DEE1C}" type="pres">
      <dgm:prSet presAssocID="{90911BD5-5A2C-47FB-8AAA-ED5DAD254FB1}" presName="Divider" presStyleLbl="parChTrans1D1" presStyleIdx="0" presStyleCnt="1"/>
      <dgm:spPr/>
    </dgm:pt>
  </dgm:ptLst>
  <dgm:cxnLst>
    <dgm:cxn modelId="{D25CFF31-9E03-4AAE-B47C-35E91BADC198}" srcId="{90911BD5-5A2C-47FB-8AAA-ED5DAD254FB1}" destId="{05346743-DBAE-453A-9295-43305173C765}" srcOrd="1" destOrd="0" parTransId="{34F9ED6A-FDF6-408D-B06E-7AF7AF5CDF3D}" sibTransId="{2B8FB369-962A-4397-85B2-E2B18BA835C6}"/>
    <dgm:cxn modelId="{A368A329-1FF5-45CD-B351-6BDB4348786D}" type="presOf" srcId="{90911BD5-5A2C-47FB-8AAA-ED5DAD254FB1}" destId="{829D884A-D86B-4B30-BDA2-129767459124}" srcOrd="0" destOrd="0" presId="urn:microsoft.com/office/officeart/2009/3/layout/PlusandMinus"/>
    <dgm:cxn modelId="{68A67DF8-0C66-416E-AA69-7F803B538DFA}" type="presOf" srcId="{267A276B-AA35-412A-8F8B-371D300A87E6}" destId="{29589492-3CF0-4AA0-A0BB-BFB544430C31}" srcOrd="0" destOrd="0" presId="urn:microsoft.com/office/officeart/2009/3/layout/PlusandMinus"/>
    <dgm:cxn modelId="{73C2B8A6-1426-49ED-AA7C-EDFEF10F7EDF}" type="presOf" srcId="{05346743-DBAE-453A-9295-43305173C765}" destId="{8591ABC5-CCD4-412E-819B-81A0C71B9F62}" srcOrd="0" destOrd="0" presId="urn:microsoft.com/office/officeart/2009/3/layout/PlusandMinus"/>
    <dgm:cxn modelId="{2A69871A-A39E-4AE6-B387-B07CD55CADC2}" srcId="{90911BD5-5A2C-47FB-8AAA-ED5DAD254FB1}" destId="{267A276B-AA35-412A-8F8B-371D300A87E6}" srcOrd="0" destOrd="0" parTransId="{52372DF8-30C4-40E9-A148-54CE626AE78D}" sibTransId="{F179AA13-6E1F-4923-BFD9-E701F30B56A1}"/>
    <dgm:cxn modelId="{015F202A-27BA-450E-BB36-A17A0F8B027A}" type="presParOf" srcId="{829D884A-D86B-4B30-BDA2-129767459124}" destId="{D14D0E1D-F940-4D35-857A-6DD120F27E0C}" srcOrd="0" destOrd="0" presId="urn:microsoft.com/office/officeart/2009/3/layout/PlusandMinus"/>
    <dgm:cxn modelId="{5DA6BE97-3B7C-406C-A27B-1618C512DD40}" type="presParOf" srcId="{829D884A-D86B-4B30-BDA2-129767459124}" destId="{29589492-3CF0-4AA0-A0BB-BFB544430C31}" srcOrd="1" destOrd="0" presId="urn:microsoft.com/office/officeart/2009/3/layout/PlusandMinus"/>
    <dgm:cxn modelId="{B348B9D1-49EC-41F7-83A7-7B3077757A23}" type="presParOf" srcId="{829D884A-D86B-4B30-BDA2-129767459124}" destId="{8591ABC5-CCD4-412E-819B-81A0C71B9F62}" srcOrd="2" destOrd="0" presId="urn:microsoft.com/office/officeart/2009/3/layout/PlusandMinus"/>
    <dgm:cxn modelId="{54462AAE-A359-42B9-B28A-25E1DF832526}" type="presParOf" srcId="{829D884A-D86B-4B30-BDA2-129767459124}" destId="{8112217C-D88C-4D7B-80E7-89445996D236}" srcOrd="3" destOrd="0" presId="urn:microsoft.com/office/officeart/2009/3/layout/PlusandMinus"/>
    <dgm:cxn modelId="{60FFDB9D-C096-4151-91BE-9EA1768869A4}" type="presParOf" srcId="{829D884A-D86B-4B30-BDA2-129767459124}" destId="{2C520D8F-646B-4973-B94D-ECD1B0899FCC}" srcOrd="4" destOrd="0" presId="urn:microsoft.com/office/officeart/2009/3/layout/PlusandMinus"/>
    <dgm:cxn modelId="{CA82D184-F83C-40E1-8DB3-B2973CE60518}" type="presParOf" srcId="{829D884A-D86B-4B30-BDA2-129767459124}" destId="{C4398BC6-472F-49DC-8D0C-1AD91C8DEE1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AD3DF-A5C2-4161-B476-BED67DE3A683}">
      <dsp:nvSpPr>
        <dsp:cNvPr id="0" name=""/>
        <dsp:cNvSpPr/>
      </dsp:nvSpPr>
      <dsp:spPr>
        <a:xfrm rot="4396374">
          <a:off x="1091663" y="650990"/>
          <a:ext cx="2824100" cy="196945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5B32B-C8A4-43C1-B5B5-1CBB12505539}">
      <dsp:nvSpPr>
        <dsp:cNvPr id="0" name=""/>
        <dsp:cNvSpPr/>
      </dsp:nvSpPr>
      <dsp:spPr>
        <a:xfrm>
          <a:off x="2270133" y="995826"/>
          <a:ext cx="71317" cy="7131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97BA5-70F1-476E-9257-5E9050BFF4B1}">
      <dsp:nvSpPr>
        <dsp:cNvPr id="0" name=""/>
        <dsp:cNvSpPr/>
      </dsp:nvSpPr>
      <dsp:spPr>
        <a:xfrm>
          <a:off x="2891248" y="1601369"/>
          <a:ext cx="71317" cy="7131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F3F02-B5F6-4DEF-A2CD-25D86C81E02C}">
      <dsp:nvSpPr>
        <dsp:cNvPr id="0" name=""/>
        <dsp:cNvSpPr/>
      </dsp:nvSpPr>
      <dsp:spPr>
        <a:xfrm>
          <a:off x="902344" y="0"/>
          <a:ext cx="1331475" cy="523430"/>
        </a:xfrm>
        <a:prstGeom prst="rect">
          <a:avLst/>
        </a:prstGeom>
        <a:solidFill>
          <a:srgbClr val="C04E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Identify</a:t>
          </a:r>
          <a:endParaRPr lang="en-US" sz="3200" kern="1200" dirty="0"/>
        </a:p>
      </dsp:txBody>
      <dsp:txXfrm>
        <a:off x="902344" y="0"/>
        <a:ext cx="1331475" cy="523430"/>
      </dsp:txXfrm>
    </dsp:sp>
    <dsp:sp modelId="{912E48D3-DBDC-4646-9101-4ED9D434B572}">
      <dsp:nvSpPr>
        <dsp:cNvPr id="0" name=""/>
        <dsp:cNvSpPr/>
      </dsp:nvSpPr>
      <dsp:spPr>
        <a:xfrm>
          <a:off x="2665650" y="769769"/>
          <a:ext cx="1835277" cy="523430"/>
        </a:xfrm>
        <a:prstGeom prst="rect">
          <a:avLst/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Screen</a:t>
          </a:r>
          <a:endParaRPr lang="en-US" sz="3200" kern="1200" dirty="0"/>
        </a:p>
      </dsp:txBody>
      <dsp:txXfrm>
        <a:off x="2665650" y="769769"/>
        <a:ext cx="1835277" cy="523430"/>
      </dsp:txXfrm>
    </dsp:sp>
    <dsp:sp modelId="{BA44EE93-4140-4E19-AA83-BE10D803A68D}">
      <dsp:nvSpPr>
        <dsp:cNvPr id="0" name=""/>
        <dsp:cNvSpPr/>
      </dsp:nvSpPr>
      <dsp:spPr>
        <a:xfrm>
          <a:off x="902344" y="1375312"/>
          <a:ext cx="1799291" cy="523430"/>
        </a:xfrm>
        <a:prstGeom prst="rect">
          <a:avLst/>
        </a:prstGeom>
        <a:solidFill>
          <a:srgbClr val="2C548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Assess</a:t>
          </a:r>
          <a:endParaRPr lang="en-US" sz="3200" kern="1200" dirty="0"/>
        </a:p>
      </dsp:txBody>
      <dsp:txXfrm>
        <a:off x="902344" y="1375312"/>
        <a:ext cx="1799291" cy="523430"/>
      </dsp:txXfrm>
    </dsp:sp>
    <dsp:sp modelId="{AF836A34-0774-4BE1-AB2F-B8DEE7F373E6}">
      <dsp:nvSpPr>
        <dsp:cNvPr id="0" name=""/>
        <dsp:cNvSpPr/>
      </dsp:nvSpPr>
      <dsp:spPr>
        <a:xfrm>
          <a:off x="2701636" y="2748008"/>
          <a:ext cx="1799291" cy="523430"/>
        </a:xfrm>
        <a:prstGeom prst="rect">
          <a:avLst/>
        </a:prstGeom>
        <a:solidFill>
          <a:srgbClr val="458B6A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ACT!</a:t>
          </a:r>
          <a:endParaRPr lang="en-US" sz="3200" kern="1200" dirty="0"/>
        </a:p>
      </dsp:txBody>
      <dsp:txXfrm>
        <a:off x="2701636" y="2748008"/>
        <a:ext cx="1799291" cy="523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0E1D-F940-4D35-857A-6DD120F27E0C}">
      <dsp:nvSpPr>
        <dsp:cNvPr id="0" name=""/>
        <dsp:cNvSpPr/>
      </dsp:nvSpPr>
      <dsp:spPr>
        <a:xfrm>
          <a:off x="612585" y="627907"/>
          <a:ext cx="5790781" cy="2992640"/>
        </a:xfrm>
        <a:prstGeom prst="rect">
          <a:avLst/>
        </a:prstGeom>
        <a:gradFill rotWithShape="1">
          <a:gsLst>
            <a:gs pos="0">
              <a:schemeClr val="accent2">
                <a:tint val="58000"/>
                <a:satMod val="108000"/>
                <a:lumMod val="110000"/>
              </a:schemeClr>
            </a:gs>
            <a:gs pos="100000">
              <a:schemeClr val="accent2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29589492-3CF0-4AA0-A0BB-BFB544430C31}">
      <dsp:nvSpPr>
        <dsp:cNvPr id="0" name=""/>
        <dsp:cNvSpPr/>
      </dsp:nvSpPr>
      <dsp:spPr>
        <a:xfrm>
          <a:off x="785643" y="977900"/>
          <a:ext cx="2689052" cy="256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+mn-lt"/>
            </a:rPr>
            <a:t>- Adults age 18+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+mn-lt"/>
            </a:rPr>
            <a:t>- Non-cancer pain 12 </a:t>
          </a:r>
          <a:r>
            <a:rPr lang="en-US" sz="2400" kern="1200" dirty="0" err="1" smtClean="0">
              <a:solidFill>
                <a:schemeClr val="bg1"/>
              </a:solidFill>
              <a:latin typeface="+mn-lt"/>
            </a:rPr>
            <a:t>wks</a:t>
          </a:r>
          <a:r>
            <a:rPr lang="en-US" sz="2400" kern="1200" dirty="0" smtClean="0">
              <a:solidFill>
                <a:schemeClr val="bg1"/>
              </a:solidFill>
              <a:latin typeface="+mn-lt"/>
            </a:rPr>
            <a:t>+ in duration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+mn-lt"/>
            </a:rPr>
            <a:t>- Current PCC at study clinic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Goudy Old Style" panose="02020502050305020303" pitchFamily="18" charset="0"/>
          </a:endParaRPr>
        </a:p>
      </dsp:txBody>
      <dsp:txXfrm>
        <a:off x="785643" y="977900"/>
        <a:ext cx="2689052" cy="2560167"/>
      </dsp:txXfrm>
    </dsp:sp>
    <dsp:sp modelId="{8591ABC5-CCD4-412E-819B-81A0C71B9F62}">
      <dsp:nvSpPr>
        <dsp:cNvPr id="0" name=""/>
        <dsp:cNvSpPr/>
      </dsp:nvSpPr>
      <dsp:spPr>
        <a:xfrm>
          <a:off x="3534601" y="977900"/>
          <a:ext cx="2689052" cy="256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Goudy Old Style" panose="02020502050305020303" pitchFamily="18" charset="0"/>
            </a:rPr>
            <a:t>- </a:t>
          </a:r>
          <a:r>
            <a:rPr lang="en-US" sz="2400" kern="1200" dirty="0" smtClean="0">
              <a:solidFill>
                <a:schemeClr val="bg1"/>
              </a:solidFill>
              <a:latin typeface="+mn-lt"/>
            </a:rPr>
            <a:t>Medical contraindications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+mn-lt"/>
            </a:rPr>
            <a:t>- Inability to  comprehend/ participate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+mn-lt"/>
            </a:rPr>
            <a:t>-Psychosis, delirium, intoxication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3534601" y="977900"/>
        <a:ext cx="2689052" cy="2560167"/>
      </dsp:txXfrm>
    </dsp:sp>
    <dsp:sp modelId="{8112217C-D88C-4D7B-80E7-89445996D236}">
      <dsp:nvSpPr>
        <dsp:cNvPr id="0" name=""/>
        <dsp:cNvSpPr/>
      </dsp:nvSpPr>
      <dsp:spPr>
        <a:xfrm>
          <a:off x="13539" y="29014"/>
          <a:ext cx="1131532" cy="113153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20D8F-646B-4973-B94D-ECD1B0899FCC}">
      <dsp:nvSpPr>
        <dsp:cNvPr id="0" name=""/>
        <dsp:cNvSpPr/>
      </dsp:nvSpPr>
      <dsp:spPr>
        <a:xfrm>
          <a:off x="5604639" y="435940"/>
          <a:ext cx="1064971" cy="364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98BC6-472F-49DC-8D0C-1AD91C8DEE1C}">
      <dsp:nvSpPr>
        <dsp:cNvPr id="0" name=""/>
        <dsp:cNvSpPr/>
      </dsp:nvSpPr>
      <dsp:spPr>
        <a:xfrm>
          <a:off x="3507976" y="983374"/>
          <a:ext cx="665" cy="2445206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4FF04-14A9-496C-9D69-26A840B4846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05B57-A0B4-48D3-BF5D-474AEAC0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Goudy Oldstyle Std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19B4-5DF3-4F46-A26E-9EC5E4ED8A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3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20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19B4-5DF3-4F46-A26E-9EC5E4ED8A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2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pt-BR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19B4-5DF3-4F46-A26E-9EC5E4ED8A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7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Goudy Oldstyle Std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19B4-5DF3-4F46-A26E-9EC5E4ED8A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9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1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Goudy Oldstyle Std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19B4-5DF3-4F46-A26E-9EC5E4ED8A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02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Goudy Oldstyle Std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19B4-5DF3-4F46-A26E-9EC5E4ED8A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Mentored Career Development and</a:t>
            </a:r>
            <a:r>
              <a:rPr lang="en-US" baseline="0" dirty="0" smtClean="0"/>
              <a:t> Research Award, funded through UT Health San Antonio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4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Goudy Oldstyle Std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19B4-5DF3-4F46-A26E-9EC5E4ED8A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05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Goudy Oldstyle Std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19B4-5DF3-4F46-A26E-9EC5E4ED8A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4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Goudy Oldstyle Std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19B4-5DF3-4F46-A26E-9EC5E4ED8A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5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9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8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5B57-A0B4-48D3-BF5D-474AEAC01C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2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97368"/>
            <a:ext cx="10515600" cy="1191092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Click to insert Slide Headline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1922930"/>
            <a:ext cx="5157787" cy="417260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84937" y="1922930"/>
            <a:ext cx="4870451" cy="3671046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97368"/>
            <a:ext cx="10515600" cy="1191092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insert Slide Headline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22930"/>
            <a:ext cx="5157787" cy="417260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84937" y="1922930"/>
            <a:ext cx="4383088" cy="3671046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atti@mtnviewconsulting.com" TargetMode="External"/><Relationship Id="rId2" Type="http://schemas.openxmlformats.org/officeDocument/2006/relationships/hyperlink" Target="mailto:kanzler@uthscsa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653329" cy="2387600"/>
          </a:xfrm>
        </p:spPr>
        <p:txBody>
          <a:bodyPr>
            <a:noAutofit/>
          </a:bodyPr>
          <a:lstStyle/>
          <a:p>
            <a:r>
              <a:rPr lang="en-US" sz="3900" dirty="0"/>
              <a:t>Tackling Persistent Pain in Primary Care: </a:t>
            </a:r>
            <a:r>
              <a:rPr lang="en-US" sz="3900" dirty="0" smtClean="0"/>
              <a:t/>
            </a:r>
            <a:br>
              <a:rPr lang="en-US" sz="3900" dirty="0" smtClean="0"/>
            </a:br>
            <a:r>
              <a:rPr lang="en-US" sz="3900" dirty="0" smtClean="0"/>
              <a:t>Early </a:t>
            </a:r>
            <a:r>
              <a:rPr lang="en-US" sz="3900" dirty="0"/>
              <a:t>Stages of a Pilot Study using Acceptance &amp; Commitment Therapy (ACT)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4102882"/>
            <a:ext cx="9222451" cy="94349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Kathryn (“</a:t>
            </a:r>
            <a:r>
              <a:rPr lang="en-US" dirty="0" err="1" smtClean="0"/>
              <a:t>katie</a:t>
            </a:r>
            <a:r>
              <a:rPr lang="en-US" dirty="0" smtClean="0"/>
              <a:t>”) Kanzler</a:t>
            </a:r>
            <a:r>
              <a:rPr lang="en-US" dirty="0"/>
              <a:t>, </a:t>
            </a:r>
            <a:r>
              <a:rPr lang="en-US" dirty="0" err="1"/>
              <a:t>PsyD</a:t>
            </a:r>
            <a:r>
              <a:rPr lang="en-US" dirty="0"/>
              <a:t>, </a:t>
            </a:r>
            <a:r>
              <a:rPr lang="en-US" dirty="0" smtClean="0"/>
              <a:t>ABPP                                                  Patti Robinson, PhD</a:t>
            </a:r>
            <a:endParaRPr lang="en-US" dirty="0"/>
          </a:p>
          <a:p>
            <a:r>
              <a:rPr lang="en-US" dirty="0" err="1" smtClean="0"/>
              <a:t>Kanzler@uthscsa.edu</a:t>
            </a:r>
            <a:r>
              <a:rPr lang="en-US" dirty="0" smtClean="0"/>
              <a:t>			             </a:t>
            </a:r>
            <a:r>
              <a:rPr lang="en-US" dirty="0" err="1" smtClean="0"/>
              <a:t>Patti@mtnviewconsulting.com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88" y="5421344"/>
            <a:ext cx="2696095" cy="1281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94" y="5329904"/>
            <a:ext cx="1384127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085383"/>
            <a:ext cx="6459021" cy="4916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2293" y="240703"/>
            <a:ext cx="2309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cap="small" dirty="0" smtClean="0"/>
              <a:t>F</a:t>
            </a:r>
            <a:r>
              <a:rPr lang="en-US" sz="6000" dirty="0" smtClean="0"/>
              <a:t>ACT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326481" y="3229246"/>
            <a:ext cx="542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                      Aware                     Engaged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0523" y="6127161"/>
            <a:ext cx="9237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Strosahl</a:t>
            </a:r>
            <a:r>
              <a:rPr lang="en-US" dirty="0"/>
              <a:t> KD, Robinson PJ, </a:t>
            </a:r>
            <a:r>
              <a:rPr lang="en-US" dirty="0" err="1"/>
              <a:t>Gustavsson</a:t>
            </a:r>
            <a:r>
              <a:rPr lang="en-US" dirty="0"/>
              <a:t> T. Brief interventions for radical change: Principles and practice of </a:t>
            </a:r>
            <a:r>
              <a:rPr lang="en-US" b="1" dirty="0"/>
              <a:t>focused acceptance and commitment therapy</a:t>
            </a:r>
            <a:r>
              <a:rPr lang="en-US" dirty="0"/>
              <a:t>. New Harbinger Publications; </a:t>
            </a:r>
            <a:r>
              <a:rPr lang="en-US" dirty="0" smtClean="0"/>
              <a:t>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9236"/>
            <a:ext cx="9905998" cy="927894"/>
          </a:xfrm>
        </p:spPr>
        <p:txBody>
          <a:bodyPr/>
          <a:lstStyle/>
          <a:p>
            <a:r>
              <a:rPr lang="en-US" dirty="0" smtClean="0"/>
              <a:t>Who can help??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0" y="1237130"/>
            <a:ext cx="9905999" cy="3541714"/>
          </a:xfrm>
        </p:spPr>
        <p:txBody>
          <a:bodyPr>
            <a:noAutofit/>
          </a:bodyPr>
          <a:lstStyle/>
          <a:p>
            <a:r>
              <a:rPr lang="en-US" dirty="0"/>
              <a:t>Integrated Behavioral Health Consultants (BHCs)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smtClean="0"/>
              <a:t>may be the key!</a:t>
            </a:r>
            <a:endParaRPr lang="en-US" dirty="0"/>
          </a:p>
          <a:p>
            <a:pPr indent="-342900"/>
            <a:r>
              <a:rPr lang="en-US" dirty="0" smtClean="0"/>
              <a:t>BHCs enhance </a:t>
            </a:r>
            <a:r>
              <a:rPr lang="en-US" dirty="0"/>
              <a:t>whole-person </a:t>
            </a:r>
            <a:r>
              <a:rPr lang="en-US" dirty="0" smtClean="0"/>
              <a:t>treatment</a:t>
            </a:r>
            <a:r>
              <a:rPr lang="en-US" baseline="30000" dirty="0" smtClean="0"/>
              <a:t>2,3</a:t>
            </a:r>
          </a:p>
          <a:p>
            <a:pPr lvl="1" indent="-342900"/>
            <a:r>
              <a:rPr lang="en-US" dirty="0" smtClean="0"/>
              <a:t>BHCs </a:t>
            </a:r>
            <a:r>
              <a:rPr lang="en-US" dirty="0"/>
              <a:t>can deliver brief, effective, evidence-based </a:t>
            </a:r>
            <a:r>
              <a:rPr lang="en-US" dirty="0" smtClean="0"/>
              <a:t>non-pharmacologic interventions</a:t>
            </a:r>
            <a:r>
              <a:rPr lang="en-US" baseline="30000" dirty="0" smtClean="0"/>
              <a:t>2-4+</a:t>
            </a:r>
            <a:endParaRPr lang="en-US" baseline="30000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ersistent </a:t>
            </a:r>
            <a:r>
              <a:rPr lang="en-US" dirty="0"/>
              <a:t>pain hasn’t been studied specifically</a:t>
            </a:r>
            <a:endParaRPr lang="en-US" baseline="30000" dirty="0"/>
          </a:p>
          <a:p>
            <a:r>
              <a:rPr lang="en-US" dirty="0"/>
              <a:t>ACT </a:t>
            </a:r>
            <a:r>
              <a:rPr lang="en-US" sz="2000" dirty="0" smtClean="0"/>
              <a:t>(or </a:t>
            </a:r>
            <a:r>
              <a:rPr lang="en-US" sz="2000" i="1" dirty="0" smtClean="0"/>
              <a:t>focused ACT</a:t>
            </a:r>
            <a:r>
              <a:rPr lang="en-US" sz="2000" dirty="0" smtClean="0"/>
              <a:t>; </a:t>
            </a:r>
            <a:r>
              <a:rPr lang="en-US" sz="2000" dirty="0" err="1" smtClean="0"/>
              <a:t>fACT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</a:t>
            </a:r>
            <a:r>
              <a:rPr lang="en-US" dirty="0" smtClean="0"/>
              <a:t>is easily delivered in the PCBH model</a:t>
            </a:r>
            <a:r>
              <a:rPr lang="en-US" baseline="30000" dirty="0" smtClean="0"/>
              <a:t>6</a:t>
            </a:r>
          </a:p>
          <a:p>
            <a:pPr lvl="1"/>
            <a:r>
              <a:rPr lang="en-US" dirty="0" smtClean="0"/>
              <a:t>One study found ACT to be effective in primary care (16 hours, group format)</a:t>
            </a:r>
            <a:r>
              <a:rPr lang="en-US" baseline="30000" dirty="0"/>
              <a:t>7</a:t>
            </a:r>
            <a:endParaRPr lang="en-US" baseline="30000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studies </a:t>
            </a:r>
            <a:r>
              <a:rPr lang="en-US" dirty="0" smtClean="0"/>
              <a:t>on ACT delivered in an integrated setting</a:t>
            </a:r>
          </a:p>
          <a:p>
            <a:r>
              <a:rPr lang="en-US" dirty="0" smtClean="0"/>
              <a:t>Clinics </a:t>
            </a:r>
            <a:r>
              <a:rPr lang="en-US" dirty="0"/>
              <a:t>with BHCs may be a great place to access ACT, </a:t>
            </a:r>
            <a:r>
              <a:rPr lang="en-US" dirty="0" smtClean="0"/>
              <a:t>but</a:t>
            </a:r>
            <a:r>
              <a:rPr lang="is-IS" dirty="0" smtClean="0"/>
              <a:t>…is it</a:t>
            </a:r>
            <a:r>
              <a:rPr lang="en-US" dirty="0" smtClean="0"/>
              <a:t> effective?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1410" y="5421102"/>
            <a:ext cx="10599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300" dirty="0" smtClean="0">
                <a:cs typeface="Arial" panose="020B0604020202020204" pitchFamily="34" charset="0"/>
              </a:rPr>
              <a:t>Robinson PJ, Reiter JT. Springer; 2007 &amp; 2016.</a:t>
            </a:r>
          </a:p>
          <a:p>
            <a:pPr marL="228600" indent="-228600">
              <a:buFontTx/>
              <a:buAutoNum type="arabicPeriod"/>
            </a:pPr>
            <a:r>
              <a:rPr lang="en-US" sz="1300" dirty="0" smtClean="0">
                <a:cs typeface="Arial" panose="020B0604020202020204" pitchFamily="34" charset="0"/>
              </a:rPr>
              <a:t>Bryan </a:t>
            </a:r>
            <a:r>
              <a:rPr lang="en-US" sz="1300" dirty="0">
                <a:cs typeface="Arial" panose="020B0604020202020204" pitchFamily="34" charset="0"/>
              </a:rPr>
              <a:t>CJ, Corso ML, Corso KA, Morrow CE, Kanzler KE, Ray-</a:t>
            </a:r>
            <a:r>
              <a:rPr lang="en-US" sz="1300" dirty="0" err="1">
                <a:cs typeface="Arial" panose="020B0604020202020204" pitchFamily="34" charset="0"/>
              </a:rPr>
              <a:t>Sannerud</a:t>
            </a:r>
            <a:r>
              <a:rPr lang="en-US" sz="1300" dirty="0">
                <a:cs typeface="Arial" panose="020B0604020202020204" pitchFamily="34" charset="0"/>
              </a:rPr>
              <a:t> B. J Consult </a:t>
            </a:r>
            <a:r>
              <a:rPr lang="en-US" sz="1300" dirty="0" err="1">
                <a:cs typeface="Arial" panose="020B0604020202020204" pitchFamily="34" charset="0"/>
              </a:rPr>
              <a:t>Clin</a:t>
            </a:r>
            <a:r>
              <a:rPr lang="en-US" sz="1300" dirty="0">
                <a:cs typeface="Arial" panose="020B0604020202020204" pitchFamily="34" charset="0"/>
              </a:rPr>
              <a:t> Psychol. </a:t>
            </a:r>
            <a:r>
              <a:rPr lang="en-US" sz="1300" dirty="0" smtClean="0">
                <a:cs typeface="Arial" panose="020B0604020202020204" pitchFamily="34" charset="0"/>
              </a:rPr>
              <a:t>2012;80:396-403</a:t>
            </a:r>
            <a:r>
              <a:rPr lang="en-US" sz="1300" dirty="0">
                <a:cs typeface="Arial" panose="020B0604020202020204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300" dirty="0">
                <a:cs typeface="Arial" panose="020B0604020202020204" pitchFamily="34" charset="0"/>
              </a:rPr>
              <a:t>Ray-</a:t>
            </a:r>
            <a:r>
              <a:rPr lang="en-US" sz="1300" dirty="0" err="1">
                <a:cs typeface="Arial" panose="020B0604020202020204" pitchFamily="34" charset="0"/>
              </a:rPr>
              <a:t>Sannerud</a:t>
            </a:r>
            <a:r>
              <a:rPr lang="en-US" sz="1300" dirty="0">
                <a:cs typeface="Arial" panose="020B0604020202020204" pitchFamily="34" charset="0"/>
              </a:rPr>
              <a:t> BN, Dolan DC, Morrow CE, Corso KA, Kanzler KE, Corso ML, Bryan CJ. Fam </a:t>
            </a:r>
            <a:r>
              <a:rPr lang="en-US" sz="1300" dirty="0" err="1">
                <a:cs typeface="Arial" panose="020B0604020202020204" pitchFamily="34" charset="0"/>
              </a:rPr>
              <a:t>Syst</a:t>
            </a:r>
            <a:r>
              <a:rPr lang="en-US" sz="1300" dirty="0">
                <a:cs typeface="Arial" panose="020B0604020202020204" pitchFamily="34" charset="0"/>
              </a:rPr>
              <a:t> Health. </a:t>
            </a:r>
            <a:r>
              <a:rPr lang="en-US" sz="1300" dirty="0" smtClean="0">
                <a:cs typeface="Arial" panose="020B0604020202020204" pitchFamily="34" charset="0"/>
              </a:rPr>
              <a:t>2012;30:60-71.</a:t>
            </a:r>
            <a:endParaRPr lang="en-US" sz="1300" dirty="0"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300" dirty="0" smtClean="0">
                <a:uFill>
                  <a:solidFill>
                    <a:srgbClr val="FF0000"/>
                  </a:solidFill>
                </a:uFill>
                <a:cs typeface="Arial" panose="020B0604020202020204" pitchFamily="34" charset="0"/>
              </a:rPr>
              <a:t>Vogel M, </a:t>
            </a:r>
            <a:r>
              <a:rPr lang="en-US" sz="1300" dirty="0" err="1" smtClean="0">
                <a:uFill>
                  <a:solidFill>
                    <a:srgbClr val="FF0000"/>
                  </a:solidFill>
                </a:uFill>
                <a:cs typeface="Arial" panose="020B0604020202020204" pitchFamily="34" charset="0"/>
              </a:rPr>
              <a:t>Kanzler</a:t>
            </a:r>
            <a:r>
              <a:rPr lang="en-US" sz="1300" dirty="0" smtClean="0">
                <a:uFill>
                  <a:solidFill>
                    <a:srgbClr val="FF0000"/>
                  </a:solidFill>
                </a:uFill>
                <a:cs typeface="Arial" panose="020B0604020202020204" pitchFamily="34" charset="0"/>
              </a:rPr>
              <a:t> KE, Goodie J, Aikens J. J </a:t>
            </a:r>
            <a:r>
              <a:rPr lang="en-US" sz="1300" dirty="0" err="1" smtClean="0">
                <a:uFill>
                  <a:solidFill>
                    <a:srgbClr val="FF0000"/>
                  </a:solidFill>
                </a:uFill>
                <a:cs typeface="Arial" panose="020B0604020202020204" pitchFamily="34" charset="0"/>
              </a:rPr>
              <a:t>Behav</a:t>
            </a:r>
            <a:r>
              <a:rPr lang="en-US" sz="1300" dirty="0" smtClean="0">
                <a:uFill>
                  <a:solidFill>
                    <a:srgbClr val="FF0000"/>
                  </a:solidFill>
                </a:uFill>
                <a:cs typeface="Arial" panose="020B0604020202020204" pitchFamily="34" charset="0"/>
              </a:rPr>
              <a:t> Med. 2017; 40: 69-84.</a:t>
            </a:r>
          </a:p>
          <a:p>
            <a:pPr marL="228600" indent="-228600">
              <a:buAutoNum type="arabicPeriod"/>
            </a:pPr>
            <a:r>
              <a:rPr lang="en-US" sz="1300" dirty="0" err="1" smtClean="0"/>
              <a:t>Strosahl</a:t>
            </a:r>
            <a:r>
              <a:rPr lang="en-US" sz="1300" dirty="0" smtClean="0"/>
              <a:t> </a:t>
            </a:r>
            <a:r>
              <a:rPr lang="en-US" sz="1300" dirty="0"/>
              <a:t>KD, Robinson PJ, </a:t>
            </a:r>
            <a:r>
              <a:rPr lang="en-US" sz="1300" dirty="0" err="1"/>
              <a:t>Gustavsson</a:t>
            </a:r>
            <a:r>
              <a:rPr lang="en-US" sz="1300" dirty="0"/>
              <a:t> T. </a:t>
            </a:r>
            <a:r>
              <a:rPr lang="en-US" sz="1300" dirty="0" smtClean="0"/>
              <a:t>New </a:t>
            </a:r>
            <a:r>
              <a:rPr lang="en-US" sz="1300" dirty="0"/>
              <a:t>Harbinger Publications; </a:t>
            </a:r>
            <a:r>
              <a:rPr lang="en-US" sz="1300" dirty="0" smtClean="0"/>
              <a:t>2012.</a:t>
            </a:r>
            <a:endParaRPr lang="en-US" sz="1300" dirty="0"/>
          </a:p>
          <a:p>
            <a:pPr marL="228600" indent="-228600">
              <a:buFontTx/>
              <a:buAutoNum type="arabicPeriod"/>
            </a:pPr>
            <a:r>
              <a:rPr lang="en-US" sz="1300" dirty="0" smtClean="0">
                <a:cs typeface="Arial" panose="020B0604020202020204" pitchFamily="34" charset="0"/>
              </a:rPr>
              <a:t>Robinson </a:t>
            </a:r>
            <a:r>
              <a:rPr lang="en-US" sz="1300" dirty="0">
                <a:cs typeface="Arial" panose="020B0604020202020204" pitchFamily="34" charset="0"/>
              </a:rPr>
              <a:t>P, Gould D, </a:t>
            </a:r>
            <a:r>
              <a:rPr lang="en-US" sz="1300" dirty="0" err="1">
                <a:cs typeface="Arial" panose="020B0604020202020204" pitchFamily="34" charset="0"/>
              </a:rPr>
              <a:t>Strosahl</a:t>
            </a:r>
            <a:r>
              <a:rPr lang="en-US" sz="1300" dirty="0">
                <a:cs typeface="Arial" panose="020B0604020202020204" pitchFamily="34" charset="0"/>
              </a:rPr>
              <a:t> K. New Harbinger Publications; 2011</a:t>
            </a:r>
            <a:r>
              <a:rPr lang="en-US" sz="1300" dirty="0" smtClean="0">
                <a:cs typeface="Arial" panose="020B0604020202020204" pitchFamily="34" charset="0"/>
              </a:rPr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sz="1300" dirty="0" smtClean="0">
                <a:cs typeface="Arial" panose="020B0604020202020204" pitchFamily="34" charset="0"/>
              </a:rPr>
              <a:t>McCracken </a:t>
            </a:r>
            <a:r>
              <a:rPr lang="en-US" sz="1300" dirty="0"/>
              <a:t>McCracken LM, Sato A, Taylor </a:t>
            </a:r>
            <a:r>
              <a:rPr lang="en-US" sz="1300" dirty="0" smtClean="0"/>
              <a:t>GJ. J </a:t>
            </a:r>
            <a:r>
              <a:rPr lang="en-US" sz="1300" dirty="0"/>
              <a:t>Pain. </a:t>
            </a:r>
            <a:r>
              <a:rPr lang="en-US" sz="1300" dirty="0" smtClean="0"/>
              <a:t>2013;14(11</a:t>
            </a:r>
            <a:r>
              <a:rPr lang="en-US" sz="1300" dirty="0"/>
              <a:t>):1398-406.</a:t>
            </a:r>
          </a:p>
          <a:p>
            <a:pPr marL="228600" indent="-228600">
              <a:buFontTx/>
              <a:buAutoNum type="arabicPeriod"/>
            </a:pPr>
            <a:endParaRPr lang="en-US" sz="1300" dirty="0"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en-US" sz="1300" dirty="0"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i="1" dirty="0" smtClean="0">
                <a:solidFill>
                  <a:schemeClr val="tx1"/>
                </a:solidFill>
              </a:rPr>
              <a:t>Study!</a:t>
            </a:r>
            <a:endParaRPr lang="en-US" sz="34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808" y="397174"/>
            <a:ext cx="10515600" cy="1191092"/>
          </a:xfrm>
        </p:spPr>
        <p:txBody>
          <a:bodyPr/>
          <a:lstStyle/>
          <a:p>
            <a:r>
              <a:rPr lang="en-US" dirty="0" smtClean="0"/>
              <a:t>Aims &amp; Hypotheses*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88808" y="1519126"/>
            <a:ext cx="6248806" cy="255428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Aim 1:</a:t>
            </a:r>
            <a:r>
              <a:rPr lang="en-US" sz="2400" dirty="0">
                <a:solidFill>
                  <a:schemeClr val="tx1"/>
                </a:solidFill>
              </a:rPr>
              <a:t> To determine </a:t>
            </a:r>
            <a:r>
              <a:rPr lang="en-US" sz="2400" i="1" dirty="0" smtClean="0">
                <a:solidFill>
                  <a:schemeClr val="tx1"/>
                </a:solidFill>
              </a:rPr>
              <a:t>feasibility </a:t>
            </a:r>
            <a:r>
              <a:rPr lang="en-US" sz="2400" i="1" dirty="0">
                <a:solidFill>
                  <a:schemeClr val="tx1"/>
                </a:solidFill>
              </a:rPr>
              <a:t>and </a:t>
            </a:r>
            <a:r>
              <a:rPr lang="en-US" sz="2400" i="1" dirty="0" smtClean="0">
                <a:solidFill>
                  <a:schemeClr val="tx1"/>
                </a:solidFill>
              </a:rPr>
              <a:t>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Hypothesis A: Brief </a:t>
            </a:r>
            <a:r>
              <a:rPr lang="en-US" dirty="0">
                <a:solidFill>
                  <a:schemeClr val="tx1"/>
                </a:solidFill>
              </a:rPr>
              <a:t>ACT treatment </a:t>
            </a:r>
            <a:r>
              <a:rPr lang="en-US" u="sng" dirty="0">
                <a:solidFill>
                  <a:schemeClr val="tx1"/>
                </a:solidFill>
              </a:rPr>
              <a:t>reduces physical disability and medication misuse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persistent </a:t>
            </a:r>
            <a:r>
              <a:rPr lang="en-US" dirty="0">
                <a:solidFill>
                  <a:schemeClr val="tx1"/>
                </a:solidFill>
              </a:rPr>
              <a:t>pain patients when delivered by an integrated behavioral health </a:t>
            </a:r>
            <a:r>
              <a:rPr lang="en-US" dirty="0" smtClean="0">
                <a:solidFill>
                  <a:schemeClr val="tx1"/>
                </a:solidFill>
              </a:rPr>
              <a:t>consultant </a:t>
            </a:r>
            <a:r>
              <a:rPr lang="en-US" dirty="0">
                <a:solidFill>
                  <a:schemeClr val="tx1"/>
                </a:solidFill>
              </a:rPr>
              <a:t>in primary care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Aim </a:t>
            </a:r>
            <a:r>
              <a:rPr lang="en-US" sz="2400" b="1" dirty="0">
                <a:solidFill>
                  <a:schemeClr val="tx1"/>
                </a:solidFill>
              </a:rPr>
              <a:t>2: </a:t>
            </a:r>
            <a:r>
              <a:rPr lang="en-US" sz="2400" dirty="0">
                <a:solidFill>
                  <a:schemeClr val="tx1"/>
                </a:solidFill>
              </a:rPr>
              <a:t>To examine </a:t>
            </a:r>
            <a:r>
              <a:rPr lang="en-US" sz="2400" i="1" dirty="0">
                <a:solidFill>
                  <a:schemeClr val="tx1"/>
                </a:solidFill>
              </a:rPr>
              <a:t>mechanisms of </a:t>
            </a:r>
            <a:r>
              <a:rPr lang="en-US" sz="2400" i="1" dirty="0" smtClean="0">
                <a:solidFill>
                  <a:schemeClr val="tx1"/>
                </a:solidFill>
              </a:rPr>
              <a:t>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Hypothesis B</a:t>
            </a:r>
            <a:r>
              <a:rPr lang="en-US" i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Improvements </a:t>
            </a:r>
            <a:r>
              <a:rPr lang="en-US" dirty="0">
                <a:solidFill>
                  <a:schemeClr val="tx1"/>
                </a:solidFill>
              </a:rPr>
              <a:t>in patient functioning will be mediated by </a:t>
            </a:r>
            <a:r>
              <a:rPr lang="en-US" u="sng" dirty="0" smtClean="0">
                <a:solidFill>
                  <a:schemeClr val="tx1"/>
                </a:solidFill>
              </a:rPr>
              <a:t>changes </a:t>
            </a:r>
            <a:r>
              <a:rPr lang="en-US" u="sng" dirty="0">
                <a:solidFill>
                  <a:schemeClr val="tx1"/>
                </a:solidFill>
              </a:rPr>
              <a:t>in pain acceptance and </a:t>
            </a:r>
            <a:r>
              <a:rPr lang="en-US" u="sng" dirty="0" smtClean="0">
                <a:solidFill>
                  <a:schemeClr val="tx1"/>
                </a:solidFill>
              </a:rPr>
              <a:t>value-based activities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959989" y="3523977"/>
            <a:ext cx="775220" cy="8084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847421" y="3523977"/>
            <a:ext cx="832945" cy="8290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6" idx="1"/>
          </p:cNvCxnSpPr>
          <p:nvPr/>
        </p:nvCxnSpPr>
        <p:spPr>
          <a:xfrm>
            <a:off x="8915400" y="4676185"/>
            <a:ext cx="800100" cy="1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6256" y="2796269"/>
            <a:ext cx="22667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Acceptance &amp; Values-Based Activity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15500" y="4353020"/>
            <a:ext cx="22772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Decreased Disability, Medication Misuse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55782" y="4353020"/>
            <a:ext cx="18777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ACT </a:t>
            </a:r>
          </a:p>
          <a:p>
            <a:pPr algn="ctr"/>
            <a:r>
              <a:rPr lang="en-US" b="1" dirty="0" smtClean="0"/>
              <a:t>via BHC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26256" y="6089515"/>
            <a:ext cx="285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i="1" dirty="0" smtClean="0"/>
              <a:t>All this in the context of team-based primary care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Borrowing from population health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792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256714"/>
              </p:ext>
            </p:extLst>
          </p:nvPr>
        </p:nvGraphicFramePr>
        <p:xfrm>
          <a:off x="7118928" y="2090551"/>
          <a:ext cx="5403272" cy="3271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14308" y="1380661"/>
            <a:ext cx="6845391" cy="47830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/>
              <a:t>Population health</a:t>
            </a:r>
            <a:r>
              <a:rPr lang="en-US" i="1" dirty="0"/>
              <a:t>: </a:t>
            </a:r>
            <a:r>
              <a:rPr lang="en-US" dirty="0"/>
              <a:t>“The health outcomes of a group </a:t>
            </a:r>
            <a:r>
              <a:rPr lang="en-US" dirty="0" smtClean="0"/>
              <a:t>of </a:t>
            </a:r>
            <a:r>
              <a:rPr lang="en-US" dirty="0"/>
              <a:t>individuals, including the distribution of such outcomes within the group</a:t>
            </a:r>
            <a:r>
              <a:rPr lang="en-US" dirty="0" smtClean="0"/>
              <a:t>.”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r>
              <a:rPr lang="en-US" dirty="0" smtClean="0"/>
              <a:t>Population health care is happening in primary care</a:t>
            </a:r>
          </a:p>
          <a:p>
            <a:pPr lvl="1"/>
            <a:r>
              <a:rPr lang="en-US" dirty="0" smtClean="0"/>
              <a:t>This is the vertical integration in PCBH</a:t>
            </a:r>
          </a:p>
          <a:p>
            <a:pPr lvl="1"/>
            <a:r>
              <a:rPr lang="en-US" dirty="0" smtClean="0"/>
              <a:t>Clinical pathways can target specific populations</a:t>
            </a:r>
            <a:r>
              <a:rPr lang="en-US" baseline="30000" dirty="0" smtClean="0"/>
              <a:t>2,3</a:t>
            </a:r>
          </a:p>
          <a:p>
            <a:r>
              <a:rPr lang="en-US" dirty="0" smtClean="0"/>
              <a:t>This study targets the population of patients with persistent pain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309" y="740898"/>
            <a:ext cx="10515600" cy="913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Population Health in PCBH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0710" y="6027003"/>
            <a:ext cx="10599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600" dirty="0" smtClean="0"/>
              <a:t>Kandig D, Stoddart G. Am </a:t>
            </a:r>
            <a:r>
              <a:rPr lang="en-US" sz="1600" dirty="0"/>
              <a:t>J Public Health. 2003 March; 93(3): 380–383</a:t>
            </a:r>
            <a:r>
              <a:rPr lang="en-US" sz="16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1600" dirty="0" smtClean="0"/>
              <a:t>2. Robinson </a:t>
            </a:r>
            <a:r>
              <a:rPr lang="en-US" sz="1600" dirty="0"/>
              <a:t>PJ, Reiter JT. </a:t>
            </a:r>
            <a:r>
              <a:rPr lang="en-US" sz="1600" dirty="0" smtClean="0"/>
              <a:t>Springer</a:t>
            </a:r>
            <a:r>
              <a:rPr lang="en-US" sz="1600" dirty="0"/>
              <a:t>; </a:t>
            </a:r>
            <a:r>
              <a:rPr lang="en-US" sz="1600" dirty="0" smtClean="0"/>
              <a:t>2016.</a:t>
            </a:r>
            <a:endParaRPr lang="en-US" sz="1600" dirty="0"/>
          </a:p>
          <a:p>
            <a:r>
              <a:rPr lang="en-US" sz="1600" dirty="0" smtClean="0"/>
              <a:t>3. Hunter </a:t>
            </a:r>
            <a:r>
              <a:rPr lang="en-US" sz="1600" dirty="0"/>
              <a:t>CL, Goodie JL. </a:t>
            </a:r>
            <a:r>
              <a:rPr lang="en-US" sz="1600" dirty="0" smtClean="0"/>
              <a:t>Families</a:t>
            </a:r>
            <a:r>
              <a:rPr lang="en-US" sz="1600" dirty="0"/>
              <a:t>, Systems, &amp; Health. 2010;28(4):308. </a:t>
            </a:r>
            <a:endParaRPr lang="en-US" sz="1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AD3DF-A5C2-4161-B476-BED67DE3A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2BAD3DF-A5C2-4161-B476-BED67DE3A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2BAD3DF-A5C2-4161-B476-BED67DE3A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FF3F02-B5F6-4DEF-A2CD-25D86C81E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1FF3F02-B5F6-4DEF-A2CD-25D86C81E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1FF3F02-B5F6-4DEF-A2CD-25D86C81E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2E48D3-DBDC-4646-9101-4ED9D434B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12E48D3-DBDC-4646-9101-4ED9D434B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912E48D3-DBDC-4646-9101-4ED9D434B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35B32B-C8A4-43C1-B5B5-1CBB12505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D35B32B-C8A4-43C1-B5B5-1CBB12505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D35B32B-C8A4-43C1-B5B5-1CBB12505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44EE93-4140-4E19-AA83-BE10D803A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BA44EE93-4140-4E19-AA83-BE10D803A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BA44EE93-4140-4E19-AA83-BE10D803A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997BA5-70F1-476E-9257-5E9050BF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1997BA5-70F1-476E-9257-5E9050BF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1997BA5-70F1-476E-9257-5E9050BF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36A34-0774-4BE1-AB2F-B8DEE7F37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F836A34-0774-4BE1-AB2F-B8DEE7F37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AF836A34-0774-4BE1-AB2F-B8DEE7F37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Dgm bld="one"/>
        </p:bldSub>
      </p:bldGraphic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9111301"/>
              </p:ext>
            </p:extLst>
          </p:nvPr>
        </p:nvGraphicFramePr>
        <p:xfrm>
          <a:off x="2829490" y="2909091"/>
          <a:ext cx="6683150" cy="364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79727" y="561225"/>
            <a:ext cx="8550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a typeface="Goudy Old Style" charset="0"/>
                <a:cs typeface="Goudy Old Style" charset="0"/>
              </a:rPr>
              <a:t>Setting: San Antonio, TX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ea typeface="Goudy Old Style" charset="0"/>
                <a:cs typeface="Goudy Old Style" charset="0"/>
              </a:rPr>
              <a:t>Family Medicine Clinic, Patient Centered Medical Home (NCQA-II)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ea typeface="Goudy Old Style" charset="0"/>
                <a:cs typeface="Goudy Old Style" charset="0"/>
              </a:rPr>
              <a:t>Team includes: MDs, DO, FNPs, </a:t>
            </a:r>
            <a:r>
              <a:rPr lang="en-US" sz="2400" dirty="0" err="1" smtClean="0">
                <a:ea typeface="Goudy Old Style" charset="0"/>
                <a:cs typeface="Goudy Old Style" charset="0"/>
              </a:rPr>
              <a:t>PharmD</a:t>
            </a:r>
            <a:r>
              <a:rPr lang="en-US" sz="2400" dirty="0" smtClean="0">
                <a:ea typeface="Goudy Old Style" charset="0"/>
                <a:cs typeface="Goudy Old Style" charset="0"/>
              </a:rPr>
              <a:t>, BHCs, Psychiatrist, RN, LVNs, MAs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ea typeface="Goudy Old Style" charset="0"/>
                <a:cs typeface="Goudy Old Style" charset="0"/>
              </a:rPr>
              <a:t>Over 6,000 patients; 65% Female; 30% Hispanic/Latino</a:t>
            </a:r>
          </a:p>
        </p:txBody>
      </p:sp>
    </p:spTree>
    <p:extLst>
      <p:ext uri="{BB962C8B-B14F-4D97-AF65-F5344CB8AC3E}">
        <p14:creationId xmlns:p14="http://schemas.microsoft.com/office/powerpoint/2010/main" val="1477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483367" y="2169931"/>
            <a:ext cx="2159171" cy="553982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Recruitment: Ads, </a:t>
            </a:r>
            <a:r>
              <a:rPr lang="en-US" alt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 </a:t>
            </a:r>
            <a:r>
              <a:rPr lang="en-US" altLang="en-US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msgs</a:t>
            </a: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Calls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483367" y="2984658"/>
            <a:ext cx="2159171" cy="553981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Screening / Enrollment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483367" y="3799383"/>
            <a:ext cx="2159171" cy="553981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Baseline Assessment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483367" y="4614108"/>
            <a:ext cx="2159171" cy="553981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Stratified Randomization</a:t>
            </a: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851491" y="5513165"/>
            <a:ext cx="2345962" cy="621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+ </a:t>
            </a:r>
            <a:r>
              <a:rPr lang="en-US" alt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of Care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(N=30)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872964" y="5168089"/>
            <a:ext cx="611616" cy="34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643752" y="5173317"/>
            <a:ext cx="650729" cy="33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4530975" y="4354420"/>
            <a:ext cx="63952" cy="25863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4530975" y="3539695"/>
            <a:ext cx="63952" cy="25863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530975" y="2724970"/>
            <a:ext cx="63952" cy="25863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3483367" y="1355205"/>
            <a:ext cx="2159171" cy="553982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Identification: Build EHR Registry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4530975" y="1910244"/>
            <a:ext cx="63952" cy="25863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097116" y="5513166"/>
            <a:ext cx="2345962" cy="621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(Enhanced Primary Care)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(N=30)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1161" y="691546"/>
            <a:ext cx="1047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</a:t>
            </a:r>
          </a:p>
          <a:p>
            <a:r>
              <a:rPr lang="en-US" sz="2800" b="1" dirty="0" smtClean="0"/>
              <a:t>T</a:t>
            </a:r>
          </a:p>
          <a:p>
            <a:r>
              <a:rPr lang="en-US" sz="2800" b="1" dirty="0" smtClean="0"/>
              <a:t>E</a:t>
            </a:r>
          </a:p>
          <a:p>
            <a:r>
              <a:rPr lang="en-US" sz="2800" b="1" dirty="0" smtClean="0"/>
              <a:t>P</a:t>
            </a:r>
          </a:p>
          <a:p>
            <a:r>
              <a:rPr lang="en-US" sz="2800" b="1" dirty="0"/>
              <a:t>S</a:t>
            </a:r>
          </a:p>
        </p:txBody>
      </p:sp>
      <p:sp>
        <p:nvSpPr>
          <p:cNvPr id="6" name="Teardrop 5"/>
          <p:cNvSpPr/>
          <p:nvPr/>
        </p:nvSpPr>
        <p:spPr>
          <a:xfrm rot="21142135">
            <a:off x="7759781" y="1549185"/>
            <a:ext cx="3095949" cy="2615675"/>
          </a:xfrm>
          <a:prstGeom prst="teardrop">
            <a:avLst/>
          </a:prstGeom>
          <a:scene3d>
            <a:camera prst="orthographicFront">
              <a:rot lat="0" lon="10500000" rev="0"/>
            </a:camera>
            <a:lightRig rig="threePt" dir="t"/>
          </a:scene3d>
          <a:sp3d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99817" y="1977122"/>
            <a:ext cx="3219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Patients seen in last </a:t>
            </a:r>
            <a:r>
              <a:rPr lang="en-US" b="1" dirty="0"/>
              <a:t>30 days</a:t>
            </a:r>
            <a:r>
              <a:rPr lang="en-US" b="1" dirty="0" smtClean="0"/>
              <a:t>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Persistent Pain </a:t>
            </a:r>
            <a:r>
              <a:rPr lang="en-US" b="1" dirty="0"/>
              <a:t>= </a:t>
            </a:r>
            <a:r>
              <a:rPr lang="en-US" b="1" dirty="0" smtClean="0"/>
              <a:t>705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On opioids </a:t>
            </a:r>
            <a:r>
              <a:rPr lang="en-US" b="1" dirty="0"/>
              <a:t>= </a:t>
            </a:r>
            <a:r>
              <a:rPr lang="en-US" b="1" dirty="0" smtClean="0"/>
              <a:t>108 (26%)</a:t>
            </a:r>
            <a:endParaRPr lang="en-US" b="1" dirty="0"/>
          </a:p>
          <a:p>
            <a:endParaRPr lang="en-US" dirty="0"/>
          </a:p>
        </p:txBody>
      </p:sp>
      <p:sp>
        <p:nvSpPr>
          <p:cNvPr id="8" name="Curved Right Arrow 7"/>
          <p:cNvSpPr/>
          <p:nvPr/>
        </p:nvSpPr>
        <p:spPr>
          <a:xfrm rot="10613474">
            <a:off x="5840372" y="1610666"/>
            <a:ext cx="651943" cy="22264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647797" y="2183192"/>
            <a:ext cx="64135" cy="245479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647797" y="3020544"/>
            <a:ext cx="64135" cy="26266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7797" y="3819591"/>
            <a:ext cx="64135" cy="24571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647797" y="4604105"/>
            <a:ext cx="64135" cy="24700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47797" y="5378609"/>
            <a:ext cx="64135" cy="26162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647797" y="1331419"/>
            <a:ext cx="64135" cy="26162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24013" y="3012515"/>
            <a:ext cx="66918" cy="26523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626796" y="3831932"/>
            <a:ext cx="64135" cy="2430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626796" y="4616446"/>
            <a:ext cx="64135" cy="24420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626796" y="5390950"/>
            <a:ext cx="64135" cy="249279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47261" y="2728150"/>
            <a:ext cx="1865207" cy="2885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Intervention: Class #1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747261" y="2444812"/>
            <a:ext cx="4844205" cy="279536"/>
          </a:xfrm>
          <a:prstGeom prst="rect">
            <a:avLst/>
          </a:prstGeom>
          <a:solidFill>
            <a:srgbClr val="5B9383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#1: Week Two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747261" y="5132670"/>
            <a:ext cx="1865207" cy="242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Intervention: Booster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747261" y="4869527"/>
            <a:ext cx="4844205" cy="259343"/>
          </a:xfrm>
          <a:prstGeom prst="rect">
            <a:avLst/>
          </a:prstGeom>
          <a:solidFill>
            <a:srgbClr val="5B9383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#4: Week Twelve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747261" y="4336950"/>
            <a:ext cx="1865207" cy="2633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Intervention: Class #3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747261" y="3537904"/>
            <a:ext cx="1865207" cy="277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Intervention: Class #2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39661" y="1070317"/>
            <a:ext cx="2438400" cy="2571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503527" y="1070316"/>
            <a:ext cx="2352675" cy="247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726260" y="5134368"/>
            <a:ext cx="1865207" cy="242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Education: </a:t>
            </a:r>
            <a:r>
              <a:rPr lang="en-US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747262" y="5656370"/>
            <a:ext cx="4844206" cy="344488"/>
          </a:xfrm>
          <a:prstGeom prst="rect">
            <a:avLst/>
          </a:prstGeom>
          <a:solidFill>
            <a:srgbClr val="5B9383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#5: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Twenty-Four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726260" y="2730318"/>
            <a:ext cx="1865207" cy="2885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Education: Pacing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747263" y="3305675"/>
            <a:ext cx="4844204" cy="248136"/>
          </a:xfrm>
          <a:prstGeom prst="rect">
            <a:avLst/>
          </a:prstGeom>
          <a:solidFill>
            <a:srgbClr val="5B9383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#2: Week Three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6726259" y="3557613"/>
            <a:ext cx="1865207" cy="277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Education: Sleep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726260" y="4336950"/>
            <a:ext cx="1865207" cy="2633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Education: Relaxation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3747262" y="4085012"/>
            <a:ext cx="4844205" cy="248136"/>
          </a:xfrm>
          <a:prstGeom prst="rect">
            <a:avLst/>
          </a:prstGeom>
          <a:solidFill>
            <a:srgbClr val="5B9383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#3: Week Four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747261" y="1882169"/>
            <a:ext cx="1865207" cy="2885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BHC Visit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747261" y="1598831"/>
            <a:ext cx="1865207" cy="279536"/>
          </a:xfrm>
          <a:prstGeom prst="rect">
            <a:avLst/>
          </a:prstGeom>
          <a:solidFill>
            <a:srgbClr val="5B9383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One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7624013" y="1365083"/>
            <a:ext cx="66918" cy="106358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83722" y="1853858"/>
            <a:ext cx="4649783" cy="823912"/>
          </a:xfrm>
        </p:spPr>
        <p:txBody>
          <a:bodyPr/>
          <a:lstStyle/>
          <a:p>
            <a:r>
              <a:rPr lang="en-US" dirty="0" smtClean="0"/>
              <a:t>Study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30729" y="2835402"/>
            <a:ext cx="5355771" cy="366336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200" dirty="0"/>
              <a:t>Current Opioid Misuse Measure (COMM)</a:t>
            </a:r>
          </a:p>
          <a:p>
            <a:r>
              <a:rPr lang="en-US" sz="2200" dirty="0"/>
              <a:t>Chronic Pain Acceptance Questionnaire (CPAQ)</a:t>
            </a:r>
          </a:p>
          <a:p>
            <a:r>
              <a:rPr lang="en-US" sz="2200" dirty="0"/>
              <a:t>Chronic Pain Values Inventory (CPVI)</a:t>
            </a:r>
          </a:p>
          <a:p>
            <a:r>
              <a:rPr lang="en-US" sz="2200" dirty="0" err="1"/>
              <a:t>Oswestry</a:t>
            </a:r>
            <a:r>
              <a:rPr lang="en-US" sz="2200" dirty="0"/>
              <a:t> Disability </a:t>
            </a:r>
            <a:r>
              <a:rPr lang="en-US" sz="2200" dirty="0" smtClean="0"/>
              <a:t>Index (ODI)</a:t>
            </a:r>
            <a:endParaRPr lang="en-US" sz="2200" dirty="0"/>
          </a:p>
          <a:p>
            <a:r>
              <a:rPr lang="en-US" sz="2200" dirty="0" smtClean="0">
                <a:solidFill>
                  <a:schemeClr val="tx1"/>
                </a:solidFill>
              </a:rPr>
              <a:t>Numeric Rating Scale for pain (NRS)</a:t>
            </a:r>
          </a:p>
          <a:p>
            <a:pPr lvl="0"/>
            <a:r>
              <a:rPr lang="en-US" sz="2200" dirty="0"/>
              <a:t>Self-Compassion Scale-Short Form (SCS-SF</a:t>
            </a:r>
            <a:r>
              <a:rPr lang="en-US" sz="2200" dirty="0" smtClean="0"/>
              <a:t>)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43120" y="1853858"/>
            <a:ext cx="4646602" cy="823912"/>
          </a:xfrm>
        </p:spPr>
        <p:txBody>
          <a:bodyPr/>
          <a:lstStyle/>
          <a:p>
            <a:r>
              <a:rPr lang="en-US" dirty="0" smtClean="0"/>
              <a:t>Clinical practice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00808" y="2835402"/>
            <a:ext cx="4875210" cy="2717801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CDC Healthy Days Core Measure (CDC </a:t>
            </a:r>
            <a:r>
              <a:rPr lang="en-US" sz="2200" dirty="0" smtClean="0"/>
              <a:t>HRQOL-4</a:t>
            </a:r>
            <a:r>
              <a:rPr lang="en-US" sz="2200" dirty="0"/>
              <a:t>)</a:t>
            </a:r>
          </a:p>
          <a:p>
            <a:r>
              <a:rPr lang="en-US" sz="2200" dirty="0" smtClean="0"/>
              <a:t>PHQ-9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217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141412" y="2249487"/>
            <a:ext cx="9905999" cy="2712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study i</a:t>
            </a:r>
            <a:r>
              <a:rPr lang="en-US" i="1" dirty="0" smtClean="0"/>
              <a:t>s </a:t>
            </a:r>
            <a:r>
              <a:rPr lang="en-US" i="1" dirty="0"/>
              <a:t>supported in part by the National Center for Advancing Translational Sciences, National Institutes of Health, through Grant </a:t>
            </a:r>
            <a:r>
              <a:rPr lang="en-US" b="1" i="1" dirty="0"/>
              <a:t>KL2 TR001118.</a:t>
            </a:r>
            <a:r>
              <a:rPr lang="en-US" i="1" dirty="0"/>
              <a:t> The content is solely the responsibility of the authors and does not necessarily represent the official views of the NIH</a:t>
            </a:r>
            <a:r>
              <a:rPr lang="en-US" i="1" dirty="0" smtClean="0"/>
              <a:t>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15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Getting buy-in for new PCBH programs/projects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265614"/>
          </a:xfrm>
        </p:spPr>
        <p:txBody>
          <a:bodyPr>
            <a:noAutofit/>
          </a:bodyPr>
          <a:lstStyle/>
          <a:p>
            <a:r>
              <a:rPr lang="en-US" dirty="0" smtClean="0"/>
              <a:t>Lots of communication, including rationale, ”costs,” and expected outcomes</a:t>
            </a:r>
          </a:p>
          <a:p>
            <a:r>
              <a:rPr lang="en-US" dirty="0" smtClean="0"/>
              <a:t>Get medical director on board ASAP</a:t>
            </a:r>
          </a:p>
          <a:p>
            <a:r>
              <a:rPr lang="en-US" dirty="0" smtClean="0"/>
              <a:t>Keep impact on workflow minimal</a:t>
            </a:r>
          </a:p>
          <a:p>
            <a:r>
              <a:rPr lang="en-US" dirty="0" smtClean="0"/>
              <a:t>Keep effort low for clinicians &amp; staff</a:t>
            </a:r>
          </a:p>
          <a:p>
            <a:r>
              <a:rPr lang="en-US" dirty="0" smtClean="0"/>
              <a:t>Find your champions</a:t>
            </a:r>
          </a:p>
          <a:p>
            <a:r>
              <a:rPr lang="en-US" dirty="0"/>
              <a:t>Be </a:t>
            </a:r>
            <a:r>
              <a:rPr lang="en-US" dirty="0" smtClean="0"/>
              <a:t>creative</a:t>
            </a:r>
          </a:p>
          <a:p>
            <a:r>
              <a:rPr lang="en-US" dirty="0" smtClean="0"/>
              <a:t>And most importantly</a:t>
            </a:r>
            <a:r>
              <a:rPr lang="is-IS" dirty="0" smtClean="0"/>
              <a:t>… feed them</a:t>
            </a:r>
            <a:r>
              <a:rPr lang="en-US" dirty="0" smtClean="0"/>
              <a:t>!</a:t>
            </a:r>
          </a:p>
        </p:txBody>
      </p:sp>
      <p:sp>
        <p:nvSpPr>
          <p:cNvPr id="4" name="Left Arrow Callout 3"/>
          <p:cNvSpPr/>
          <p:nvPr/>
        </p:nvSpPr>
        <p:spPr>
          <a:xfrm rot="20366637">
            <a:off x="6136678" y="3641279"/>
            <a:ext cx="4431191" cy="22606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My team loves pizza, tacos, brownies, and avocado-laden salads! Yum!</a:t>
            </a:r>
          </a:p>
          <a:p>
            <a:pPr algn="ctr"/>
            <a:r>
              <a:rPr lang="en-US" b="1" dirty="0" smtClean="0"/>
              <a:t>Yours??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2766" y="6334353"/>
            <a:ext cx="10418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See also </a:t>
            </a:r>
            <a:r>
              <a:rPr lang="en-US" sz="1400" dirty="0"/>
              <a:t>Goodie JL, Kanzler KE, Hunter CL, </a:t>
            </a:r>
            <a:r>
              <a:rPr lang="en-US" sz="1400" dirty="0" err="1"/>
              <a:t>Glotfelter</a:t>
            </a:r>
            <a:r>
              <a:rPr lang="en-US" sz="1400" dirty="0"/>
              <a:t> MA, </a:t>
            </a:r>
            <a:r>
              <a:rPr lang="en-US" sz="1400" dirty="0" err="1"/>
              <a:t>Bodart</a:t>
            </a:r>
            <a:r>
              <a:rPr lang="en-US" sz="1400" dirty="0"/>
              <a:t> JJ. Ethical and effectiveness considerations with primary care behavioral health research in the medical home. Families, Systems, &amp; Health. 2013 Mar;31(1):86.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63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Practical stuff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087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8131"/>
            <a:ext cx="10515600" cy="1191092"/>
          </a:xfrm>
        </p:spPr>
        <p:txBody>
          <a:bodyPr/>
          <a:lstStyle/>
          <a:p>
            <a:r>
              <a:rPr lang="en-US" dirty="0" smtClean="0"/>
              <a:t>key elements of the act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8813" y="1931990"/>
            <a:ext cx="10754561" cy="255428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9788" y="1922930"/>
            <a:ext cx="10515600" cy="453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Quality of Life &amp; Pain Treatment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BHC visit: Assessment and Program orientation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Class A: </a:t>
            </a:r>
            <a:r>
              <a:rPr lang="en-US" dirty="0">
                <a:solidFill>
                  <a:schemeClr val="tx1"/>
                </a:solidFill>
              </a:rPr>
              <a:t>Values and Action, Caring and Toward Moves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Class B: Noticing unhelpful STEM and DOTS, Using Toward Move Cues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Class C: SMARTER Goals, Persistent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Booster: Start Again…And Again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564264"/>
            <a:ext cx="10515600" cy="1191092"/>
          </a:xfrm>
        </p:spPr>
        <p:txBody>
          <a:bodyPr/>
          <a:lstStyle/>
          <a:p>
            <a:r>
              <a:rPr lang="en-US" dirty="0" smtClean="0"/>
              <a:t>Clinical take-away: The matrix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9788" y="1922930"/>
            <a:ext cx="10515600" cy="4535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 smtClean="0">
                <a:solidFill>
                  <a:schemeClr val="tx1"/>
                </a:solidFill>
              </a:rPr>
              <a:t>The matrix</a:t>
            </a:r>
            <a:r>
              <a:rPr lang="is-IS" sz="3900" b="1" dirty="0" smtClean="0">
                <a:solidFill>
                  <a:schemeClr val="tx1"/>
                </a:solidFill>
              </a:rPr>
              <a:t>…</a:t>
            </a:r>
          </a:p>
          <a:p>
            <a:endParaRPr lang="is-IS" b="1" dirty="0">
              <a:solidFill>
                <a:schemeClr val="tx1"/>
              </a:solidFill>
            </a:endParaRPr>
          </a:p>
          <a:p>
            <a:endParaRPr lang="is-IS" b="1" dirty="0" smtClean="0">
              <a:solidFill>
                <a:schemeClr val="tx1"/>
              </a:solidFill>
            </a:endParaRPr>
          </a:p>
          <a:p>
            <a:r>
              <a:rPr lang="is-IS" sz="1700" b="1" i="1" dirty="0" smtClean="0">
                <a:solidFill>
                  <a:schemeClr val="tx1"/>
                </a:solidFill>
              </a:rPr>
              <a:t>Adapted from </a:t>
            </a:r>
            <a:r>
              <a:rPr lang="en-US" sz="1700" i="1" dirty="0">
                <a:solidFill>
                  <a:schemeClr val="tx1"/>
                </a:solidFill>
              </a:rPr>
              <a:t>Polk KL, </a:t>
            </a:r>
            <a:r>
              <a:rPr lang="en-US" sz="1700" i="1" dirty="0" err="1">
                <a:solidFill>
                  <a:schemeClr val="tx1"/>
                </a:solidFill>
              </a:rPr>
              <a:t>Schoendorff</a:t>
            </a:r>
            <a:r>
              <a:rPr lang="en-US" sz="1700" i="1" dirty="0">
                <a:solidFill>
                  <a:schemeClr val="tx1"/>
                </a:solidFill>
              </a:rPr>
              <a:t> B, Webster M, </a:t>
            </a:r>
            <a:r>
              <a:rPr lang="en-US" sz="1700" i="1" dirty="0" err="1">
                <a:solidFill>
                  <a:schemeClr val="tx1"/>
                </a:solidFill>
              </a:rPr>
              <a:t>Olaz</a:t>
            </a:r>
            <a:r>
              <a:rPr lang="en-US" sz="1700" i="1" dirty="0">
                <a:solidFill>
                  <a:schemeClr val="tx1"/>
                </a:solidFill>
              </a:rPr>
              <a:t> FO. The essential guide to the ACT Matrix: A step-by-step approach to using the ACT Matrix model in clinical practice. New Harbinger Publications; </a:t>
            </a:r>
            <a:r>
              <a:rPr lang="en-US" sz="1700" i="1" dirty="0" smtClean="0">
                <a:solidFill>
                  <a:schemeClr val="tx1"/>
                </a:solidFill>
              </a:rPr>
              <a:t>2016.</a:t>
            </a:r>
            <a:endParaRPr lang="en-US" sz="1700" i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endParaRPr lang="en-US" altLang="en-US" b="1" dirty="0" smtClean="0">
              <a:solidFill>
                <a:schemeClr val="tx1"/>
              </a:solidFill>
            </a:endParaRP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86496" y="-317314"/>
            <a:ext cx="5809386" cy="73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564264"/>
            <a:ext cx="10515600" cy="1191092"/>
          </a:xfrm>
        </p:spPr>
        <p:txBody>
          <a:bodyPr/>
          <a:lstStyle/>
          <a:p>
            <a:r>
              <a:rPr lang="en-US" dirty="0" smtClean="0"/>
              <a:t>Clinical take-away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9788" y="1922930"/>
            <a:ext cx="10515600" cy="453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endParaRPr lang="en-US" altLang="en-US" b="1" dirty="0" smtClean="0">
              <a:solidFill>
                <a:schemeClr val="tx1"/>
              </a:solidFill>
            </a:endParaRP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2188" y="2075330"/>
            <a:ext cx="10515600" cy="4535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 smtClean="0">
                <a:solidFill>
                  <a:schemeClr val="tx1"/>
                </a:solidFill>
              </a:rPr>
              <a:t>The Bull’s Eye</a:t>
            </a:r>
            <a:r>
              <a:rPr lang="is-IS" sz="3900" b="1" dirty="0" smtClean="0">
                <a:solidFill>
                  <a:schemeClr val="tx1"/>
                </a:solidFill>
              </a:rPr>
              <a:t>…</a:t>
            </a:r>
          </a:p>
          <a:p>
            <a:endParaRPr lang="is-IS" b="1" dirty="0">
              <a:solidFill>
                <a:schemeClr val="tx1"/>
              </a:solidFill>
            </a:endParaRPr>
          </a:p>
          <a:p>
            <a:endParaRPr lang="is-IS" b="1" dirty="0" smtClean="0">
              <a:solidFill>
                <a:schemeClr val="tx1"/>
              </a:solidFill>
            </a:endParaRPr>
          </a:p>
          <a:p>
            <a:r>
              <a:rPr lang="en-US" sz="1700" b="1" i="1" dirty="0">
                <a:solidFill>
                  <a:schemeClr val="tx1"/>
                </a:solidFill>
              </a:rPr>
              <a:t>A</a:t>
            </a:r>
            <a:r>
              <a:rPr lang="en-US" sz="1700" b="1" i="1" dirty="0" smtClean="0">
                <a:solidFill>
                  <a:schemeClr val="tx1"/>
                </a:solidFill>
              </a:rPr>
              <a:t>dapted </a:t>
            </a:r>
            <a:r>
              <a:rPr lang="en-US" sz="1700" b="1" i="1" dirty="0">
                <a:solidFill>
                  <a:schemeClr val="tx1"/>
                </a:solidFill>
              </a:rPr>
              <a:t>from </a:t>
            </a:r>
            <a:r>
              <a:rPr lang="en-US" sz="1700" i="1" dirty="0">
                <a:solidFill>
                  <a:schemeClr val="tx1"/>
                </a:solidFill>
              </a:rPr>
              <a:t>Tobias </a:t>
            </a:r>
            <a:r>
              <a:rPr lang="en-US" sz="1700" i="1" dirty="0" smtClean="0">
                <a:solidFill>
                  <a:schemeClr val="tx1"/>
                </a:solidFill>
              </a:rPr>
              <a:t>Lundgren’s and Russ Harris’ "Bull’s Eye” worksheets</a:t>
            </a:r>
            <a:endParaRPr lang="en-US" sz="1700" i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endParaRPr lang="en-US" altLang="en-US" b="1" dirty="0" smtClean="0">
              <a:solidFill>
                <a:schemeClr val="tx1"/>
              </a:solidFill>
            </a:endParaRP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66226" t="15701" r="16239" b="3451"/>
          <a:stretch/>
        </p:blipFill>
        <p:spPr bwMode="auto">
          <a:xfrm>
            <a:off x="3412502" y="169683"/>
            <a:ext cx="5316719" cy="6594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Left Arrow 1"/>
          <p:cNvSpPr/>
          <p:nvPr/>
        </p:nvSpPr>
        <p:spPr>
          <a:xfrm>
            <a:off x="8462521" y="3708400"/>
            <a:ext cx="2027679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93" y="344131"/>
            <a:ext cx="10515600" cy="119109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8813" y="1931990"/>
            <a:ext cx="10754561" cy="255428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9788" y="1922930"/>
            <a:ext cx="10515600" cy="453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b="1" dirty="0">
              <a:solidFill>
                <a:schemeClr val="tx1"/>
              </a:solidFill>
            </a:endParaRPr>
          </a:p>
          <a:p>
            <a:endParaRPr lang="en-US" altLang="en-US" b="1" dirty="0" smtClean="0">
              <a:solidFill>
                <a:schemeClr val="tx1"/>
              </a:solidFill>
            </a:endParaRP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2267" y="2065344"/>
            <a:ext cx="100607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LucidaGrande" charset="0"/>
              <a:buChar char="→"/>
            </a:pPr>
            <a:r>
              <a:rPr lang="en-US" sz="2400" dirty="0" smtClean="0"/>
              <a:t>Persistent pain is highly prevalent</a:t>
            </a:r>
            <a:endParaRPr lang="en-US" sz="2400" dirty="0"/>
          </a:p>
          <a:p>
            <a:pPr marL="457200" indent="-457200">
              <a:buFont typeface="LucidaGrande" charset="0"/>
              <a:buChar char="→"/>
            </a:pPr>
            <a:r>
              <a:rPr lang="en-US" sz="2400" dirty="0"/>
              <a:t>Most </a:t>
            </a:r>
            <a:r>
              <a:rPr lang="en-US" sz="2400" dirty="0" smtClean="0"/>
              <a:t>persistent pain care </a:t>
            </a:r>
            <a:r>
              <a:rPr lang="en-US" sz="2400" dirty="0"/>
              <a:t>is provided in primary care</a:t>
            </a:r>
          </a:p>
          <a:p>
            <a:pPr marL="457200" indent="-457200">
              <a:buFont typeface="LucidaGrande" charset="0"/>
              <a:buChar char="→"/>
            </a:pPr>
            <a:r>
              <a:rPr lang="en-US" sz="2400" dirty="0" smtClean="0"/>
              <a:t>ACT is an evidence-based treatment for pain</a:t>
            </a:r>
          </a:p>
          <a:p>
            <a:pPr marL="457200" indent="-457200">
              <a:buFont typeface="LucidaGrande" charset="0"/>
              <a:buChar char="→"/>
            </a:pPr>
            <a:r>
              <a:rPr lang="en-US" sz="2400" dirty="0" smtClean="0"/>
              <a:t>BHCs can deliver ACT or </a:t>
            </a:r>
            <a:r>
              <a:rPr lang="en-US" sz="2400" dirty="0" err="1" smtClean="0"/>
              <a:t>fACT</a:t>
            </a:r>
            <a:r>
              <a:rPr lang="en-US" sz="2400" dirty="0" smtClean="0"/>
              <a:t> in primary care</a:t>
            </a:r>
          </a:p>
          <a:p>
            <a:pPr marL="457200" indent="-457200">
              <a:buFont typeface="LucidaGrande" charset="0"/>
              <a:buChar char="→"/>
            </a:pPr>
            <a:r>
              <a:rPr lang="en-US" sz="2400" dirty="0" smtClean="0"/>
              <a:t>Our pilot study is underway to examine feasibility &amp; effectiveness of this approach</a:t>
            </a:r>
          </a:p>
          <a:p>
            <a:pPr marL="457200" indent="-457200">
              <a:buFont typeface="LucidaGrande" charset="0"/>
              <a:buChar char="→"/>
            </a:pPr>
            <a:r>
              <a:rPr lang="en-US" sz="2400" dirty="0" smtClean="0"/>
              <a:t>Design of investigations using of </a:t>
            </a:r>
            <a:r>
              <a:rPr lang="en-US" sz="2400" dirty="0" err="1" smtClean="0"/>
              <a:t>fACT-based</a:t>
            </a:r>
            <a:r>
              <a:rPr lang="en-US" sz="2400" dirty="0" smtClean="0"/>
              <a:t> interventions in primary care maximize their value by using a population-based care framework</a:t>
            </a:r>
          </a:p>
          <a:p>
            <a:pPr marL="457200" indent="-457200">
              <a:buFont typeface="LucidaGrande" charset="0"/>
              <a:buChar char="→"/>
            </a:pPr>
            <a:r>
              <a:rPr lang="en-US" sz="2400" dirty="0" smtClean="0"/>
              <a:t>Be thoughtful in methods to get clinic buy-in for new projects/programs</a:t>
            </a:r>
          </a:p>
          <a:p>
            <a:pPr marL="457200" indent="-457200">
              <a:buFont typeface="LucidaGrande" charset="0"/>
              <a:buChar char="→"/>
            </a:pPr>
            <a:r>
              <a:rPr lang="en-US" sz="2400" dirty="0" smtClean="0"/>
              <a:t>The Bulls Eye and the Matrix are transparent </a:t>
            </a:r>
            <a:r>
              <a:rPr lang="en-US" sz="2400" dirty="0" err="1" smtClean="0"/>
              <a:t>fACT</a:t>
            </a:r>
            <a:r>
              <a:rPr lang="en-US" sz="2400" dirty="0" smtClean="0"/>
              <a:t> interventions that promote team-based care</a:t>
            </a:r>
            <a:endParaRPr lang="en-US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07719" y="979371"/>
            <a:ext cx="1161328" cy="319297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Calibri Light" charset="0"/>
                <a:ea typeface="Calibri" charset="0"/>
                <a:cs typeface="Times New Roman" charset="0"/>
              </a:rPr>
              <a:t>Thoughts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0952890" y="2264665"/>
            <a:ext cx="1002700" cy="266718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Calibri Light" charset="0"/>
                <a:ea typeface="Calibri" charset="0"/>
                <a:cs typeface="Times New Roman" charset="0"/>
              </a:rPr>
              <a:t>Behavior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616318" y="476527"/>
            <a:ext cx="989493" cy="24668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effectLst/>
                <a:latin typeface="Calibri Light" charset="0"/>
                <a:ea typeface="Calibri" charset="0"/>
                <a:cs typeface="Times New Roman" charset="0"/>
              </a:rPr>
              <a:t>Feelings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593949" y="2336451"/>
            <a:ext cx="1517115" cy="389864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Calibri Light" charset="0"/>
                <a:ea typeface="Calibri" charset="0"/>
                <a:cs typeface="Times New Roman" charset="0"/>
              </a:rPr>
              <a:t>Environment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0" name="Curved Down Arrow 9"/>
          <p:cNvSpPr>
            <a:spLocks noChangeArrowheads="1"/>
          </p:cNvSpPr>
          <p:nvPr/>
        </p:nvSpPr>
        <p:spPr bwMode="auto">
          <a:xfrm rot="17132989">
            <a:off x="9089784" y="1316217"/>
            <a:ext cx="918638" cy="288721"/>
          </a:xfrm>
          <a:prstGeom prst="curvedDownArrow">
            <a:avLst>
              <a:gd name="adj1" fmla="val 75916"/>
              <a:gd name="adj2" fmla="val 146932"/>
              <a:gd name="adj3" fmla="val 34634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9586455" y="1399746"/>
            <a:ext cx="1325638" cy="440365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PAIN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676966" y="1247091"/>
            <a:ext cx="647774" cy="30552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effectLst/>
                <a:latin typeface="Calibri Light" charset="0"/>
                <a:ea typeface="Calibri" charset="0"/>
                <a:cs typeface="Times New Roman" charset="0"/>
              </a:rPr>
              <a:t>Body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3" name="Curved Down Arrow 12"/>
          <p:cNvSpPr>
            <a:spLocks noChangeArrowheads="1"/>
          </p:cNvSpPr>
          <p:nvPr/>
        </p:nvSpPr>
        <p:spPr bwMode="auto">
          <a:xfrm rot="20994212">
            <a:off x="9778764" y="837927"/>
            <a:ext cx="918638" cy="288721"/>
          </a:xfrm>
          <a:prstGeom prst="curvedDownArrow">
            <a:avLst>
              <a:gd name="adj1" fmla="val 75916"/>
              <a:gd name="adj2" fmla="val 146932"/>
              <a:gd name="adj3" fmla="val 34634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/>
          </a:p>
        </p:txBody>
      </p:sp>
      <p:sp>
        <p:nvSpPr>
          <p:cNvPr id="14" name="Curved Down Arrow 13"/>
          <p:cNvSpPr>
            <a:spLocks noChangeArrowheads="1"/>
          </p:cNvSpPr>
          <p:nvPr/>
        </p:nvSpPr>
        <p:spPr bwMode="auto">
          <a:xfrm rot="3233770">
            <a:off x="10503746" y="1270000"/>
            <a:ext cx="918638" cy="288721"/>
          </a:xfrm>
          <a:prstGeom prst="curvedDownArrow">
            <a:avLst>
              <a:gd name="adj1" fmla="val 75916"/>
              <a:gd name="adj2" fmla="val 146932"/>
              <a:gd name="adj3" fmla="val 34634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/>
          </a:p>
        </p:txBody>
      </p:sp>
      <p:sp>
        <p:nvSpPr>
          <p:cNvPr id="15" name="Curved Down Arrow 14"/>
          <p:cNvSpPr>
            <a:spLocks noChangeArrowheads="1"/>
          </p:cNvSpPr>
          <p:nvPr/>
        </p:nvSpPr>
        <p:spPr bwMode="auto">
          <a:xfrm rot="8473631">
            <a:off x="10326933" y="2077979"/>
            <a:ext cx="918638" cy="288721"/>
          </a:xfrm>
          <a:prstGeom prst="curvedDownArrow">
            <a:avLst>
              <a:gd name="adj1" fmla="val 75916"/>
              <a:gd name="adj2" fmla="val 146932"/>
              <a:gd name="adj3" fmla="val 34634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/>
          </a:p>
        </p:txBody>
      </p:sp>
      <p:sp>
        <p:nvSpPr>
          <p:cNvPr id="16" name="Curved Down Arrow 15"/>
          <p:cNvSpPr>
            <a:spLocks noChangeArrowheads="1"/>
          </p:cNvSpPr>
          <p:nvPr/>
        </p:nvSpPr>
        <p:spPr bwMode="auto">
          <a:xfrm rot="12747450">
            <a:off x="9398506" y="2098857"/>
            <a:ext cx="918638" cy="288721"/>
          </a:xfrm>
          <a:prstGeom prst="curvedDownArrow">
            <a:avLst>
              <a:gd name="adj1" fmla="val 75916"/>
              <a:gd name="adj2" fmla="val 146932"/>
              <a:gd name="adj3" fmla="val 34634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875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Acknowledgements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70000" y="1922930"/>
            <a:ext cx="10085388" cy="45350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Many thanks to the whole team: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Alex F. </a:t>
            </a:r>
            <a:r>
              <a:rPr lang="en-US" altLang="en-US" dirty="0" err="1">
                <a:solidFill>
                  <a:schemeClr val="tx1"/>
                </a:solidFill>
              </a:rPr>
              <a:t>Bokov</a:t>
            </a:r>
            <a:r>
              <a:rPr lang="en-US" altLang="en-US" dirty="0">
                <a:solidFill>
                  <a:schemeClr val="tx1"/>
                </a:solidFill>
              </a:rPr>
              <a:t>, PhD, </a:t>
            </a:r>
            <a:r>
              <a:rPr lang="en-US" altLang="en-US" dirty="0" smtClean="0">
                <a:solidFill>
                  <a:schemeClr val="tx1"/>
                </a:solidFill>
              </a:rPr>
              <a:t>Epidemiology </a:t>
            </a:r>
            <a:r>
              <a:rPr lang="en-US" altLang="en-US" dirty="0">
                <a:solidFill>
                  <a:schemeClr val="tx1"/>
                </a:solidFill>
              </a:rPr>
              <a:t>&amp; Biostatistics, Psychiatry, UT Health San Antonio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Alex </a:t>
            </a:r>
            <a:r>
              <a:rPr lang="en-US" altLang="en-US" dirty="0">
                <a:solidFill>
                  <a:schemeClr val="tx1"/>
                </a:solidFill>
              </a:rPr>
              <a:t>Carrizales, BS, Psychiatry, UT Health San Antonio (Research Assistant)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Eliot Lopez, PhD, Psychiatry, UT Health San Antonio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Donald D. </a:t>
            </a:r>
            <a:r>
              <a:rPr lang="en-US" altLang="en-US" dirty="0" err="1">
                <a:solidFill>
                  <a:schemeClr val="tx1"/>
                </a:solidFill>
              </a:rPr>
              <a:t>McGeary</a:t>
            </a:r>
            <a:r>
              <a:rPr lang="en-US" altLang="en-US" dirty="0">
                <a:solidFill>
                  <a:schemeClr val="tx1"/>
                </a:solidFill>
              </a:rPr>
              <a:t>, PhD, ABPP, Psychiatry, UT Health San Antonio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Jim </a:t>
            </a:r>
            <a:r>
              <a:rPr lang="en-US" altLang="en-US" dirty="0" err="1">
                <a:solidFill>
                  <a:schemeClr val="tx1"/>
                </a:solidFill>
              </a:rPr>
              <a:t>Mintz</a:t>
            </a:r>
            <a:r>
              <a:rPr lang="en-US" altLang="en-US" dirty="0">
                <a:solidFill>
                  <a:schemeClr val="tx1"/>
                </a:solidFill>
              </a:rPr>
              <a:t>, PhD, Psychiatry, UT Health San Antonio (Co-Mentor)</a:t>
            </a:r>
          </a:p>
          <a:p>
            <a:pPr lvl="0"/>
            <a:r>
              <a:rPr lang="en-US" altLang="en-US" dirty="0" smtClean="0">
                <a:solidFill>
                  <a:schemeClr val="tx1"/>
                </a:solidFill>
              </a:rPr>
              <a:t>Mariana </a:t>
            </a:r>
            <a:r>
              <a:rPr lang="en-US" altLang="en-US" dirty="0">
                <a:solidFill>
                  <a:schemeClr val="tx1"/>
                </a:solidFill>
              </a:rPr>
              <a:t>Munante, MD, Family &amp; Community Medicine, UT Health San Antonio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Jennifer </a:t>
            </a:r>
            <a:r>
              <a:rPr lang="en-US" altLang="en-US" dirty="0">
                <a:solidFill>
                  <a:schemeClr val="tx1"/>
                </a:solidFill>
              </a:rPr>
              <a:t>Potter, PhD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</a:rPr>
              <a:t>Psychiatry, UT Health San </a:t>
            </a:r>
            <a:r>
              <a:rPr lang="en-US" altLang="en-US" dirty="0" smtClean="0">
                <a:solidFill>
                  <a:schemeClr val="tx1"/>
                </a:solidFill>
              </a:rPr>
              <a:t>Antonio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Dawn </a:t>
            </a:r>
            <a:r>
              <a:rPr lang="en-US" altLang="en-US" dirty="0">
                <a:solidFill>
                  <a:schemeClr val="tx1"/>
                </a:solidFill>
              </a:rPr>
              <a:t>I. Velligan, </a:t>
            </a:r>
            <a:r>
              <a:rPr lang="en-US" altLang="en-US" dirty="0" smtClean="0">
                <a:solidFill>
                  <a:schemeClr val="tx1"/>
                </a:solidFill>
              </a:rPr>
              <a:t>PhD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,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Psychiatry, UT Health San </a:t>
            </a:r>
            <a:r>
              <a:rPr lang="en-US" altLang="en-US" dirty="0" smtClean="0">
                <a:solidFill>
                  <a:schemeClr val="tx1"/>
                </a:solidFill>
              </a:rPr>
              <a:t>Antonio (Mentor)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564264"/>
            <a:ext cx="10515600" cy="1191092"/>
          </a:xfrm>
        </p:spPr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8813" y="1931990"/>
            <a:ext cx="10754561" cy="255428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9788" y="1922930"/>
            <a:ext cx="10515600" cy="453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b="1" dirty="0" smtClean="0">
              <a:solidFill>
                <a:schemeClr val="tx1"/>
              </a:solidFill>
            </a:endParaRP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50" y="2332383"/>
            <a:ext cx="2866116" cy="2866116"/>
          </a:xfrm>
          <a:prstGeom prst="rect">
            <a:avLst/>
          </a:prstGeom>
        </p:spPr>
      </p:pic>
      <p:sp>
        <p:nvSpPr>
          <p:cNvPr id="6" name="AutoShape 2" descr="https://owa.uthscsa.edu/owa/attachment.ashx?id=RgAAAACPyCgnVRsETbdTlNz6n56wBwD1I%2b0cdFqtRogLi0WRj5oZAAAAQBXvAAD1I%2b0cdFqtRogLi0WRj5oZAABIXhI8AAAJ&amp;attcnt=1&amp;attid0=BAAAAAAA&amp;attcid0=E697CCF9-9B5D-4FAE-ABF7-C27AB4109370%40bn02939.lincone.wayport.net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owa.uthscsa.edu/owa/attachment.ashx?id=RgAAAACPyCgnVRsETbdTlNz6n56wBwD1I%2b0cdFqtRogLi0WRj5oZAAAAQBXvAAD1I%2b0cdFqtRogLi0WRj5oZAABIXhI8AAAJ&amp;attcnt=1&amp;attid0=BAAAAAAA&amp;attcid0=E697CCF9-9B5D-4FAE-ABF7-C27AB4109370%40bn02939.lincone.wayport.net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owa.uthscsa.edu/owa/attachment.ashx?id=RgAAAACPyCgnVRsETbdTlNz6n56wBwD1I%2b0cdFqtRogLi0WRj5oZAAAAQBXvAAD1I%2b0cdFqtRogLi0WRj5oZAABIXhI8AAAJ&amp;attcnt=1&amp;attid0=BAAAAAAA&amp;attcid0=E697CCF9-9B5D-4FAE-ABF7-C27AB4109370%40bn02939.lincone.wayport.net"/>
          <p:cNvSpPr>
            <a:spLocks noChangeAspect="1" noChangeArrowheads="1"/>
          </p:cNvSpPr>
          <p:nvPr/>
        </p:nvSpPr>
        <p:spPr bwMode="auto">
          <a:xfrm>
            <a:off x="1041400" y="502774"/>
            <a:ext cx="4445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11841" r="8756" b="27023"/>
          <a:stretch/>
        </p:blipFill>
        <p:spPr>
          <a:xfrm>
            <a:off x="1651000" y="2531164"/>
            <a:ext cx="4553911" cy="241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of persistent pain</a:t>
            </a:r>
          </a:p>
          <a:p>
            <a:r>
              <a:rPr lang="en-US" dirty="0" smtClean="0"/>
              <a:t>Possible solutions</a:t>
            </a:r>
          </a:p>
          <a:p>
            <a:r>
              <a:rPr lang="en-US" dirty="0" smtClean="0"/>
              <a:t>Our study</a:t>
            </a:r>
          </a:p>
          <a:p>
            <a:r>
              <a:rPr lang="en-US" dirty="0" smtClean="0"/>
              <a:t>Population health methodology</a:t>
            </a:r>
          </a:p>
          <a:p>
            <a:r>
              <a:rPr lang="en-US" dirty="0" smtClean="0"/>
              <a:t>Key elements of protocol</a:t>
            </a:r>
          </a:p>
          <a:p>
            <a:r>
              <a:rPr lang="en-US" dirty="0" smtClean="0"/>
              <a:t>Practical techniques for PCBH settings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3613" y="2681287"/>
            <a:ext cx="9905999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b="1" dirty="0">
                <a:ea typeface="ＭＳ Ｐゴシック" charset="-128"/>
              </a:rPr>
              <a:t>Kathryn E. </a:t>
            </a:r>
            <a:r>
              <a:rPr lang="en-US" altLang="en-US" b="1" dirty="0" err="1">
                <a:ea typeface="ＭＳ Ｐゴシック" charset="-128"/>
              </a:rPr>
              <a:t>Kanzler</a:t>
            </a:r>
            <a:r>
              <a:rPr lang="en-US" altLang="en-US" b="1" dirty="0">
                <a:ea typeface="ＭＳ Ｐゴシック" charset="-128"/>
              </a:rPr>
              <a:t>, </a:t>
            </a:r>
            <a:r>
              <a:rPr lang="en-US" altLang="en-US" b="1" dirty="0" err="1">
                <a:ea typeface="ＭＳ Ｐゴシック" charset="-128"/>
              </a:rPr>
              <a:t>PsyD</a:t>
            </a:r>
            <a:r>
              <a:rPr lang="en-US" altLang="en-US" b="1" dirty="0">
                <a:ea typeface="ＭＳ Ｐゴシック" charset="-128"/>
              </a:rPr>
              <a:t>, ABPP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ea typeface="ＭＳ Ｐゴシック" charset="-128"/>
              </a:rPr>
              <a:t>Director of Integrated Behavioral </a:t>
            </a:r>
            <a:r>
              <a:rPr lang="en-US" altLang="en-US" sz="2200" dirty="0" smtClean="0">
                <a:ea typeface="ＭＳ Ｐゴシック" charset="-128"/>
              </a:rPr>
              <a:t>Health,</a:t>
            </a:r>
            <a:r>
              <a:rPr lang="en-US" altLang="en-US" sz="2200" dirty="0">
                <a:ea typeface="ＭＳ Ｐゴシック" charset="-128"/>
              </a:rPr>
              <a:t> Primary Care Center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ea typeface="ＭＳ Ｐゴシック" charset="-128"/>
              </a:rPr>
              <a:t>Assistant Professor – Psychiatry &amp; Family and Community Medicine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ea typeface="ＭＳ Ｐゴシック" charset="-128"/>
              </a:rPr>
              <a:t>UT Health </a:t>
            </a:r>
            <a:r>
              <a:rPr lang="en-US" altLang="en-US" sz="2200" dirty="0" smtClean="0">
                <a:ea typeface="ＭＳ Ｐゴシック" charset="-128"/>
              </a:rPr>
              <a:t>San </a:t>
            </a:r>
            <a:r>
              <a:rPr lang="en-US" altLang="en-US" sz="2200" dirty="0">
                <a:ea typeface="ＭＳ Ｐゴシック" charset="-128"/>
              </a:rPr>
              <a:t>Antonio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u="sng" dirty="0" smtClean="0">
                <a:ea typeface="ＭＳ Ｐゴシック" charset="-128"/>
                <a:hlinkClick r:id="rId2"/>
              </a:rPr>
              <a:t>kanzler@uthscsa.edu</a:t>
            </a:r>
            <a:endParaRPr lang="en-US" altLang="en-US" sz="2200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dirty="0"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smtClean="0">
                <a:ea typeface="ＭＳ Ｐゴシック" charset="-128"/>
              </a:rPr>
              <a:t>Patti Robinson, PhD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 smtClean="0">
                <a:ea typeface="ＭＳ Ｐゴシック" charset="-128"/>
              </a:rPr>
              <a:t>Director of Training &amp; Program Evaluation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 err="1" smtClean="0">
                <a:ea typeface="ＭＳ Ｐゴシック" charset="-128"/>
              </a:rPr>
              <a:t>Mountainview</a:t>
            </a:r>
            <a:r>
              <a:rPr lang="en-US" altLang="en-US" sz="2200" dirty="0" smtClean="0">
                <a:ea typeface="ＭＳ Ｐゴシック" charset="-128"/>
              </a:rPr>
              <a:t> Consulting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 smtClean="0">
                <a:hlinkClick r:id="rId3"/>
              </a:rPr>
              <a:t>Patti@mtnviewconsulting.com</a:t>
            </a:r>
            <a:r>
              <a:rPr lang="en-US" sz="2200" dirty="0" smtClean="0"/>
              <a:t> </a:t>
            </a:r>
            <a:endParaRPr lang="en-US" altLang="en-US" sz="2200" dirty="0" smtClean="0"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2599" y="2180432"/>
            <a:ext cx="3435587" cy="249299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Pain is inevitable.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Suffering is optional.</a:t>
            </a:r>
          </a:p>
          <a:p>
            <a:endParaRPr lang="en-US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00" i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                      </a:t>
            </a:r>
            <a:r>
              <a:rPr lang="en-US" sz="1100" i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Haruki </a:t>
            </a:r>
            <a:r>
              <a:rPr lang="en-US" sz="1100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Murakami</a:t>
            </a:r>
            <a:endParaRPr lang="en-US" sz="11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our webinar, you will </a:t>
            </a:r>
            <a:r>
              <a:rPr lang="en-US" dirty="0"/>
              <a:t>be able to: </a:t>
            </a:r>
            <a:endParaRPr lang="en-US" sz="2800" dirty="0"/>
          </a:p>
          <a:p>
            <a:pPr lvl="1"/>
            <a:r>
              <a:rPr lang="en-US" dirty="0"/>
              <a:t>Discuss why persistent pain is a challenge in primary care settings</a:t>
            </a:r>
            <a:endParaRPr lang="en-US" sz="2400" dirty="0"/>
          </a:p>
          <a:p>
            <a:pPr lvl="1"/>
            <a:r>
              <a:rPr lang="en-US" dirty="0"/>
              <a:t>Explain how to use population health approaches to target specific research and clinical populations</a:t>
            </a:r>
            <a:endParaRPr lang="en-US" sz="2400" dirty="0"/>
          </a:p>
          <a:p>
            <a:pPr lvl="1"/>
            <a:r>
              <a:rPr lang="en-US" dirty="0"/>
              <a:t>Understand methods of getting “buy in” to conduct research in PCBH clinics</a:t>
            </a:r>
            <a:endParaRPr lang="en-US" sz="2400" dirty="0"/>
          </a:p>
          <a:p>
            <a:pPr lvl="1"/>
            <a:r>
              <a:rPr lang="en-US" dirty="0"/>
              <a:t>Use one or more ACT techniques to help patients with persistent pain in primary care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The problem of persistent pain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0255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242000"/>
            <a:ext cx="9905998" cy="954788"/>
          </a:xfrm>
        </p:spPr>
        <p:txBody>
          <a:bodyPr/>
          <a:lstStyle/>
          <a:p>
            <a:r>
              <a:rPr lang="en-US" dirty="0" smtClean="0"/>
              <a:t>What is the problem?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1119934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ersistent (“chronic”) pain </a:t>
            </a:r>
            <a:r>
              <a:rPr lang="en-US" dirty="0"/>
              <a:t>is more prevalent than diabetes, heart disease and cancer – combined</a:t>
            </a:r>
            <a:r>
              <a:rPr lang="en-US" baseline="30000" dirty="0"/>
              <a:t>1</a:t>
            </a:r>
          </a:p>
          <a:p>
            <a:r>
              <a:rPr lang="en-US" dirty="0"/>
              <a:t>Most patients with </a:t>
            </a:r>
            <a:r>
              <a:rPr lang="en-US" dirty="0" smtClean="0"/>
              <a:t>persistent </a:t>
            </a:r>
            <a:r>
              <a:rPr lang="en-US" dirty="0"/>
              <a:t>pain get care from their Primary Care Clinicians (PCCs) </a:t>
            </a:r>
            <a:r>
              <a:rPr lang="en-US" baseline="30000" dirty="0"/>
              <a:t>2</a:t>
            </a:r>
          </a:p>
          <a:p>
            <a:r>
              <a:rPr lang="en-US" dirty="0"/>
              <a:t>PCCs find these patients to be stressful!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They’re complex and have more pain than those in tertiary settings</a:t>
            </a:r>
            <a:r>
              <a:rPr lang="en-US" baseline="30000" dirty="0"/>
              <a:t>4</a:t>
            </a:r>
            <a:r>
              <a:rPr lang="en-US" dirty="0"/>
              <a:t>, are at risk for addiction</a:t>
            </a:r>
            <a:r>
              <a:rPr lang="en-US" baseline="30000" dirty="0"/>
              <a:t>5</a:t>
            </a:r>
            <a:r>
              <a:rPr lang="en-US" dirty="0"/>
              <a:t>, have co-morbid psychological problems</a:t>
            </a:r>
            <a:r>
              <a:rPr lang="en-US" baseline="30000" dirty="0"/>
              <a:t>3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9132" y="5534561"/>
            <a:ext cx="10094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cs typeface="Arial" panose="020B0604020202020204" pitchFamily="34" charset="0"/>
              </a:rPr>
              <a:t>1 </a:t>
            </a:r>
            <a:r>
              <a:rPr lang="en-US" sz="1600" dirty="0" smtClean="0">
                <a:cs typeface="Arial" panose="020B0604020202020204" pitchFamily="34" charset="0"/>
              </a:rPr>
              <a:t>CDC. Relieving </a:t>
            </a:r>
            <a:r>
              <a:rPr lang="en-US" sz="1600" dirty="0">
                <a:cs typeface="Arial" panose="020B0604020202020204" pitchFamily="34" charset="0"/>
              </a:rPr>
              <a:t>Pain in America: Blueprint for Transforming Prevention, Care, Education, and Research. 2011.</a:t>
            </a:r>
          </a:p>
          <a:p>
            <a:r>
              <a:rPr lang="en-US" sz="1600" baseline="30000" dirty="0">
                <a:cs typeface="Arial" panose="020B0604020202020204" pitchFamily="34" charset="0"/>
              </a:rPr>
              <a:t>2 </a:t>
            </a:r>
            <a:r>
              <a:rPr lang="en-US" sz="1600" dirty="0">
                <a:cs typeface="Arial" panose="020B0604020202020204" pitchFamily="34" charset="0"/>
              </a:rPr>
              <a:t>Fortney L. Prim Care Rep. 2012;18(11):137-151.</a:t>
            </a:r>
          </a:p>
          <a:p>
            <a:r>
              <a:rPr lang="en-US" sz="1600" baseline="30000" dirty="0">
                <a:cs typeface="Arial" panose="020B0604020202020204" pitchFamily="34" charset="0"/>
              </a:rPr>
              <a:t>3</a:t>
            </a:r>
            <a:r>
              <a:rPr lang="en-US" sz="1600" dirty="0">
                <a:cs typeface="Arial" panose="020B0604020202020204" pitchFamily="34" charset="0"/>
              </a:rPr>
              <a:t> Jamison RN, Kerry Anne Sheehan B, Elizabeth </a:t>
            </a:r>
            <a:r>
              <a:rPr lang="en-US" sz="1600" dirty="0" err="1">
                <a:cs typeface="Arial" panose="020B0604020202020204" pitchFamily="34" charset="0"/>
              </a:rPr>
              <a:t>Scanlan</a:t>
            </a:r>
            <a:r>
              <a:rPr lang="en-US" sz="1600" dirty="0">
                <a:cs typeface="Arial" panose="020B0604020202020204" pitchFamily="34" charset="0"/>
              </a:rPr>
              <a:t> N, Ross EL. J Opioid </a:t>
            </a:r>
            <a:r>
              <a:rPr lang="en-US" sz="1600" dirty="0" err="1">
                <a:cs typeface="Arial" panose="020B0604020202020204" pitchFamily="34" charset="0"/>
              </a:rPr>
              <a:t>Manag</a:t>
            </a:r>
            <a:r>
              <a:rPr lang="en-US" sz="1600" dirty="0">
                <a:cs typeface="Arial" panose="020B0604020202020204" pitchFamily="34" charset="0"/>
              </a:rPr>
              <a:t>. 2014;10(6):375-382.</a:t>
            </a:r>
          </a:p>
          <a:p>
            <a:r>
              <a:rPr lang="en-US" sz="1600" baseline="30000" dirty="0">
                <a:cs typeface="Arial" panose="020B0604020202020204" pitchFamily="34" charset="0"/>
              </a:rPr>
              <a:t>4</a:t>
            </a:r>
            <a:r>
              <a:rPr lang="en-US" sz="1600" dirty="0">
                <a:cs typeface="Arial" panose="020B0604020202020204" pitchFamily="34" charset="0"/>
              </a:rPr>
              <a:t> Fink-Miller EL, Long DM, Gross RT. J Am Board Fam Med. 2014;27(5):594-601.</a:t>
            </a:r>
          </a:p>
          <a:p>
            <a:r>
              <a:rPr lang="en-US" sz="1600" baseline="30000" dirty="0">
                <a:cs typeface="Arial" panose="020B0604020202020204" pitchFamily="34" charset="0"/>
              </a:rPr>
              <a:t>5</a:t>
            </a:r>
            <a:r>
              <a:rPr lang="en-US" sz="1600" dirty="0">
                <a:cs typeface="Arial" panose="020B0604020202020204" pitchFamily="34" charset="0"/>
              </a:rPr>
              <a:t> Potter M, et al. J Fam Practice. 2001;50(2):</a:t>
            </a:r>
            <a:r>
              <a:rPr lang="en-US" sz="1600" dirty="0">
                <a:ea typeface="Arial" charset="0"/>
                <a:cs typeface="Arial" charset="0"/>
              </a:rPr>
              <a:t>145-145</a:t>
            </a:r>
            <a:r>
              <a:rPr lang="en-US" sz="1600" dirty="0" smtClean="0">
                <a:ea typeface="Arial" charset="0"/>
                <a:cs typeface="Arial" charset="0"/>
              </a:rPr>
              <a:t>.</a:t>
            </a:r>
            <a:endParaRPr lang="en-US" sz="16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20" y="161994"/>
            <a:ext cx="9905998" cy="1132374"/>
          </a:xfrm>
        </p:spPr>
        <p:txBody>
          <a:bodyPr/>
          <a:lstStyle/>
          <a:p>
            <a:r>
              <a:rPr lang="en-US" dirty="0" smtClean="0"/>
              <a:t>The Problem,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422" y="1185614"/>
            <a:ext cx="10228663" cy="412656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Opioids are among the </a:t>
            </a:r>
            <a:r>
              <a:rPr lang="en-US" sz="3400" dirty="0"/>
              <a:t>most commonly used pain management </a:t>
            </a:r>
            <a:r>
              <a:rPr lang="en-US" sz="3400" dirty="0" smtClean="0"/>
              <a:t>tools</a:t>
            </a:r>
            <a:r>
              <a:rPr lang="en-US" sz="3400" baseline="30000" dirty="0" smtClean="0"/>
              <a:t>1</a:t>
            </a:r>
            <a:endParaRPr lang="en-US" sz="3400" baseline="30000" dirty="0"/>
          </a:p>
          <a:p>
            <a:pPr lvl="1"/>
            <a:r>
              <a:rPr lang="en-US" sz="2800" dirty="0"/>
              <a:t>Linked with abuse, dependence, and death</a:t>
            </a:r>
          </a:p>
          <a:p>
            <a:r>
              <a:rPr lang="en-US" sz="3100" dirty="0"/>
              <a:t>Compared to other specialties, </a:t>
            </a:r>
            <a:r>
              <a:rPr lang="en-US" sz="3100" dirty="0" smtClean="0"/>
              <a:t>in primary care, </a:t>
            </a:r>
            <a:r>
              <a:rPr lang="en-US" sz="3100" dirty="0"/>
              <a:t>opioid prescriptions </a:t>
            </a:r>
            <a:r>
              <a:rPr lang="en-US" sz="3100" dirty="0" smtClean="0"/>
              <a:t>increased more </a:t>
            </a:r>
            <a:r>
              <a:rPr lang="en-US" sz="3100" dirty="0"/>
              <a:t>than 7% from </a:t>
            </a:r>
            <a:r>
              <a:rPr lang="en-US" sz="3100" dirty="0" smtClean="0"/>
              <a:t>2007-2012</a:t>
            </a:r>
            <a:r>
              <a:rPr lang="en-US" sz="3100" baseline="30000" dirty="0" smtClean="0"/>
              <a:t>2</a:t>
            </a:r>
          </a:p>
          <a:p>
            <a:r>
              <a:rPr lang="en-US" sz="3100" dirty="0"/>
              <a:t>O</a:t>
            </a:r>
            <a:r>
              <a:rPr lang="en-US" sz="3100" dirty="0" smtClean="0"/>
              <a:t>pioids </a:t>
            </a:r>
            <a:r>
              <a:rPr lang="en-US" sz="3100" dirty="0"/>
              <a:t>don’t necessarily “work”</a:t>
            </a:r>
          </a:p>
          <a:p>
            <a:pPr lvl="1"/>
            <a:r>
              <a:rPr lang="en-US" sz="2600" dirty="0"/>
              <a:t>Benefits over time are </a:t>
            </a:r>
            <a:r>
              <a:rPr lang="en-US" sz="2600" dirty="0" smtClean="0"/>
              <a:t>dubious</a:t>
            </a:r>
            <a:r>
              <a:rPr lang="en-US" sz="2600" baseline="30000" dirty="0" smtClean="0"/>
              <a:t>3</a:t>
            </a:r>
            <a:endParaRPr lang="en-US" sz="2600" baseline="30000" dirty="0"/>
          </a:p>
          <a:p>
            <a:pPr lvl="1"/>
            <a:r>
              <a:rPr lang="en-US" sz="2600" dirty="0" smtClean="0"/>
              <a:t>Don’t </a:t>
            </a:r>
            <a:r>
              <a:rPr lang="en-US" sz="2600" dirty="0"/>
              <a:t>always lead to better pain control or improved </a:t>
            </a:r>
            <a:r>
              <a:rPr lang="en-US" sz="2600" dirty="0" smtClean="0"/>
              <a:t>functioning</a:t>
            </a:r>
            <a:r>
              <a:rPr lang="en-US" sz="2600" baseline="30000" dirty="0" smtClean="0"/>
              <a:t>4</a:t>
            </a:r>
            <a:endParaRPr lang="en-US" sz="2600" baseline="30000" dirty="0"/>
          </a:p>
          <a:p>
            <a:pPr lvl="1"/>
            <a:r>
              <a:rPr lang="en-US" sz="2600" dirty="0"/>
              <a:t>Opioid-induced hyperalgesia is a </a:t>
            </a:r>
            <a:r>
              <a:rPr lang="en-US" sz="2600" dirty="0" smtClean="0"/>
              <a:t>risk</a:t>
            </a:r>
            <a:r>
              <a:rPr lang="en-US" sz="2600" baseline="30000" dirty="0" smtClean="0"/>
              <a:t>5</a:t>
            </a:r>
            <a:endParaRPr lang="en-US" sz="2600" baseline="30000" dirty="0"/>
          </a:p>
          <a:p>
            <a:r>
              <a:rPr lang="en-US" sz="2900" dirty="0" smtClean="0"/>
              <a:t>Need for multidisciplinary </a:t>
            </a:r>
            <a:r>
              <a:rPr lang="en-US" sz="2900" dirty="0"/>
              <a:t>“whole person” </a:t>
            </a:r>
            <a:r>
              <a:rPr lang="en-US" sz="2900" dirty="0" smtClean="0"/>
              <a:t>treatment</a:t>
            </a:r>
            <a:r>
              <a:rPr lang="en-US" sz="2900" baseline="30000" dirty="0" smtClean="0"/>
              <a:t>1</a:t>
            </a:r>
            <a:endParaRPr lang="en-US" sz="2900" baseline="30000" dirty="0"/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14047" y="4738933"/>
            <a:ext cx="1161328" cy="319297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Calibri Light" charset="0"/>
                <a:ea typeface="Calibri" charset="0"/>
                <a:cs typeface="Times New Roman" charset="0"/>
              </a:rPr>
              <a:t>Thoughts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059218" y="6024227"/>
            <a:ext cx="1002700" cy="266718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Calibri Light" charset="0"/>
                <a:ea typeface="Calibri" charset="0"/>
                <a:cs typeface="Times New Roman" charset="0"/>
              </a:rPr>
              <a:t>Behavior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22646" y="4236089"/>
            <a:ext cx="989493" cy="24668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effectLst/>
                <a:latin typeface="Calibri Light" charset="0"/>
                <a:ea typeface="Calibri" charset="0"/>
                <a:cs typeface="Times New Roman" charset="0"/>
              </a:rPr>
              <a:t>Feelings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700277" y="6096013"/>
            <a:ext cx="1517115" cy="389864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/>
                <a:latin typeface="Calibri Light" charset="0"/>
                <a:ea typeface="Calibri" charset="0"/>
                <a:cs typeface="Times New Roman" charset="0"/>
              </a:rPr>
              <a:t>Environment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8" name="Curved Down Arrow 7"/>
          <p:cNvSpPr>
            <a:spLocks noChangeArrowheads="1"/>
          </p:cNvSpPr>
          <p:nvPr/>
        </p:nvSpPr>
        <p:spPr bwMode="auto">
          <a:xfrm rot="17132989">
            <a:off x="9196112" y="5075779"/>
            <a:ext cx="918638" cy="288721"/>
          </a:xfrm>
          <a:prstGeom prst="curvedDownArrow">
            <a:avLst>
              <a:gd name="adj1" fmla="val 75916"/>
              <a:gd name="adj2" fmla="val 146932"/>
              <a:gd name="adj3" fmla="val 34634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692783" y="5159308"/>
            <a:ext cx="1325638" cy="440365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PAIN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783294" y="5006653"/>
            <a:ext cx="647774" cy="30552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effectLst/>
                <a:latin typeface="Calibri Light" charset="0"/>
                <a:ea typeface="Calibri" charset="0"/>
                <a:cs typeface="Times New Roman" charset="0"/>
              </a:rPr>
              <a:t>Body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1" name="Curved Down Arrow 10"/>
          <p:cNvSpPr>
            <a:spLocks noChangeArrowheads="1"/>
          </p:cNvSpPr>
          <p:nvPr/>
        </p:nvSpPr>
        <p:spPr bwMode="auto">
          <a:xfrm rot="20994212">
            <a:off x="9885092" y="4597489"/>
            <a:ext cx="918638" cy="288721"/>
          </a:xfrm>
          <a:prstGeom prst="curvedDownArrow">
            <a:avLst>
              <a:gd name="adj1" fmla="val 75916"/>
              <a:gd name="adj2" fmla="val 146932"/>
              <a:gd name="adj3" fmla="val 34634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/>
          </a:p>
        </p:txBody>
      </p:sp>
      <p:sp>
        <p:nvSpPr>
          <p:cNvPr id="12" name="Curved Down Arrow 11"/>
          <p:cNvSpPr>
            <a:spLocks noChangeArrowheads="1"/>
          </p:cNvSpPr>
          <p:nvPr/>
        </p:nvSpPr>
        <p:spPr bwMode="auto">
          <a:xfrm rot="3233770">
            <a:off x="10610074" y="5029562"/>
            <a:ext cx="918638" cy="288721"/>
          </a:xfrm>
          <a:prstGeom prst="curvedDownArrow">
            <a:avLst>
              <a:gd name="adj1" fmla="val 75916"/>
              <a:gd name="adj2" fmla="val 146932"/>
              <a:gd name="adj3" fmla="val 34634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/>
          </a:p>
        </p:txBody>
      </p:sp>
      <p:sp>
        <p:nvSpPr>
          <p:cNvPr id="13" name="Curved Down Arrow 12"/>
          <p:cNvSpPr>
            <a:spLocks noChangeArrowheads="1"/>
          </p:cNvSpPr>
          <p:nvPr/>
        </p:nvSpPr>
        <p:spPr bwMode="auto">
          <a:xfrm rot="8473631">
            <a:off x="10433261" y="5837541"/>
            <a:ext cx="918638" cy="288721"/>
          </a:xfrm>
          <a:prstGeom prst="curvedDownArrow">
            <a:avLst>
              <a:gd name="adj1" fmla="val 75916"/>
              <a:gd name="adj2" fmla="val 146932"/>
              <a:gd name="adj3" fmla="val 34634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/>
          </a:p>
        </p:txBody>
      </p:sp>
      <p:sp>
        <p:nvSpPr>
          <p:cNvPr id="14" name="Curved Down Arrow 13"/>
          <p:cNvSpPr>
            <a:spLocks noChangeArrowheads="1"/>
          </p:cNvSpPr>
          <p:nvPr/>
        </p:nvSpPr>
        <p:spPr bwMode="auto">
          <a:xfrm rot="12747450">
            <a:off x="9504834" y="5858419"/>
            <a:ext cx="918638" cy="288721"/>
          </a:xfrm>
          <a:prstGeom prst="curvedDownArrow">
            <a:avLst>
              <a:gd name="adj1" fmla="val 75916"/>
              <a:gd name="adj2" fmla="val 146932"/>
              <a:gd name="adj3" fmla="val 34634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1153220" y="5566244"/>
            <a:ext cx="73760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ea typeface="Arial" charset="0"/>
                <a:cs typeface="Arial" panose="020B0604020202020204" pitchFamily="34" charset="0"/>
              </a:rPr>
              <a:t>Dowell </a:t>
            </a:r>
            <a:r>
              <a:rPr lang="en-US" sz="1600" dirty="0">
                <a:ea typeface="Arial" charset="0"/>
                <a:cs typeface="Arial" panose="020B0604020202020204" pitchFamily="34" charset="0"/>
              </a:rPr>
              <a:t>D, </a:t>
            </a:r>
            <a:r>
              <a:rPr lang="en-US" sz="1600" dirty="0" err="1">
                <a:ea typeface="Arial" charset="0"/>
                <a:cs typeface="Arial" panose="020B0604020202020204" pitchFamily="34" charset="0"/>
              </a:rPr>
              <a:t>Haegerich</a:t>
            </a:r>
            <a:r>
              <a:rPr lang="en-US" sz="1600" dirty="0">
                <a:ea typeface="Arial" charset="0"/>
                <a:cs typeface="Arial" panose="020B0604020202020204" pitchFamily="34" charset="0"/>
              </a:rPr>
              <a:t> TM, Chou R. JAMA. 2016;315(15):1624-1645.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ea typeface="Arial" charset="0"/>
                <a:cs typeface="Arial" panose="020B0604020202020204" pitchFamily="34" charset="0"/>
              </a:rPr>
              <a:t>Levy </a:t>
            </a:r>
            <a:r>
              <a:rPr lang="en-US" sz="1600" dirty="0">
                <a:ea typeface="Arial" charset="0"/>
                <a:cs typeface="Arial" panose="020B0604020202020204" pitchFamily="34" charset="0"/>
              </a:rPr>
              <a:t>B, </a:t>
            </a:r>
            <a:r>
              <a:rPr lang="en-US" sz="1600" dirty="0" err="1">
                <a:ea typeface="Arial" charset="0"/>
                <a:cs typeface="Arial" panose="020B0604020202020204" pitchFamily="34" charset="0"/>
              </a:rPr>
              <a:t>Paulozzi</a:t>
            </a:r>
            <a:r>
              <a:rPr lang="en-US" sz="1600" dirty="0">
                <a:ea typeface="Arial" charset="0"/>
                <a:cs typeface="Arial" panose="020B0604020202020204" pitchFamily="34" charset="0"/>
              </a:rPr>
              <a:t> L, Mack KA, Jones CM. Am J </a:t>
            </a:r>
            <a:r>
              <a:rPr lang="en-US" sz="1600" dirty="0" err="1">
                <a:ea typeface="Arial" charset="0"/>
                <a:cs typeface="Arial" panose="020B0604020202020204" pitchFamily="34" charset="0"/>
              </a:rPr>
              <a:t>Prev</a:t>
            </a:r>
            <a:r>
              <a:rPr lang="en-US" sz="1600" dirty="0">
                <a:ea typeface="Arial" charset="0"/>
                <a:cs typeface="Arial" panose="020B0604020202020204" pitchFamily="34" charset="0"/>
              </a:rPr>
              <a:t> Med. 2015;49(3):</a:t>
            </a:r>
            <a:r>
              <a:rPr lang="en-US" sz="1600" dirty="0" smtClean="0">
                <a:ea typeface="Arial" charset="0"/>
                <a:cs typeface="Arial" panose="020B0604020202020204" pitchFamily="34" charset="0"/>
              </a:rPr>
              <a:t>409-413.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cs typeface="Arial" panose="020B0604020202020204" pitchFamily="34" charset="0"/>
              </a:rPr>
              <a:t>Noble </a:t>
            </a:r>
            <a:r>
              <a:rPr lang="en-US" sz="1600" dirty="0">
                <a:cs typeface="Arial" panose="020B0604020202020204" pitchFamily="34" charset="0"/>
              </a:rPr>
              <a:t>M et al. Cochrane Database </a:t>
            </a:r>
            <a:r>
              <a:rPr lang="en-US" sz="1600" dirty="0" err="1">
                <a:cs typeface="Arial" panose="020B0604020202020204" pitchFamily="34" charset="0"/>
              </a:rPr>
              <a:t>Syst</a:t>
            </a:r>
            <a:r>
              <a:rPr lang="en-US" sz="1600" dirty="0">
                <a:cs typeface="Arial" panose="020B0604020202020204" pitchFamily="34" charset="0"/>
              </a:rPr>
              <a:t> Rev. 2010;1(1</a:t>
            </a:r>
            <a:r>
              <a:rPr lang="en-US" sz="1600" dirty="0" smtClean="0">
                <a:cs typeface="Arial" panose="020B0604020202020204" pitchFamily="34" charset="0"/>
              </a:rPr>
              <a:t>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cs typeface="Arial" panose="020B0604020202020204" pitchFamily="34" charset="0"/>
              </a:rPr>
              <a:t>Von </a:t>
            </a:r>
            <a:r>
              <a:rPr lang="en-US" sz="1600" dirty="0" err="1">
                <a:cs typeface="Arial" panose="020B0604020202020204" pitchFamily="34" charset="0"/>
              </a:rPr>
              <a:t>Korff</a:t>
            </a:r>
            <a:r>
              <a:rPr lang="en-US" sz="1600" dirty="0">
                <a:cs typeface="Arial" panose="020B0604020202020204" pitchFamily="34" charset="0"/>
              </a:rPr>
              <a:t> M, </a:t>
            </a:r>
            <a:r>
              <a:rPr lang="en-US" sz="1600" dirty="0" err="1">
                <a:cs typeface="Arial" panose="020B0604020202020204" pitchFamily="34" charset="0"/>
              </a:rPr>
              <a:t>Kolodny</a:t>
            </a:r>
            <a:r>
              <a:rPr lang="en-US" sz="1600" dirty="0">
                <a:cs typeface="Arial" panose="020B0604020202020204" pitchFamily="34" charset="0"/>
              </a:rPr>
              <a:t> A, </a:t>
            </a:r>
            <a:r>
              <a:rPr lang="en-US" sz="1600" dirty="0" err="1">
                <a:cs typeface="Arial" panose="020B0604020202020204" pitchFamily="34" charset="0"/>
              </a:rPr>
              <a:t>Deyo</a:t>
            </a:r>
            <a:r>
              <a:rPr lang="en-US" sz="1600" dirty="0">
                <a:cs typeface="Arial" panose="020B0604020202020204" pitchFamily="34" charset="0"/>
              </a:rPr>
              <a:t> RA, Chou R. Ann Intern Med. 2011;155(5):325-328.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cs typeface="Arial" panose="020B0604020202020204" pitchFamily="34" charset="0"/>
              </a:rPr>
              <a:t>Lee </a:t>
            </a:r>
            <a:r>
              <a:rPr lang="en-US" sz="1600" dirty="0">
                <a:cs typeface="Arial" panose="020B0604020202020204" pitchFamily="34" charset="0"/>
              </a:rPr>
              <a:t>M, Silverman S, Hansen H, Patel V. Pain physician. 2011;14:145-161.</a:t>
            </a:r>
          </a:p>
          <a:p>
            <a:endParaRPr lang="en-US" sz="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66" y="237441"/>
            <a:ext cx="9905998" cy="703853"/>
          </a:xfrm>
        </p:spPr>
        <p:txBody>
          <a:bodyPr/>
          <a:lstStyle/>
          <a:p>
            <a:r>
              <a:rPr lang="en-US" dirty="0" smtClean="0"/>
              <a:t>What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965" y="1057106"/>
            <a:ext cx="10348417" cy="4788523"/>
          </a:xfrm>
        </p:spPr>
        <p:txBody>
          <a:bodyPr>
            <a:normAutofit/>
          </a:bodyPr>
          <a:lstStyle/>
          <a:p>
            <a:r>
              <a:rPr lang="en-US" dirty="0"/>
              <a:t>Evidence-based psychological treatments reduce </a:t>
            </a:r>
            <a:r>
              <a:rPr lang="en-US" dirty="0" smtClean="0"/>
              <a:t>disability, CDC recommends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r>
              <a:rPr lang="en-US" dirty="0"/>
              <a:t>Acceptance &amp; Commitment Therapy (ACT)</a:t>
            </a:r>
            <a:r>
              <a:rPr lang="en-US" baseline="30000" dirty="0"/>
              <a:t>2,3</a:t>
            </a:r>
            <a:r>
              <a:rPr lang="en-US" dirty="0"/>
              <a:t> is a CBT-type treatment with strong evidence for </a:t>
            </a:r>
            <a:r>
              <a:rPr lang="en-US" dirty="0" smtClean="0"/>
              <a:t>people with persistent </a:t>
            </a:r>
            <a:r>
              <a:rPr lang="en-US" dirty="0"/>
              <a:t>pain</a:t>
            </a:r>
            <a:r>
              <a:rPr lang="en-US" baseline="30000" dirty="0"/>
              <a:t>4-5</a:t>
            </a:r>
          </a:p>
          <a:p>
            <a:r>
              <a:rPr lang="en-US" dirty="0"/>
              <a:t>ACT improves physical functioning and decreases </a:t>
            </a:r>
            <a:r>
              <a:rPr lang="en-US" dirty="0" smtClean="0"/>
              <a:t>distress through</a:t>
            </a:r>
            <a:r>
              <a:rPr lang="en-US" baseline="30000" dirty="0" smtClean="0"/>
              <a:t>4-6 </a:t>
            </a:r>
            <a:r>
              <a:rPr lang="en-US" dirty="0" smtClean="0"/>
              <a:t> </a:t>
            </a:r>
          </a:p>
          <a:p>
            <a:pPr lvl="2"/>
            <a:r>
              <a:rPr lang="en-US" sz="2000" dirty="0" smtClean="0"/>
              <a:t>Increased </a:t>
            </a:r>
            <a:r>
              <a:rPr lang="en-US" sz="2000" dirty="0"/>
              <a:t>acceptance</a:t>
            </a:r>
          </a:p>
          <a:p>
            <a:pPr lvl="2"/>
            <a:r>
              <a:rPr lang="en-US" sz="2000" dirty="0"/>
              <a:t>Reconnection with values</a:t>
            </a:r>
          </a:p>
          <a:p>
            <a:pPr lvl="2"/>
            <a:r>
              <a:rPr lang="en-US" sz="2000" dirty="0"/>
              <a:t>Reduction of unhelpful control strategies</a:t>
            </a:r>
          </a:p>
          <a:p>
            <a:r>
              <a:rPr lang="en-US" dirty="0" smtClean="0"/>
              <a:t>Most </a:t>
            </a:r>
            <a:r>
              <a:rPr lang="en-US" dirty="0"/>
              <a:t>patients </a:t>
            </a:r>
            <a:r>
              <a:rPr lang="en-US" dirty="0" smtClean="0"/>
              <a:t>with pain don’t </a:t>
            </a:r>
            <a:r>
              <a:rPr lang="en-US" dirty="0"/>
              <a:t>access ACT, usually provided in specialty </a:t>
            </a:r>
            <a:r>
              <a:rPr lang="en-US" dirty="0" smtClean="0"/>
              <a:t>settings</a:t>
            </a:r>
            <a:endParaRPr lang="en-US" baseline="30000" dirty="0" smtClean="0"/>
          </a:p>
          <a:p>
            <a:pPr marL="914400" lvl="2" indent="0">
              <a:buNone/>
            </a:pPr>
            <a:r>
              <a:rPr lang="en-US" sz="2400" dirty="0" smtClean="0"/>
              <a:t>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… Most </a:t>
            </a:r>
            <a:r>
              <a:rPr lang="en-US" sz="2400" dirty="0">
                <a:solidFill>
                  <a:srgbClr val="FF0000"/>
                </a:solidFill>
              </a:rPr>
              <a:t>patients come to primary care!</a:t>
            </a:r>
            <a:endParaRPr lang="en-US" sz="2400" baseline="30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6144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600" dirty="0">
                <a:ea typeface="Arial" charset="0"/>
                <a:cs typeface="Arial" panose="020B0604020202020204" pitchFamily="34" charset="0"/>
              </a:rPr>
              <a:t>Dowell D, </a:t>
            </a:r>
            <a:r>
              <a:rPr lang="en-US" sz="1600" dirty="0" err="1">
                <a:ea typeface="Arial" charset="0"/>
                <a:cs typeface="Arial" panose="020B0604020202020204" pitchFamily="34" charset="0"/>
              </a:rPr>
              <a:t>Haegerich</a:t>
            </a:r>
            <a:r>
              <a:rPr lang="en-US" sz="1600" dirty="0">
                <a:ea typeface="Arial" charset="0"/>
                <a:cs typeface="Arial" panose="020B0604020202020204" pitchFamily="34" charset="0"/>
              </a:rPr>
              <a:t> TM, Chou R. JAMA. 2016;315(15):1624-1645</a:t>
            </a:r>
            <a:r>
              <a:rPr lang="en-US" sz="1600" dirty="0" smtClean="0">
                <a:ea typeface="Arial" charset="0"/>
                <a:cs typeface="Arial" panose="020B0604020202020204" pitchFamily="34" charset="0"/>
              </a:rPr>
              <a:t>.   4. </a:t>
            </a:r>
            <a:r>
              <a:rPr lang="en-US" sz="1600" dirty="0" smtClean="0">
                <a:cs typeface="Arial" panose="020B0604020202020204" pitchFamily="34" charset="0"/>
              </a:rPr>
              <a:t>Hann </a:t>
            </a:r>
            <a:r>
              <a:rPr lang="en-US" sz="1600" dirty="0">
                <a:cs typeface="Arial" panose="020B0604020202020204" pitchFamily="34" charset="0"/>
              </a:rPr>
              <a:t>KE, McCracken </a:t>
            </a:r>
            <a:r>
              <a:rPr lang="en-US" sz="1600" dirty="0">
                <a:ea typeface="Arial" charset="0"/>
                <a:cs typeface="Arial" charset="0"/>
              </a:rPr>
              <a:t>LM. J Contextual </a:t>
            </a:r>
            <a:r>
              <a:rPr lang="en-US" sz="1600" dirty="0" err="1">
                <a:ea typeface="Arial" charset="0"/>
                <a:cs typeface="Arial" charset="0"/>
              </a:rPr>
              <a:t>Behav</a:t>
            </a:r>
            <a:r>
              <a:rPr lang="en-US" sz="1600" dirty="0">
                <a:ea typeface="Arial" charset="0"/>
                <a:cs typeface="Arial" charset="0"/>
              </a:rPr>
              <a:t> Sci. 2014;3(4):217-27. </a:t>
            </a:r>
            <a:endParaRPr lang="en-US" sz="1600" dirty="0">
              <a:ea typeface="Arial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1600" dirty="0">
                <a:ea typeface="Arial" charset="0"/>
                <a:cs typeface="Arial" charset="0"/>
              </a:rPr>
              <a:t>Hayes SC, </a:t>
            </a:r>
            <a:r>
              <a:rPr lang="en-US" sz="1600" dirty="0" err="1">
                <a:ea typeface="Arial" charset="0"/>
                <a:cs typeface="Arial" charset="0"/>
              </a:rPr>
              <a:t>Strosahl</a:t>
            </a:r>
            <a:r>
              <a:rPr lang="en-US" sz="1600" dirty="0">
                <a:ea typeface="Arial" charset="0"/>
                <a:cs typeface="Arial" charset="0"/>
              </a:rPr>
              <a:t> KD, Wilson KG. Guilford Press; </a:t>
            </a:r>
            <a:r>
              <a:rPr lang="en-US" sz="1600" dirty="0" smtClean="0">
                <a:ea typeface="Arial" charset="0"/>
                <a:cs typeface="Arial" charset="0"/>
              </a:rPr>
              <a:t>1999.                   5. </a:t>
            </a:r>
            <a:r>
              <a:rPr lang="en-US" sz="1600" dirty="0" err="1">
                <a:ea typeface="Arial" charset="0"/>
                <a:cs typeface="Arial" charset="0"/>
              </a:rPr>
              <a:t>Vowles</a:t>
            </a:r>
            <a:r>
              <a:rPr lang="en-US" sz="1600" dirty="0">
                <a:ea typeface="Arial" charset="0"/>
                <a:cs typeface="Arial" charset="0"/>
              </a:rPr>
              <a:t> KE, McCracken LM, O'Brien JZ. </a:t>
            </a:r>
            <a:r>
              <a:rPr lang="en-US" sz="1600" dirty="0" err="1">
                <a:ea typeface="Arial" charset="0"/>
                <a:cs typeface="Arial" charset="0"/>
              </a:rPr>
              <a:t>Behav</a:t>
            </a:r>
            <a:r>
              <a:rPr lang="en-US" sz="1600" dirty="0">
                <a:ea typeface="Arial" charset="0"/>
                <a:cs typeface="Arial" charset="0"/>
              </a:rPr>
              <a:t> Res </a:t>
            </a:r>
            <a:r>
              <a:rPr lang="en-US" sz="1600" dirty="0" err="1">
                <a:ea typeface="Arial" charset="0"/>
                <a:cs typeface="Arial" charset="0"/>
              </a:rPr>
              <a:t>Ther</a:t>
            </a:r>
            <a:r>
              <a:rPr lang="en-US" sz="1600" dirty="0">
                <a:ea typeface="Arial" charset="0"/>
                <a:cs typeface="Arial" charset="0"/>
              </a:rPr>
              <a:t>. </a:t>
            </a:r>
            <a:r>
              <a:rPr lang="en-US" sz="1600" dirty="0" smtClean="0">
                <a:ea typeface="Arial" charset="0"/>
                <a:cs typeface="Arial" charset="0"/>
              </a:rPr>
              <a:t>2011;49:748-55.</a:t>
            </a:r>
            <a:endParaRPr lang="en-US" sz="1600" dirty="0">
              <a:ea typeface="Arial" charset="0"/>
              <a:cs typeface="Arial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ea typeface="Arial" charset="0"/>
                <a:cs typeface="Arial" charset="0"/>
              </a:rPr>
              <a:t>Hayes SC, </a:t>
            </a:r>
            <a:r>
              <a:rPr lang="en-US" sz="1600" dirty="0" err="1">
                <a:ea typeface="Arial" charset="0"/>
                <a:cs typeface="Arial" charset="0"/>
              </a:rPr>
              <a:t>Strosahl</a:t>
            </a:r>
            <a:r>
              <a:rPr lang="en-US" sz="1600" dirty="0">
                <a:ea typeface="Arial" charset="0"/>
                <a:cs typeface="Arial" charset="0"/>
              </a:rPr>
              <a:t> KD, Wilson KG. Guilford Press; 2011 </a:t>
            </a:r>
            <a:r>
              <a:rPr lang="en-US" sz="1600" dirty="0" smtClean="0">
                <a:ea typeface="Arial" charset="0"/>
                <a:cs typeface="Arial" charset="0"/>
              </a:rPr>
              <a:t>                   6. Robinson </a:t>
            </a:r>
            <a:r>
              <a:rPr lang="en-US" sz="1600" dirty="0">
                <a:ea typeface="Arial" charset="0"/>
                <a:cs typeface="Arial" charset="0"/>
              </a:rPr>
              <a:t>P, Gould D, </a:t>
            </a:r>
            <a:r>
              <a:rPr lang="en-US" sz="1600" dirty="0" err="1">
                <a:ea typeface="Arial" charset="0"/>
                <a:cs typeface="Arial" charset="0"/>
              </a:rPr>
              <a:t>Strosahl</a:t>
            </a:r>
            <a:r>
              <a:rPr lang="en-US" sz="1600" dirty="0">
                <a:ea typeface="Arial" charset="0"/>
                <a:cs typeface="Arial" charset="0"/>
              </a:rPr>
              <a:t> K. New Harbinger Publications; 2011</a:t>
            </a:r>
            <a:r>
              <a:rPr lang="en-US" sz="1600" dirty="0" smtClean="0">
                <a:ea typeface="Arial" charset="0"/>
                <a:cs typeface="Arial" charset="0"/>
              </a:rPr>
              <a:t>.</a:t>
            </a:r>
            <a:endParaRPr lang="en-US" sz="16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440024"/>
              </p:ext>
            </p:extLst>
          </p:nvPr>
        </p:nvGraphicFramePr>
        <p:xfrm>
          <a:off x="2673350" y="347813"/>
          <a:ext cx="68453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CorelDRAW" r:id="rId4" imgW="7112000" imgH="6096000" progId="">
                  <p:embed/>
                </p:oleObj>
              </mc:Choice>
              <mc:Fallback>
                <p:oleObj name="CorelDRAW" r:id="rId4" imgW="7112000" imgH="6096000" progId="">
                  <p:embed/>
                  <p:pic>
                    <p:nvPicPr>
                      <p:cNvPr id="6861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347813"/>
                        <a:ext cx="6845300" cy="586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4600" y="457201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8E"/>
                </a:solidFill>
                <a:latin typeface="Times New Roman" charset="0"/>
              </a:rPr>
              <a:t>ACT model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059361" y="2239438"/>
            <a:ext cx="2117725" cy="2084149"/>
            <a:chOff x="2352" y="1584"/>
            <a:chExt cx="1056" cy="1056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352" y="1584"/>
              <a:ext cx="1056" cy="1056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338E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52" y="1809"/>
              <a:ext cx="105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Times New Roman" charset="0"/>
                </a:rPr>
                <a:t>Psychological Flexibility</a:t>
              </a:r>
            </a:p>
          </p:txBody>
        </p:sp>
      </p:grpSp>
      <p:sp>
        <p:nvSpPr>
          <p:cNvPr id="9" name="Shape 289"/>
          <p:cNvSpPr/>
          <p:nvPr/>
        </p:nvSpPr>
        <p:spPr>
          <a:xfrm>
            <a:off x="2971800" y="2167426"/>
            <a:ext cx="1600200" cy="379591"/>
          </a:xfrm>
          <a:prstGeom prst="rect">
            <a:avLst/>
          </a:prstGeom>
          <a:ln w="12700">
            <a:miter lim="400000"/>
          </a:ln>
          <a:extLst/>
        </p:spPr>
        <p:txBody>
          <a:bodyPr lIns="50800" tIns="50800" rIns="50800" bIns="50800">
            <a:spAutoFit/>
          </a:bodyPr>
          <a:lstStyle>
            <a:lvl1pPr defTabSz="914400">
              <a:defRPr sz="14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CenMT-Italic"/>
                <a:ea typeface="TwCenMT-Italic"/>
                <a:cs typeface="TwCenMT-Italic"/>
                <a:sym typeface="TwCenMT-Italic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uFillTx/>
              </a:defRPr>
            </a:pPr>
            <a:r>
              <a:rPr sz="1800" dirty="0">
                <a:solidFill>
                  <a:srgbClr val="00338E"/>
                </a:solidFill>
              </a:rPr>
              <a:t>Open Up</a:t>
            </a:r>
          </a:p>
        </p:txBody>
      </p:sp>
      <p:sp>
        <p:nvSpPr>
          <p:cNvPr id="10" name="Shape 290"/>
          <p:cNvSpPr/>
          <p:nvPr/>
        </p:nvSpPr>
        <p:spPr>
          <a:xfrm>
            <a:off x="2673350" y="4565802"/>
            <a:ext cx="2328956" cy="379591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50800" tIns="50800" rIns="50800" bIns="50800">
            <a:spAutoFit/>
          </a:bodyPr>
          <a:lstStyle>
            <a:lvl1pPr defTabSz="914400">
              <a:defRPr sz="14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CenMT-Italic"/>
                <a:ea typeface="TwCenMT-Italic"/>
                <a:cs typeface="TwCenMT-Italic"/>
                <a:sym typeface="TwCenMT-Italic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uFillTx/>
              </a:defRPr>
            </a:pPr>
            <a:r>
              <a:rPr sz="1800" dirty="0">
                <a:solidFill>
                  <a:srgbClr val="00338E"/>
                </a:solidFill>
              </a:rPr>
              <a:t>Watch your thinking</a:t>
            </a:r>
          </a:p>
        </p:txBody>
      </p:sp>
      <p:sp>
        <p:nvSpPr>
          <p:cNvPr id="11" name="Shape 291"/>
          <p:cNvSpPr/>
          <p:nvPr/>
        </p:nvSpPr>
        <p:spPr>
          <a:xfrm>
            <a:off x="5432424" y="6014730"/>
            <a:ext cx="2030693" cy="379591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50800" tIns="50800" rIns="50800" bIns="50800">
            <a:spAutoFit/>
          </a:bodyPr>
          <a:lstStyle>
            <a:lvl1pPr defTabSz="914400">
              <a:defRPr sz="14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CenMT-Italic"/>
                <a:ea typeface="TwCenMT-Italic"/>
                <a:cs typeface="TwCenMT-Italic"/>
                <a:sym typeface="TwCenMT-Italic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uFillTx/>
              </a:defRPr>
            </a:pPr>
            <a:r>
              <a:rPr sz="1800" dirty="0">
                <a:solidFill>
                  <a:srgbClr val="00338E"/>
                </a:solidFill>
              </a:rPr>
              <a:t>Pure Awareness</a:t>
            </a:r>
          </a:p>
        </p:txBody>
      </p:sp>
      <p:sp>
        <p:nvSpPr>
          <p:cNvPr id="12" name="Shape 292"/>
          <p:cNvSpPr/>
          <p:nvPr/>
        </p:nvSpPr>
        <p:spPr>
          <a:xfrm>
            <a:off x="5410199" y="729368"/>
            <a:ext cx="1692275" cy="379591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50800" tIns="50800" rIns="50800" bIns="50800">
            <a:spAutoFit/>
          </a:bodyPr>
          <a:lstStyle>
            <a:lvl1pPr defTabSz="914400">
              <a:defRPr sz="14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CenMT-Italic"/>
                <a:ea typeface="TwCenMT-Italic"/>
                <a:cs typeface="TwCenMT-Italic"/>
                <a:sym typeface="TwCenMT-Italic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uFillTx/>
              </a:defRPr>
            </a:pPr>
            <a:r>
              <a:rPr sz="1800" dirty="0">
                <a:solidFill>
                  <a:srgbClr val="00338E"/>
                </a:solidFill>
              </a:rPr>
              <a:t>Be here now</a:t>
            </a:r>
          </a:p>
        </p:txBody>
      </p:sp>
      <p:sp>
        <p:nvSpPr>
          <p:cNvPr id="13" name="Shape 316"/>
          <p:cNvSpPr/>
          <p:nvPr/>
        </p:nvSpPr>
        <p:spPr>
          <a:xfrm>
            <a:off x="5133974" y="3363470"/>
            <a:ext cx="1968500" cy="595035"/>
          </a:xfrm>
          <a:prstGeom prst="rect">
            <a:avLst/>
          </a:prstGeom>
          <a:ln w="12700">
            <a:miter lim="400000"/>
          </a:ln>
          <a:extLst/>
        </p:spPr>
        <p:txBody>
          <a:bodyPr lIns="50800" tIns="50800" rIns="50800" bIns="50800">
            <a:spAutoFit/>
          </a:bodyPr>
          <a:lstStyle>
            <a:lvl1pPr algn="ctr" defTabSz="914400">
              <a:defRPr sz="14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wCenMT-Italic"/>
                <a:ea typeface="TwCenMT-Italic"/>
                <a:cs typeface="TwCenMT-Italic"/>
                <a:sym typeface="TwCenMT-Italic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effectLst/>
                <a:uFillTx/>
              </a:defRPr>
            </a:pPr>
            <a:r>
              <a:rPr sz="1600" dirty="0">
                <a:solidFill>
                  <a:schemeClr val="bg1"/>
                </a:solidFill>
              </a:rPr>
              <a:t>Be present, open up, </a:t>
            </a:r>
            <a:r>
              <a:rPr sz="1600" dirty="0" smtClean="0">
                <a:solidFill>
                  <a:schemeClr val="bg1"/>
                </a:solidFill>
              </a:rPr>
              <a:t>do </a:t>
            </a:r>
            <a:r>
              <a:rPr sz="1600" dirty="0">
                <a:solidFill>
                  <a:schemeClr val="bg1"/>
                </a:solidFill>
              </a:rPr>
              <a:t>what matters</a:t>
            </a:r>
          </a:p>
        </p:txBody>
      </p:sp>
      <p:sp>
        <p:nvSpPr>
          <p:cNvPr id="14" name="Shape 291"/>
          <p:cNvSpPr/>
          <p:nvPr/>
        </p:nvSpPr>
        <p:spPr>
          <a:xfrm>
            <a:off x="8100218" y="4903305"/>
            <a:ext cx="1942379" cy="379591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50800" tIns="50800" rIns="50800" bIns="5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338E"/>
                </a:solidFill>
                <a:latin typeface="TwCenMT-Italic" charset="0"/>
                <a:sym typeface="TwCenMT-Italic" charset="0"/>
              </a:rPr>
              <a:t>Do what it takes</a:t>
            </a:r>
          </a:p>
        </p:txBody>
      </p:sp>
      <p:sp>
        <p:nvSpPr>
          <p:cNvPr id="15" name="Shape 291"/>
          <p:cNvSpPr/>
          <p:nvPr/>
        </p:nvSpPr>
        <p:spPr>
          <a:xfrm>
            <a:off x="8142359" y="2010854"/>
            <a:ext cx="2158088" cy="379591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50800" tIns="50800" rIns="50800" bIns="5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338E"/>
                </a:solidFill>
                <a:latin typeface="TwCenMT-Italic" charset="0"/>
                <a:sym typeface="TwCenMT-Italic" charset="0"/>
              </a:rPr>
              <a:t>Know what matters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8983" y="6277781"/>
            <a:ext cx="278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sym typeface="TwCenMT-Regular" charset="0"/>
              </a:rPr>
              <a:t>(Hayes, 2011; Harris, </a:t>
            </a:r>
            <a:r>
              <a:rPr lang="en-US" altLang="en-US" dirty="0" smtClean="0">
                <a:solidFill>
                  <a:srgbClr val="000000"/>
                </a:solidFill>
                <a:sym typeface="TwCenMT-Regular" charset="0"/>
              </a:rPr>
              <a:t>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1222</TotalTime>
  <Words>1927</Words>
  <Application>Microsoft Office PowerPoint</Application>
  <PresentationFormat>Widescreen</PresentationFormat>
  <Paragraphs>303</Paragraphs>
  <Slides>30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Century Gothic</vt:lpstr>
      <vt:lpstr>Goudy Old Style</vt:lpstr>
      <vt:lpstr>Goudy Oldstyle Std Regular</vt:lpstr>
      <vt:lpstr>Impact</vt:lpstr>
      <vt:lpstr>LucidaGrande</vt:lpstr>
      <vt:lpstr>Times New Roman</vt:lpstr>
      <vt:lpstr>Trebuchet MS</vt:lpstr>
      <vt:lpstr>Tw Cen MT</vt:lpstr>
      <vt:lpstr>TwCenMT-Italic</vt:lpstr>
      <vt:lpstr>TwCenMT-Regular</vt:lpstr>
      <vt:lpstr>Wingdings</vt:lpstr>
      <vt:lpstr>Circuit</vt:lpstr>
      <vt:lpstr>CorelDRAW</vt:lpstr>
      <vt:lpstr>Tackling Persistent Pain in Primary Care:  Early Stages of a Pilot Study using Acceptance &amp; Commitment Therapy (ACT) </vt:lpstr>
      <vt:lpstr>disclosures</vt:lpstr>
      <vt:lpstr>outline</vt:lpstr>
      <vt:lpstr>Objectives</vt:lpstr>
      <vt:lpstr>introduction</vt:lpstr>
      <vt:lpstr>What is the problem?</vt:lpstr>
      <vt:lpstr>The Problem, cont’d</vt:lpstr>
      <vt:lpstr>What can be done?</vt:lpstr>
      <vt:lpstr>PowerPoint Presentation</vt:lpstr>
      <vt:lpstr>PowerPoint Presentation</vt:lpstr>
      <vt:lpstr>Who can help??</vt:lpstr>
      <vt:lpstr>Next steps</vt:lpstr>
      <vt:lpstr>Aims &amp; Hypotheses*</vt:lpstr>
      <vt:lpstr>methodology</vt:lpstr>
      <vt:lpstr>PowerPoint Presentation</vt:lpstr>
      <vt:lpstr>PowerPoint Presentation</vt:lpstr>
      <vt:lpstr>PowerPoint Presentation</vt:lpstr>
      <vt:lpstr>PowerPoint Presentation</vt:lpstr>
      <vt:lpstr>assessments</vt:lpstr>
      <vt:lpstr>Tips for Getting buy-in for new PCBH programs/projects</vt:lpstr>
      <vt:lpstr>Clinical take-aways</vt:lpstr>
      <vt:lpstr>key elements of the act intervention</vt:lpstr>
      <vt:lpstr>Clinical take-away: The matrix</vt:lpstr>
      <vt:lpstr>PowerPoint Presentation</vt:lpstr>
      <vt:lpstr>Clinical take-away</vt:lpstr>
      <vt:lpstr>PowerPoint Presentation</vt:lpstr>
      <vt:lpstr>summary</vt:lpstr>
      <vt:lpstr>Acknowledgements</vt:lpstr>
      <vt:lpstr>Questions &amp; discussion</vt:lpstr>
      <vt:lpstr>Thank you!</vt:lpstr>
    </vt:vector>
  </TitlesOfParts>
  <Company>The University of Texas Health Science Center at San Antonio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Persistent Pain in Primary Care:  Early Stages of a Pilot Study using Acceptance &amp; Commitment Therapy (ACT)</dc:title>
  <dc:creator>Kathryn Kanzler</dc:creator>
  <cp:lastModifiedBy>Kathryn Kanzler</cp:lastModifiedBy>
  <cp:revision>66</cp:revision>
  <cp:lastPrinted>2017-07-18T17:51:57Z</cp:lastPrinted>
  <dcterms:created xsi:type="dcterms:W3CDTF">2017-07-11T15:12:43Z</dcterms:created>
  <dcterms:modified xsi:type="dcterms:W3CDTF">2017-07-18T18:19:28Z</dcterms:modified>
</cp:coreProperties>
</file>