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Georgia" panose="02040502050405020303" pitchFamily="18" charset="0"/>
      <p:regular r:id="rId30"/>
      <p:bold r:id="rId31"/>
      <p:italic r:id="rId32"/>
      <p:boldItalic r:id="rId33"/>
    </p:embeddedFont>
    <p:embeddedFont>
      <p:font typeface="Robot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48af5a16a1_1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48af5a16a1_1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62c57e68f2_0_1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262c57e68f2_0_1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84d6823de7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84d6823de7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62c57e68f2_0_1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62c57e68f2_0_1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2c57e68f2_0_2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262c57e68f2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2c57e68f2_0_1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62c57e68f2_0_1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62c57e68f2_0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62c57e68f2_0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2c57e68f2_0_3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262c57e68f2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2c57e68f2_0_5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62c57e68f2_0_5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62c57e68f2_0_5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2c57e68f2_0_7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62c57e68f2_0_7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262c57e68f2_0_7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2c57e68f2_0_11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262c57e68f2_0_1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8af5a16a1_1_2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8af5a16a1_1_2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 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62c57e68f2_0_12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262c57e68f2_0_1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2c57e68f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62c57e68f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8af5a16a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48af5a16a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85a4fd622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85a4fd6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4d6823de7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84d6823de7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2c57e68f2_0_1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62c57e68f2_0_1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84d6823de7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Personal info 5</a:t>
            </a:r>
            <a:endParaRPr/>
          </a:p>
          <a:p>
            <a:pPr marL="0" lvl="0" indent="0" algn="l" rtl="0">
              <a:spcBef>
                <a:spcPts val="0"/>
              </a:spcBef>
              <a:spcAft>
                <a:spcPts val="0"/>
              </a:spcAft>
              <a:buNone/>
            </a:pPr>
            <a:r>
              <a:rPr lang="en"/>
              <a:t>Intro 5</a:t>
            </a:r>
            <a:endParaRPr/>
          </a:p>
          <a:p>
            <a:pPr marL="0" lvl="0" indent="0" algn="l" rtl="0">
              <a:spcBef>
                <a:spcPts val="0"/>
              </a:spcBef>
              <a:spcAft>
                <a:spcPts val="0"/>
              </a:spcAft>
              <a:buNone/>
            </a:pPr>
            <a:r>
              <a:rPr lang="en"/>
              <a:t>Video 8</a:t>
            </a:r>
            <a:endParaRPr/>
          </a:p>
          <a:p>
            <a:pPr marL="0" lvl="0" indent="0" algn="l" rtl="0">
              <a:spcBef>
                <a:spcPts val="0"/>
              </a:spcBef>
              <a:spcAft>
                <a:spcPts val="0"/>
              </a:spcAft>
              <a:buNone/>
            </a:pPr>
            <a:r>
              <a:rPr lang="en"/>
              <a:t>Programs 7</a:t>
            </a:r>
            <a:endParaRPr/>
          </a:p>
          <a:p>
            <a:pPr marL="0" lvl="0" indent="0" algn="l" rtl="0">
              <a:spcBef>
                <a:spcPts val="0"/>
              </a:spcBef>
              <a:spcAft>
                <a:spcPts val="0"/>
              </a:spcAft>
              <a:buNone/>
            </a:pPr>
            <a:r>
              <a:rPr lang="en"/>
              <a:t>Questions 10</a:t>
            </a:r>
            <a:endParaRPr/>
          </a:p>
          <a:p>
            <a:pPr marL="0" lvl="0" indent="0" algn="l" rtl="0">
              <a:spcBef>
                <a:spcPts val="0"/>
              </a:spcBef>
              <a:spcAft>
                <a:spcPts val="0"/>
              </a:spcAft>
              <a:buNone/>
            </a:pPr>
            <a:endParaRPr/>
          </a:p>
        </p:txBody>
      </p:sp>
      <p:sp>
        <p:nvSpPr>
          <p:cNvPr id="296" name="Google Shape;296;g284d6823de7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48af5a16a1_1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48af5a16a1_1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248af5a16a1_1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4d6823de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284d6823de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2c57e68f2_0_9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262c57e68f2_0_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84d6823de7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84d6823de7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2c57e68f2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2c57e68f2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2c57e68f2_0_1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2c57e68f2_0_1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2c57e68f2_0_10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62c57e68f2_0_10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2c57e68f2_0_1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62c57e68f2_0_1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62c57e68f2_0_1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Opt 1">
  <p:cSld name="Title Slide_Opt 1">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0"/>
            <a:ext cx="9135880" cy="5143500"/>
          </a:xfrm>
          <a:prstGeom prst="rect">
            <a:avLst/>
          </a:prstGeom>
          <a:noFill/>
          <a:ln>
            <a:noFill/>
          </a:ln>
        </p:spPr>
      </p:pic>
      <p:sp>
        <p:nvSpPr>
          <p:cNvPr id="52" name="Google Shape;52;p13"/>
          <p:cNvSpPr txBox="1">
            <a:spLocks noGrp="1"/>
          </p:cNvSpPr>
          <p:nvPr>
            <p:ph type="ctrTitle"/>
          </p:nvPr>
        </p:nvSpPr>
        <p:spPr>
          <a:xfrm>
            <a:off x="598450" y="586572"/>
            <a:ext cx="5854200" cy="1008000"/>
          </a:xfrm>
          <a:prstGeom prst="rect">
            <a:avLst/>
          </a:prstGeom>
          <a:noFill/>
          <a:ln>
            <a:noFill/>
          </a:ln>
        </p:spPr>
        <p:txBody>
          <a:bodyPr spcFirstLastPara="1" wrap="square" lIns="68575" tIns="34275" rIns="68575" bIns="34275" anchor="t" anchorCtr="0">
            <a:noAutofit/>
          </a:bodyPr>
          <a:lstStyle>
            <a:lvl1pPr marR="0" lvl="0" algn="l" rtl="0">
              <a:lnSpc>
                <a:spcPct val="103703"/>
              </a:lnSpc>
              <a:spcBef>
                <a:spcPts val="0"/>
              </a:spcBef>
              <a:spcAft>
                <a:spcPts val="0"/>
              </a:spcAft>
              <a:buClr>
                <a:schemeClr val="lt1"/>
              </a:buClr>
              <a:buSzPts val="4100"/>
              <a:buFont typeface="Georgia"/>
              <a:buNone/>
              <a:defRPr sz="4100" b="1" i="0" u="none" strike="noStrike" cap="none">
                <a:solidFill>
                  <a:schemeClr val="lt1"/>
                </a:solidFill>
                <a:latin typeface="Georgia"/>
                <a:ea typeface="Georgia"/>
                <a:cs typeface="Georgia"/>
                <a:sym typeface="Georgia"/>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53" name="Google Shape;53;p13"/>
          <p:cNvSpPr txBox="1">
            <a:spLocks noGrp="1"/>
          </p:cNvSpPr>
          <p:nvPr>
            <p:ph type="subTitle" idx="1"/>
          </p:nvPr>
        </p:nvSpPr>
        <p:spPr>
          <a:xfrm>
            <a:off x="598450" y="1751446"/>
            <a:ext cx="5854200" cy="7359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8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1pPr>
            <a:lvl2pPr marR="0" lvl="1" algn="ctr" rtl="0">
              <a:lnSpc>
                <a:spcPct val="90000"/>
              </a:lnSpc>
              <a:spcBef>
                <a:spcPts val="1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1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1200"/>
              </a:spcBef>
              <a:spcAft>
                <a:spcPts val="120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54" name="Google Shape;54;p13"/>
          <p:cNvPicPr preferRelativeResize="0"/>
          <p:nvPr/>
        </p:nvPicPr>
        <p:blipFill rotWithShape="1">
          <a:blip r:embed="rId3">
            <a:alphaModFix/>
          </a:blip>
          <a:srcRect/>
          <a:stretch/>
        </p:blipFill>
        <p:spPr>
          <a:xfrm>
            <a:off x="403263" y="3376855"/>
            <a:ext cx="1838189" cy="1381685"/>
          </a:xfrm>
          <a:prstGeom prst="rect">
            <a:avLst/>
          </a:prstGeom>
          <a:noFill/>
          <a:ln>
            <a:noFill/>
          </a:ln>
        </p:spPr>
      </p:pic>
    </p:spTree>
  </p:cSld>
  <p:clrMapOvr>
    <a:masterClrMapping/>
  </p:clrMapOvr>
  <p:extLst>
    <p:ext uri="{DCECCB84-F9BA-43D5-87BE-67443E8EF086}">
      <p15:sldGuideLst xmlns:p15="http://schemas.microsoft.com/office/powerpoint/2012/main">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4104">
          <p15:clr>
            <a:srgbClr val="FBAE40"/>
          </p15:clr>
        </p15:guide>
        <p15:guide id="9" pos="3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Opt 1_1 Line">
  <p:cSld name="Title and Content_Opt 1_1 Line">
    <p:spTree>
      <p:nvGrpSpPr>
        <p:cNvPr id="1" name="Shape 55"/>
        <p:cNvGrpSpPr/>
        <p:nvPr/>
      </p:nvGrpSpPr>
      <p:grpSpPr>
        <a:xfrm>
          <a:off x="0" y="0"/>
          <a:ext cx="0" cy="0"/>
          <a:chOff x="0" y="0"/>
          <a:chExt cx="0" cy="0"/>
        </a:xfrm>
      </p:grpSpPr>
      <p:cxnSp>
        <p:nvCxnSpPr>
          <p:cNvPr id="56" name="Google Shape;56;p14"/>
          <p:cNvCxnSpPr/>
          <p:nvPr/>
        </p:nvCxnSpPr>
        <p:spPr>
          <a:xfrm>
            <a:off x="342900" y="4486275"/>
            <a:ext cx="8458200" cy="0"/>
          </a:xfrm>
          <a:prstGeom prst="straightConnector1">
            <a:avLst/>
          </a:prstGeom>
          <a:noFill/>
          <a:ln w="9525" cap="flat" cmpd="sng">
            <a:solidFill>
              <a:schemeClr val="dk1"/>
            </a:solidFill>
            <a:prstDash val="solid"/>
            <a:miter lim="800000"/>
            <a:headEnd type="none" w="sm" len="sm"/>
            <a:tailEnd type="none" w="sm" len="sm"/>
          </a:ln>
        </p:spPr>
      </p:cxnSp>
      <p:pic>
        <p:nvPicPr>
          <p:cNvPr id="57" name="Google Shape;57;p14"/>
          <p:cNvPicPr preferRelativeResize="0"/>
          <p:nvPr/>
        </p:nvPicPr>
        <p:blipFill rotWithShape="1">
          <a:blip r:embed="rId2">
            <a:alphaModFix/>
          </a:blip>
          <a:srcRect/>
          <a:stretch/>
        </p:blipFill>
        <p:spPr>
          <a:xfrm>
            <a:off x="170812" y="4438747"/>
            <a:ext cx="1493821" cy="633595"/>
          </a:xfrm>
          <a:prstGeom prst="rect">
            <a:avLst/>
          </a:prstGeom>
          <a:noFill/>
          <a:ln>
            <a:noFill/>
          </a:ln>
        </p:spPr>
      </p:pic>
      <p:sp>
        <p:nvSpPr>
          <p:cNvPr id="58" name="Google Shape;58;p14"/>
          <p:cNvSpPr txBox="1"/>
          <p:nvPr/>
        </p:nvSpPr>
        <p:spPr>
          <a:xfrm>
            <a:off x="8386205" y="4628587"/>
            <a:ext cx="5034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1200" b="1" i="0" u="none" strike="noStrike" cap="none">
                <a:solidFill>
                  <a:schemeClr val="dk2"/>
                </a:solidFill>
                <a:latin typeface="Calibri"/>
                <a:ea typeface="Calibri"/>
                <a:cs typeface="Calibri"/>
                <a:sym typeface="Calibri"/>
              </a:rPr>
              <a:t>‹#›</a:t>
            </a:fld>
            <a:endParaRPr sz="1400" b="1" i="0" u="none" strike="noStrike" cap="none">
              <a:solidFill>
                <a:schemeClr val="lt2"/>
              </a:solidFill>
              <a:latin typeface="Calibri"/>
              <a:ea typeface="Calibri"/>
              <a:cs typeface="Calibri"/>
              <a:sym typeface="Calibri"/>
            </a:endParaRPr>
          </a:p>
        </p:txBody>
      </p:sp>
      <p:sp>
        <p:nvSpPr>
          <p:cNvPr id="59" name="Google Shape;59;p14"/>
          <p:cNvSpPr txBox="1">
            <a:spLocks noGrp="1"/>
          </p:cNvSpPr>
          <p:nvPr>
            <p:ph type="title"/>
          </p:nvPr>
        </p:nvSpPr>
        <p:spPr>
          <a:xfrm>
            <a:off x="257175" y="670871"/>
            <a:ext cx="8544000" cy="453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2400"/>
              <a:buFont typeface="Georgia"/>
              <a:buNone/>
              <a:defRPr sz="2400" b="1" i="0" u="none" strike="noStrike" cap="none">
                <a:solidFill>
                  <a:schemeClr val="dk1"/>
                </a:solidFill>
                <a:latin typeface="Georgia"/>
                <a:ea typeface="Georgia"/>
                <a:cs typeface="Georgia"/>
                <a:sym typeface="Georgia"/>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cxnSp>
        <p:nvCxnSpPr>
          <p:cNvPr id="60" name="Google Shape;60;p14"/>
          <p:cNvCxnSpPr/>
          <p:nvPr/>
        </p:nvCxnSpPr>
        <p:spPr>
          <a:xfrm>
            <a:off x="342900" y="595839"/>
            <a:ext cx="342900" cy="0"/>
          </a:xfrm>
          <a:prstGeom prst="straightConnector1">
            <a:avLst/>
          </a:prstGeom>
          <a:noFill/>
          <a:ln w="76200" cap="flat" cmpd="sng">
            <a:solidFill>
              <a:srgbClr val="1E69D2"/>
            </a:solidFill>
            <a:prstDash val="solid"/>
            <a:miter lim="800000"/>
            <a:headEnd type="none" w="sm" len="sm"/>
            <a:tailEnd type="none" w="sm" len="sm"/>
          </a:ln>
        </p:spPr>
      </p:cxnSp>
      <p:sp>
        <p:nvSpPr>
          <p:cNvPr id="61" name="Google Shape;61;p14"/>
          <p:cNvSpPr txBox="1">
            <a:spLocks noGrp="1"/>
          </p:cNvSpPr>
          <p:nvPr>
            <p:ph type="body" idx="1"/>
          </p:nvPr>
        </p:nvSpPr>
        <p:spPr>
          <a:xfrm>
            <a:off x="257175" y="275127"/>
            <a:ext cx="8544000" cy="3933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body" idx="2"/>
          </p:nvPr>
        </p:nvSpPr>
        <p:spPr>
          <a:xfrm>
            <a:off x="257175" y="1423358"/>
            <a:ext cx="8544000" cy="2862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1E69D2"/>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1200"/>
              </a:spcBef>
              <a:spcAft>
                <a:spcPts val="0"/>
              </a:spcAft>
              <a:buClr>
                <a:srgbClr val="1E69D2"/>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1200"/>
              </a:spcBef>
              <a:spcAft>
                <a:spcPts val="0"/>
              </a:spcAft>
              <a:buClr>
                <a:srgbClr val="1E69D2"/>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1200"/>
              </a:spcBef>
              <a:spcAft>
                <a:spcPts val="0"/>
              </a:spcAft>
              <a:buClr>
                <a:srgbClr val="1E69D2"/>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1200"/>
              </a:spcBef>
              <a:spcAft>
                <a:spcPts val="0"/>
              </a:spcAft>
              <a:buClr>
                <a:srgbClr val="1E69D2"/>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84583" y="339539"/>
            <a:ext cx="7053600" cy="10503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dk2"/>
              </a:buClr>
              <a:buSzPts val="14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5"/>
          <p:cNvSpPr txBox="1">
            <a:spLocks noGrp="1"/>
          </p:cNvSpPr>
          <p:nvPr>
            <p:ph type="body" idx="1"/>
          </p:nvPr>
        </p:nvSpPr>
        <p:spPr>
          <a:xfrm>
            <a:off x="827484" y="1539689"/>
            <a:ext cx="6710100" cy="31467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66" name="Google Shape;66;p15"/>
          <p:cNvSpPr txBox="1">
            <a:spLocks noGrp="1"/>
          </p:cNvSpPr>
          <p:nvPr>
            <p:ph type="dt" idx="10"/>
          </p:nvPr>
        </p:nvSpPr>
        <p:spPr>
          <a:xfrm rot="5400000">
            <a:off x="7616654" y="1343101"/>
            <a:ext cx="743100" cy="228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5"/>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2"/>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2344068"/>
            <a:ext cx="8229600" cy="453300"/>
          </a:xfrm>
          <a:prstGeom prst="rect">
            <a:avLst/>
          </a:prstGeom>
          <a:noFill/>
          <a:ln>
            <a:noFill/>
          </a:ln>
        </p:spPr>
        <p:txBody>
          <a:bodyPr spcFirstLastPara="1" wrap="square" lIns="68575" tIns="34275" rIns="68575" bIns="34275" anchor="t" anchorCtr="0">
            <a:noAutofit/>
          </a:bodyPr>
          <a:lstStyle>
            <a:lvl1pPr marR="0" lvl="0" algn="ctr" rtl="0">
              <a:lnSpc>
                <a:spcPct val="103703"/>
              </a:lnSpc>
              <a:spcBef>
                <a:spcPts val="0"/>
              </a:spcBef>
              <a:spcAft>
                <a:spcPts val="0"/>
              </a:spcAft>
              <a:buClr>
                <a:schemeClr val="lt1"/>
              </a:buClr>
              <a:buSzPts val="4100"/>
              <a:buFont typeface="Georgia"/>
              <a:buNone/>
              <a:defRPr sz="4100" b="1"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cxnSp>
        <p:nvCxnSpPr>
          <p:cNvPr id="71" name="Google Shape;71;p16"/>
          <p:cNvCxnSpPr/>
          <p:nvPr/>
        </p:nvCxnSpPr>
        <p:spPr>
          <a:xfrm>
            <a:off x="4114800" y="3016361"/>
            <a:ext cx="914400" cy="0"/>
          </a:xfrm>
          <a:prstGeom prst="straightConnector1">
            <a:avLst/>
          </a:prstGeom>
          <a:noFill/>
          <a:ln w="76200" cap="flat" cmpd="sng">
            <a:solidFill>
              <a:schemeClr val="lt1"/>
            </a:solidFill>
            <a:prstDash val="solid"/>
            <a:miter lim="800000"/>
            <a:headEnd type="none" w="sm" len="sm"/>
            <a:tailEnd type="none" w="sm" len="sm"/>
          </a:ln>
        </p:spPr>
      </p:cxnSp>
      <p:pic>
        <p:nvPicPr>
          <p:cNvPr id="72" name="Google Shape;72;p16"/>
          <p:cNvPicPr preferRelativeResize="0"/>
          <p:nvPr/>
        </p:nvPicPr>
        <p:blipFill rotWithShape="1">
          <a:blip r:embed="rId2">
            <a:alphaModFix/>
          </a:blip>
          <a:srcRect/>
          <a:stretch/>
        </p:blipFill>
        <p:spPr>
          <a:xfrm>
            <a:off x="170813" y="4438747"/>
            <a:ext cx="1493820" cy="633595"/>
          </a:xfrm>
          <a:prstGeom prst="rect">
            <a:avLst/>
          </a:prstGeom>
          <a:noFill/>
          <a:ln>
            <a:noFill/>
          </a:ln>
        </p:spPr>
      </p:pic>
      <p:sp>
        <p:nvSpPr>
          <p:cNvPr id="73" name="Google Shape;73;p16"/>
          <p:cNvSpPr txBox="1"/>
          <p:nvPr/>
        </p:nvSpPr>
        <p:spPr>
          <a:xfrm>
            <a:off x="8386205" y="4628587"/>
            <a:ext cx="5034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1200" b="1">
                <a:solidFill>
                  <a:schemeClr val="lt1"/>
                </a:solidFill>
                <a:latin typeface="Calibri"/>
                <a:ea typeface="Calibri"/>
                <a:cs typeface="Calibri"/>
                <a:sym typeface="Calibri"/>
              </a:rPr>
              <a:t>‹#›</a:t>
            </a:fld>
            <a:endParaRPr sz="1400" b="1">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mcpapformoms.org/Docs/Edinburgh%20Depression%20Scale%20Translated%20Government%20of%20Western%20Australia%20Department%20of%20Health.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s://www.2020mom.org/s/GAD-7_Anxiety-updated_0.pdf" TargetMode="External"/><Relationship Id="rId3" Type="http://schemas.openxmlformats.org/officeDocument/2006/relationships/hyperlink" Target="https://www.2020mom.org/s/PHQ-2_English.pdf" TargetMode="External"/><Relationship Id="rId7" Type="http://schemas.openxmlformats.org/officeDocument/2006/relationships/hyperlink" Target="https://reference.medscape.com/calculator/570/generalized-anxiety-disorder-2-gad-2"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2020mom.org/s/edinburghscale.pdf" TargetMode="External"/><Relationship Id="rId5" Type="http://schemas.openxmlformats.org/officeDocument/2006/relationships/hyperlink" Target="https://drsarahallen.com/wp-content/uploads/2015/10/PerinatalAnxietyScreeningScale2.pdf" TargetMode="External"/><Relationship Id="rId4" Type="http://schemas.openxmlformats.org/officeDocument/2006/relationships/hyperlink" Target="https://www.2020mom.org/s/PHQ9-id-date-0803.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31552850/" TargetMode="External"/><Relationship Id="rId7" Type="http://schemas.openxmlformats.org/officeDocument/2006/relationships/hyperlink" Target="https://nida.nih.gov/nidamed-medical-health-professionals/screening-tools-resources/chart-screening-tool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2020mom.org/s/Policy-Center-for-Maternal-Mental-Healths-Psychosis-Symptom-Checklist-PSC-2282022.pdf" TargetMode="External"/><Relationship Id="rId5" Type="http://schemas.openxmlformats.org/officeDocument/2006/relationships/hyperlink" Target="https://www.2020mom.org/s/mdq.pdf" TargetMode="External"/><Relationship Id="rId4" Type="http://schemas.openxmlformats.org/officeDocument/2006/relationships/hyperlink" Target="https://www.ptsd.va.gov/professional/assessment/documents/pc-ptsd5-screen.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toxnet.nlm.nih.gov/cgi-bin/sis/htmlgen?LACT"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hyperlink" Target="https://mothertobab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2020mom.org/issue-briefs-and-papers" TargetMode="External"/><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acog.org/Resources-And-Publications/Committee-Opinions/Committee-on-Obstetric-Practice/Screening-for-Perinatal-Depression" TargetMode="External"/><Relationship Id="rId5" Type="http://schemas.openxmlformats.org/officeDocument/2006/relationships/hyperlink" Target="https://med.stanford.edu/content/dam/sm/ppc/documents/DBP/EDPS_text_added.pdf" TargetMode="External"/><Relationship Id="rId4" Type="http://schemas.openxmlformats.org/officeDocument/2006/relationships/hyperlink" Target="https://www.2020mom.org/state-report-card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postpartum.net/get-help/" TargetMode="External"/><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womenshealth.gov/mental-health/mental-health-conditions/postpartum-depression" TargetMode="External"/><Relationship Id="rId5" Type="http://schemas.openxmlformats.org/officeDocument/2006/relationships/hyperlink" Target="https://www.postpartumstress.com/perinatal-mood-and-anxiety-disorders" TargetMode="External"/><Relationship Id="rId4" Type="http://schemas.openxmlformats.org/officeDocument/2006/relationships/hyperlink" Target="https://postpartumhealthalliance.org/get-help/for-dad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cppeds.2017.08.002"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doi.org/10.1542/peds.144.2MA1.60" TargetMode="External"/><Relationship Id="rId5" Type="http://schemas.openxmlformats.org/officeDocument/2006/relationships/hyperlink" Target="https://doi.org/10.1016/j.ppedcard.2019.101172" TargetMode="External"/><Relationship Id="rId4" Type="http://schemas.openxmlformats.org/officeDocument/2006/relationships/hyperlink" Target="https://doi-org.mwu.idm.oclc.org/10.1542/peds.2021-05580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542/peds.144.2MA1.60" TargetMode="External"/><Relationship Id="rId7"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doi.org/10.47265/cjim.v1i1.539" TargetMode="External"/><Relationship Id="rId5" Type="http://schemas.openxmlformats.org/officeDocument/2006/relationships/hyperlink" Target="https://doi.org/10.1111/jan.13527" TargetMode="External"/><Relationship Id="rId4" Type="http://schemas.openxmlformats.org/officeDocument/2006/relationships/hyperlink" Target="https://www.acog.org/Resources-And-Publications/Committee-Opinions/Committee-on-Obstetric-Practice/Screening-for-Perinatal-Depress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Brenda.Papierniak@Ascension.org"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2020mom.org/state-report-card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1695475" y="657575"/>
            <a:ext cx="6482400" cy="2183700"/>
          </a:xfrm>
          <a:prstGeom prst="rect">
            <a:avLst/>
          </a:prstGeom>
          <a:noFill/>
          <a:ln>
            <a:noFill/>
          </a:ln>
        </p:spPr>
        <p:txBody>
          <a:bodyPr spcFirstLastPara="1" wrap="square" lIns="68575" tIns="34275" rIns="68575" bIns="34275" anchor="t" anchorCtr="0">
            <a:noAutofit/>
          </a:bodyPr>
          <a:lstStyle/>
          <a:p>
            <a:pPr marL="0" lvl="0" indent="0" algn="ctr" rtl="0">
              <a:lnSpc>
                <a:spcPct val="116666"/>
              </a:lnSpc>
              <a:spcBef>
                <a:spcPts val="0"/>
              </a:spcBef>
              <a:spcAft>
                <a:spcPts val="0"/>
              </a:spcAft>
              <a:buClr>
                <a:schemeClr val="lt1"/>
              </a:buClr>
              <a:buSzPts val="3600"/>
              <a:buFont typeface="Georgia"/>
              <a:buNone/>
            </a:pPr>
            <a:r>
              <a:rPr lang="en" sz="3100">
                <a:solidFill>
                  <a:schemeClr val="dk1"/>
                </a:solidFill>
                <a:latin typeface="Arial"/>
                <a:ea typeface="Arial"/>
                <a:cs typeface="Arial"/>
                <a:sym typeface="Arial"/>
              </a:rPr>
              <a:t>Perinatal Mental Health: </a:t>
            </a:r>
            <a:endParaRPr sz="3100">
              <a:solidFill>
                <a:schemeClr val="dk1"/>
              </a:solidFill>
              <a:latin typeface="Arial"/>
              <a:ea typeface="Arial"/>
              <a:cs typeface="Arial"/>
              <a:sym typeface="Arial"/>
            </a:endParaRPr>
          </a:p>
          <a:p>
            <a:pPr marL="0" lvl="0" indent="0" algn="ctr" rtl="0">
              <a:lnSpc>
                <a:spcPct val="116666"/>
              </a:lnSpc>
              <a:spcBef>
                <a:spcPts val="0"/>
              </a:spcBef>
              <a:spcAft>
                <a:spcPts val="0"/>
              </a:spcAft>
              <a:buClr>
                <a:schemeClr val="lt1"/>
              </a:buClr>
              <a:buSzPts val="3600"/>
              <a:buFont typeface="Georgia"/>
              <a:buNone/>
            </a:pPr>
            <a:r>
              <a:rPr lang="en" sz="3100">
                <a:solidFill>
                  <a:schemeClr val="dk1"/>
                </a:solidFill>
                <a:latin typeface="Arial"/>
                <a:ea typeface="Arial"/>
                <a:cs typeface="Arial"/>
                <a:sym typeface="Arial"/>
              </a:rPr>
              <a:t> Screening and Referrals During Pediatric Visits</a:t>
            </a:r>
            <a:endParaRPr sz="5100">
              <a:latin typeface="Arial"/>
              <a:ea typeface="Arial"/>
              <a:cs typeface="Arial"/>
              <a:sym typeface="Arial"/>
            </a:endParaRPr>
          </a:p>
        </p:txBody>
      </p:sp>
      <p:pic>
        <p:nvPicPr>
          <p:cNvPr id="79" name="Google Shape;79;p17"/>
          <p:cNvPicPr preferRelativeResize="0"/>
          <p:nvPr/>
        </p:nvPicPr>
        <p:blipFill rotWithShape="1">
          <a:blip r:embed="rId3">
            <a:alphaModFix/>
          </a:blip>
          <a:srcRect l="38411" t="9213" r="2328" b="-12157"/>
          <a:stretch/>
        </p:blipFill>
        <p:spPr>
          <a:xfrm>
            <a:off x="4000225" y="2495175"/>
            <a:ext cx="1965351" cy="230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2"/>
        <p:cNvGrpSpPr/>
        <p:nvPr/>
      </p:nvGrpSpPr>
      <p:grpSpPr>
        <a:xfrm>
          <a:off x="0" y="0"/>
          <a:ext cx="0" cy="0"/>
          <a:chOff x="0" y="0"/>
          <a:chExt cx="0" cy="0"/>
        </a:xfrm>
      </p:grpSpPr>
      <p:sp>
        <p:nvSpPr>
          <p:cNvPr id="153" name="Google Shape;153;p26"/>
          <p:cNvSpPr/>
          <p:nvPr/>
        </p:nvSpPr>
        <p:spPr>
          <a:xfrm>
            <a:off x="1"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4" name="Google Shape;154;p26"/>
          <p:cNvSpPr/>
          <p:nvPr/>
        </p:nvSpPr>
        <p:spPr>
          <a:xfrm flipH="1">
            <a:off x="3483478" y="0"/>
            <a:ext cx="419604" cy="2782232"/>
          </a:xfrm>
          <a:custGeom>
            <a:avLst/>
            <a:gdLst/>
            <a:ahLst/>
            <a:cxnLst/>
            <a:rect l="l" t="t" r="r" b="b"/>
            <a:pathLst>
              <a:path w="559472" h="3709642" extrusionOk="0">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dk2">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55" name="Google Shape;155;p26"/>
          <p:cNvSpPr/>
          <p:nvPr/>
        </p:nvSpPr>
        <p:spPr>
          <a:xfrm>
            <a:off x="1" y="1"/>
            <a:ext cx="3743183" cy="5143501"/>
          </a:xfrm>
          <a:custGeom>
            <a:avLst/>
            <a:gdLst/>
            <a:ahLst/>
            <a:cxnLst/>
            <a:rect l="l" t="t" r="r" b="b"/>
            <a:pathLst>
              <a:path w="4990911" h="6858001" extrusionOk="0">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6" name="Google Shape;156;p26"/>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7" name="Google Shape;157;p26"/>
          <p:cNvSpPr txBox="1">
            <a:spLocks noGrp="1"/>
          </p:cNvSpPr>
          <p:nvPr>
            <p:ph type="title"/>
          </p:nvPr>
        </p:nvSpPr>
        <p:spPr>
          <a:xfrm>
            <a:off x="489857" y="1234440"/>
            <a:ext cx="2642100" cy="3353100"/>
          </a:xfrm>
          <a:prstGeom prst="rect">
            <a:avLst/>
          </a:prstGeom>
          <a:noFill/>
          <a:ln>
            <a:noFill/>
          </a:ln>
        </p:spPr>
        <p:txBody>
          <a:bodyPr spcFirstLastPara="1" wrap="square" lIns="68575" tIns="34275" rIns="68575" bIns="34275" anchor="t" anchorCtr="0">
            <a:normAutofit/>
          </a:bodyPr>
          <a:lstStyle/>
          <a:p>
            <a:pPr marL="0" lvl="0" indent="0" algn="r" rtl="0">
              <a:spcBef>
                <a:spcPts val="0"/>
              </a:spcBef>
              <a:spcAft>
                <a:spcPts val="0"/>
              </a:spcAft>
              <a:buClr>
                <a:srgbClr val="FFFFFF"/>
              </a:buClr>
              <a:buSzPts val="3200"/>
              <a:buFont typeface="Calibri"/>
              <a:buNone/>
            </a:pPr>
            <a:r>
              <a:rPr lang="en">
                <a:solidFill>
                  <a:srgbClr val="FFFFFF"/>
                </a:solidFill>
              </a:rPr>
              <a:t>Pediatricians</a:t>
            </a:r>
            <a:endParaRPr/>
          </a:p>
        </p:txBody>
      </p:sp>
      <p:sp>
        <p:nvSpPr>
          <p:cNvPr id="158" name="Google Shape;158;p26"/>
          <p:cNvSpPr txBox="1">
            <a:spLocks noGrp="1"/>
          </p:cNvSpPr>
          <p:nvPr>
            <p:ph type="body" idx="1"/>
          </p:nvPr>
        </p:nvSpPr>
        <p:spPr>
          <a:xfrm>
            <a:off x="3787382" y="902496"/>
            <a:ext cx="5241300" cy="4017000"/>
          </a:xfrm>
          <a:prstGeom prst="rect">
            <a:avLst/>
          </a:prstGeom>
          <a:noFill/>
          <a:ln>
            <a:noFill/>
          </a:ln>
        </p:spPr>
        <p:txBody>
          <a:bodyPr spcFirstLastPara="1" wrap="square" lIns="68575" tIns="34275" rIns="68575" bIns="34275" anchor="t" anchorCtr="0">
            <a:normAutofit lnSpcReduction="10000"/>
          </a:bodyPr>
          <a:lstStyle/>
          <a:p>
            <a:pPr marL="254000" lvl="0" indent="-254000" algn="l" rtl="0">
              <a:spcBef>
                <a:spcPts val="0"/>
              </a:spcBef>
              <a:spcAft>
                <a:spcPts val="0"/>
              </a:spcAft>
              <a:buSzPts val="1200"/>
              <a:buChar char="●"/>
            </a:pPr>
            <a:r>
              <a:rPr lang="en"/>
              <a:t>See moms more often after delivery and ongoing for the first year</a:t>
            </a:r>
            <a:endParaRPr/>
          </a:p>
          <a:p>
            <a:pPr marL="254000" lvl="0" indent="-254000" algn="l" rtl="0">
              <a:spcBef>
                <a:spcPts val="800"/>
              </a:spcBef>
              <a:spcAft>
                <a:spcPts val="0"/>
              </a:spcAft>
              <a:buSzPts val="1200"/>
              <a:buChar char="●"/>
            </a:pPr>
            <a:r>
              <a:rPr lang="en"/>
              <a:t>Standardized postpartum depression (PPD) screening and use of a referral algorithm can be effective in the ambulatory pediatric setting, according to research presented at the National Association of Pediatric Nurse Practitioners' 39th National Conference on Pediatric Health Care</a:t>
            </a:r>
            <a:endParaRPr/>
          </a:p>
          <a:p>
            <a:pPr marL="254000" lvl="0" indent="-247650" algn="l" rtl="0">
              <a:spcBef>
                <a:spcPts val="800"/>
              </a:spcBef>
              <a:spcAft>
                <a:spcPts val="0"/>
              </a:spcAft>
              <a:buSzPts val="1100"/>
              <a:buChar char="●"/>
            </a:pPr>
            <a:r>
              <a:rPr lang="en"/>
              <a:t>Concerns:</a:t>
            </a:r>
            <a:endParaRPr/>
          </a:p>
          <a:p>
            <a:pPr marL="558800" lvl="1" indent="-228600" algn="l" rtl="0">
              <a:spcBef>
                <a:spcPts val="800"/>
              </a:spcBef>
              <a:spcAft>
                <a:spcPts val="0"/>
              </a:spcAft>
              <a:buSzPts val="1200"/>
              <a:buChar char="○"/>
            </a:pPr>
            <a:r>
              <a:rPr lang="en" sz="1500"/>
              <a:t>Mom is not the client and who pays to screen</a:t>
            </a:r>
            <a:endParaRPr sz="1500"/>
          </a:p>
          <a:p>
            <a:pPr marL="558800" lvl="1" indent="-228600" algn="l" rtl="0">
              <a:spcBef>
                <a:spcPts val="800"/>
              </a:spcBef>
              <a:spcAft>
                <a:spcPts val="0"/>
              </a:spcAft>
              <a:buSzPts val="1200"/>
              <a:buChar char="○"/>
            </a:pPr>
            <a:r>
              <a:rPr lang="en" sz="1500"/>
              <a:t>What do we do if mom isn’t doing well?</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67000" y="239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20"/>
              <a:t>Supporting Families in Pediatric Primary Care Centers	</a:t>
            </a:r>
            <a:endParaRPr sz="2020"/>
          </a:p>
        </p:txBody>
      </p:sp>
      <p:sp>
        <p:nvSpPr>
          <p:cNvPr id="164" name="Google Shape;164;p27"/>
          <p:cNvSpPr txBox="1">
            <a:spLocks noGrp="1"/>
          </p:cNvSpPr>
          <p:nvPr>
            <p:ph type="body" idx="1"/>
          </p:nvPr>
        </p:nvSpPr>
        <p:spPr>
          <a:xfrm>
            <a:off x="2230325" y="889750"/>
            <a:ext cx="6525300" cy="3761400"/>
          </a:xfrm>
          <a:prstGeom prst="rect">
            <a:avLst/>
          </a:prstGeom>
        </p:spPr>
        <p:txBody>
          <a:bodyPr spcFirstLastPara="1" wrap="square" lIns="91425" tIns="91425" rIns="91425" bIns="91425" anchor="t" anchorCtr="0">
            <a:normAutofit fontScale="85000" lnSpcReduction="10000"/>
          </a:bodyPr>
          <a:lstStyle/>
          <a:p>
            <a:pPr marL="457200" lvl="0" indent="-315912" algn="l" rtl="0">
              <a:spcBef>
                <a:spcPts val="0"/>
              </a:spcBef>
              <a:spcAft>
                <a:spcPts val="0"/>
              </a:spcAft>
              <a:buSzPct val="100000"/>
              <a:buChar char="●"/>
            </a:pPr>
            <a:r>
              <a:rPr lang="en" sz="1617"/>
              <a:t>Pediatric providers are able to recognize, screen, and address parental depression even beyond the postpartum period. They will be the medical providers to see the family most frequently in the postpartum period.</a:t>
            </a:r>
            <a:endParaRPr sz="1617"/>
          </a:p>
          <a:p>
            <a:pPr marL="457200" lvl="0" indent="0" algn="l" rtl="0">
              <a:spcBef>
                <a:spcPts val="1200"/>
              </a:spcBef>
              <a:spcAft>
                <a:spcPts val="0"/>
              </a:spcAft>
              <a:buNone/>
            </a:pPr>
            <a:endParaRPr sz="1617"/>
          </a:p>
          <a:p>
            <a:pPr marL="457200" lvl="0" indent="-315912" algn="l" rtl="0">
              <a:spcBef>
                <a:spcPts val="1200"/>
              </a:spcBef>
              <a:spcAft>
                <a:spcPts val="0"/>
              </a:spcAft>
              <a:buSzPct val="100000"/>
              <a:buChar char="●"/>
            </a:pPr>
            <a:r>
              <a:rPr lang="en" sz="1617"/>
              <a:t>Studies have shown that family involvement in pediatric care is linked with positive health outcomes for children</a:t>
            </a:r>
            <a:endParaRPr sz="1617"/>
          </a:p>
          <a:p>
            <a:pPr marL="457200" lvl="0" indent="0" algn="l" rtl="0">
              <a:spcBef>
                <a:spcPts val="1200"/>
              </a:spcBef>
              <a:spcAft>
                <a:spcPts val="0"/>
              </a:spcAft>
              <a:buNone/>
            </a:pPr>
            <a:endParaRPr sz="1617"/>
          </a:p>
          <a:p>
            <a:pPr marL="457200" lvl="0" indent="-315912" algn="l" rtl="0">
              <a:spcBef>
                <a:spcPts val="1200"/>
              </a:spcBef>
              <a:spcAft>
                <a:spcPts val="0"/>
              </a:spcAft>
              <a:buSzPct val="100000"/>
              <a:buChar char="●"/>
            </a:pPr>
            <a:r>
              <a:rPr lang="en" sz="1617"/>
              <a:t>Primary care providers have the ability to focus on the parent/child relationship and overall family health. This allows for better health outcomes for their pediatric patients. </a:t>
            </a:r>
            <a:endParaRPr sz="1617"/>
          </a:p>
          <a:p>
            <a:pPr marL="457200" lvl="0" indent="0" algn="l" rtl="0">
              <a:spcBef>
                <a:spcPts val="1200"/>
              </a:spcBef>
              <a:spcAft>
                <a:spcPts val="0"/>
              </a:spcAft>
              <a:buNone/>
            </a:pPr>
            <a:endParaRPr sz="1617"/>
          </a:p>
          <a:p>
            <a:pPr marL="914400" lvl="0" indent="0" algn="l" rtl="0">
              <a:spcBef>
                <a:spcPts val="1200"/>
              </a:spcBef>
              <a:spcAft>
                <a:spcPts val="1200"/>
              </a:spcAft>
              <a:buNone/>
            </a:pPr>
            <a:endParaRPr sz="1500"/>
          </a:p>
        </p:txBody>
      </p:sp>
      <p:pic>
        <p:nvPicPr>
          <p:cNvPr id="165" name="Google Shape;165;p27"/>
          <p:cNvPicPr preferRelativeResize="0"/>
          <p:nvPr/>
        </p:nvPicPr>
        <p:blipFill>
          <a:blip r:embed="rId3">
            <a:alphaModFix/>
          </a:blip>
          <a:stretch>
            <a:fillRect/>
          </a:stretch>
        </p:blipFill>
        <p:spPr>
          <a:xfrm>
            <a:off x="3363075" y="4266812"/>
            <a:ext cx="2095500" cy="533400"/>
          </a:xfrm>
          <a:prstGeom prst="rect">
            <a:avLst/>
          </a:prstGeom>
          <a:noFill/>
          <a:ln>
            <a:noFill/>
          </a:ln>
        </p:spPr>
      </p:pic>
      <p:pic>
        <p:nvPicPr>
          <p:cNvPr id="166" name="Google Shape;166;p27"/>
          <p:cNvPicPr preferRelativeResize="0"/>
          <p:nvPr/>
        </p:nvPicPr>
        <p:blipFill>
          <a:blip r:embed="rId4">
            <a:alphaModFix/>
          </a:blip>
          <a:stretch>
            <a:fillRect/>
          </a:stretch>
        </p:blipFill>
        <p:spPr>
          <a:xfrm>
            <a:off x="311700" y="1403201"/>
            <a:ext cx="1991250" cy="2202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170"/>
        <p:cNvGrpSpPr/>
        <p:nvPr/>
      </p:nvGrpSpPr>
      <p:grpSpPr>
        <a:xfrm>
          <a:off x="0" y="0"/>
          <a:ext cx="0" cy="0"/>
          <a:chOff x="0" y="0"/>
          <a:chExt cx="0" cy="0"/>
        </a:xfrm>
      </p:grpSpPr>
      <p:sp>
        <p:nvSpPr>
          <p:cNvPr id="171" name="Google Shape;171;p28"/>
          <p:cNvSpPr txBox="1">
            <a:spLocks noGrp="1"/>
          </p:cNvSpPr>
          <p:nvPr>
            <p:ph type="body" idx="1"/>
          </p:nvPr>
        </p:nvSpPr>
        <p:spPr>
          <a:xfrm>
            <a:off x="257175" y="172949"/>
            <a:ext cx="8544000" cy="495600"/>
          </a:xfrm>
          <a:prstGeom prst="rect">
            <a:avLst/>
          </a:prstGeom>
        </p:spPr>
        <p:txBody>
          <a:bodyPr spcFirstLastPara="1" wrap="square" lIns="68575" tIns="34275" rIns="68575" bIns="34275" anchor="t" anchorCtr="0">
            <a:normAutofit/>
          </a:bodyPr>
          <a:lstStyle/>
          <a:p>
            <a:pPr marL="0" lvl="0" indent="0" algn="ctr" rtl="0">
              <a:spcBef>
                <a:spcPts val="800"/>
              </a:spcBef>
              <a:spcAft>
                <a:spcPts val="1200"/>
              </a:spcAft>
              <a:buNone/>
            </a:pPr>
            <a:r>
              <a:rPr lang="en" sz="2000"/>
              <a:t>Edinburgh Postpartum Depression Scale  (EPDS)</a:t>
            </a:r>
            <a:endParaRPr sz="2000"/>
          </a:p>
        </p:txBody>
      </p:sp>
      <p:sp>
        <p:nvSpPr>
          <p:cNvPr id="172" name="Google Shape;172;p28"/>
          <p:cNvSpPr txBox="1">
            <a:spLocks noGrp="1"/>
          </p:cNvSpPr>
          <p:nvPr>
            <p:ph type="body" idx="2"/>
          </p:nvPr>
        </p:nvSpPr>
        <p:spPr>
          <a:xfrm>
            <a:off x="187700" y="734475"/>
            <a:ext cx="8810100" cy="4055400"/>
          </a:xfrm>
          <a:prstGeom prst="rect">
            <a:avLst/>
          </a:prstGeom>
        </p:spPr>
        <p:txBody>
          <a:bodyPr spcFirstLastPara="1" wrap="square" lIns="68575" tIns="34275" rIns="68575" bIns="34275" anchor="t" anchorCtr="0">
            <a:normAutofit fontScale="62500" lnSpcReduction="10000"/>
          </a:bodyPr>
          <a:lstStyle/>
          <a:p>
            <a:pPr marL="0" lvl="0" indent="0" algn="l" rtl="0">
              <a:lnSpc>
                <a:spcPct val="100000"/>
              </a:lnSpc>
              <a:spcBef>
                <a:spcPts val="800"/>
              </a:spcBef>
              <a:spcAft>
                <a:spcPts val="0"/>
              </a:spcAft>
              <a:buNone/>
            </a:pPr>
            <a:r>
              <a:rPr lang="en" sz="2300" b="1">
                <a:latin typeface="Arial"/>
                <a:ea typeface="Arial"/>
                <a:cs typeface="Arial"/>
                <a:sym typeface="Arial"/>
              </a:rPr>
              <a:t>EPDS</a:t>
            </a:r>
            <a:r>
              <a:rPr lang="en" sz="2300">
                <a:latin typeface="Arial"/>
                <a:ea typeface="Arial"/>
                <a:cs typeface="Arial"/>
                <a:sym typeface="Arial"/>
              </a:rPr>
              <a:t> most commonly referenced screening tool. Has been validated to be used during pregnancy and in the postpartum period, up to 12 months (for both birthing and non birthing parents)</a:t>
            </a:r>
            <a:endParaRPr sz="2300">
              <a:latin typeface="Arial"/>
              <a:ea typeface="Arial"/>
              <a:cs typeface="Arial"/>
              <a:sym typeface="Arial"/>
            </a:endParaRPr>
          </a:p>
          <a:p>
            <a:pPr marL="0" lvl="0" indent="0" algn="l" rtl="0">
              <a:lnSpc>
                <a:spcPct val="100000"/>
              </a:lnSpc>
              <a:spcBef>
                <a:spcPts val="1200"/>
              </a:spcBef>
              <a:spcAft>
                <a:spcPts val="0"/>
              </a:spcAft>
              <a:buNone/>
            </a:pPr>
            <a:r>
              <a:rPr lang="en" sz="2300">
                <a:latin typeface="Arial"/>
                <a:ea typeface="Arial"/>
                <a:cs typeface="Arial"/>
                <a:sym typeface="Arial"/>
              </a:rPr>
              <a:t>Consists of 10 questions - looking at the previous </a:t>
            </a:r>
            <a:r>
              <a:rPr lang="en" sz="2300" b="1">
                <a:latin typeface="Arial"/>
                <a:ea typeface="Arial"/>
                <a:cs typeface="Arial"/>
                <a:sym typeface="Arial"/>
              </a:rPr>
              <a:t>7 days. </a:t>
            </a:r>
            <a:endParaRPr sz="2300" b="1">
              <a:latin typeface="Arial"/>
              <a:ea typeface="Arial"/>
              <a:cs typeface="Arial"/>
              <a:sym typeface="Arial"/>
            </a:endParaRPr>
          </a:p>
          <a:p>
            <a:pPr marL="0" lvl="0" indent="0" algn="l" rtl="0">
              <a:lnSpc>
                <a:spcPct val="100000"/>
              </a:lnSpc>
              <a:spcBef>
                <a:spcPts val="2100"/>
              </a:spcBef>
              <a:spcAft>
                <a:spcPts val="0"/>
              </a:spcAft>
              <a:buClr>
                <a:schemeClr val="dk1"/>
              </a:buClr>
              <a:buSzPct val="47826"/>
              <a:buFont typeface="Arial"/>
              <a:buNone/>
            </a:pPr>
            <a:r>
              <a:rPr lang="en" sz="2300">
                <a:latin typeface="Arial"/>
                <a:ea typeface="Arial"/>
                <a:cs typeface="Arial"/>
                <a:sym typeface="Arial"/>
              </a:rPr>
              <a:t>Scoring = highest score possible is a 30 - recommended cutoff score of 11 to avoid false negatives</a:t>
            </a:r>
            <a:endParaRPr sz="2300">
              <a:latin typeface="Arial"/>
              <a:ea typeface="Arial"/>
              <a:cs typeface="Arial"/>
              <a:sym typeface="Arial"/>
            </a:endParaRPr>
          </a:p>
          <a:p>
            <a:pPr marL="0" lvl="0" indent="0" algn="l" rtl="0">
              <a:lnSpc>
                <a:spcPct val="100000"/>
              </a:lnSpc>
              <a:spcBef>
                <a:spcPts val="2100"/>
              </a:spcBef>
              <a:spcAft>
                <a:spcPts val="0"/>
              </a:spcAft>
              <a:buNone/>
            </a:pPr>
            <a:r>
              <a:rPr lang="en" sz="2300">
                <a:latin typeface="Arial"/>
                <a:ea typeface="Arial"/>
                <a:cs typeface="Arial"/>
                <a:sym typeface="Arial"/>
              </a:rPr>
              <a:t>0 - no depression/anxiety indicated</a:t>
            </a:r>
            <a:br>
              <a:rPr lang="en" sz="2300">
                <a:latin typeface="Arial"/>
                <a:ea typeface="Arial"/>
                <a:cs typeface="Arial"/>
                <a:sym typeface="Arial"/>
              </a:rPr>
            </a:br>
            <a:r>
              <a:rPr lang="en" sz="2300">
                <a:latin typeface="Arial"/>
                <a:ea typeface="Arial"/>
                <a:cs typeface="Arial"/>
                <a:sym typeface="Arial"/>
              </a:rPr>
              <a:t>1 - 6 minimal depression</a:t>
            </a:r>
            <a:br>
              <a:rPr lang="en" sz="2300">
                <a:latin typeface="Arial"/>
                <a:ea typeface="Arial"/>
                <a:cs typeface="Arial"/>
                <a:sym typeface="Arial"/>
              </a:rPr>
            </a:br>
            <a:r>
              <a:rPr lang="en" sz="2300">
                <a:latin typeface="Arial"/>
                <a:ea typeface="Arial"/>
                <a:cs typeface="Arial"/>
                <a:sym typeface="Arial"/>
              </a:rPr>
              <a:t>7 - 13 mild depression </a:t>
            </a:r>
            <a:br>
              <a:rPr lang="en" sz="2300">
                <a:latin typeface="Arial"/>
                <a:ea typeface="Arial"/>
                <a:cs typeface="Arial"/>
                <a:sym typeface="Arial"/>
              </a:rPr>
            </a:br>
            <a:r>
              <a:rPr lang="en" sz="2300">
                <a:latin typeface="Arial"/>
                <a:ea typeface="Arial"/>
                <a:cs typeface="Arial"/>
                <a:sym typeface="Arial"/>
              </a:rPr>
              <a:t>14 - 19 moderate depression                                                                                                                                                                                                                     19 - 30 severe depression</a:t>
            </a:r>
            <a:endParaRPr sz="2300">
              <a:latin typeface="Arial"/>
              <a:ea typeface="Arial"/>
              <a:cs typeface="Arial"/>
              <a:sym typeface="Arial"/>
            </a:endParaRPr>
          </a:p>
          <a:p>
            <a:pPr marL="0" lvl="0" indent="0" algn="l" rtl="0">
              <a:lnSpc>
                <a:spcPct val="100000"/>
              </a:lnSpc>
              <a:spcBef>
                <a:spcPts val="2100"/>
              </a:spcBef>
              <a:spcAft>
                <a:spcPts val="0"/>
              </a:spcAft>
              <a:buNone/>
            </a:pPr>
            <a:r>
              <a:rPr lang="en" sz="2200">
                <a:latin typeface="Arial"/>
                <a:ea typeface="Arial"/>
                <a:cs typeface="Arial"/>
                <a:sym typeface="Arial"/>
              </a:rPr>
              <a:t>EPDS has been translated into a number of languages. 18 validated translations and another 18 non validated translations. </a:t>
            </a:r>
            <a:r>
              <a:rPr lang="en" sz="2200">
                <a:solidFill>
                  <a:srgbClr val="64686D"/>
                </a:solidFill>
                <a:latin typeface="Arial"/>
                <a:ea typeface="Arial"/>
                <a:cs typeface="Arial"/>
                <a:sym typeface="Arial"/>
              </a:rPr>
              <a:t>(see link)</a:t>
            </a:r>
            <a:endParaRPr sz="2200">
              <a:solidFill>
                <a:srgbClr val="64686D"/>
              </a:solidFill>
              <a:latin typeface="Arial"/>
              <a:ea typeface="Arial"/>
              <a:cs typeface="Arial"/>
              <a:sym typeface="Arial"/>
            </a:endParaRPr>
          </a:p>
          <a:p>
            <a:pPr marL="0" lvl="0" indent="0" algn="l" rtl="0">
              <a:lnSpc>
                <a:spcPct val="100000"/>
              </a:lnSpc>
              <a:spcBef>
                <a:spcPts val="1200"/>
              </a:spcBef>
              <a:spcAft>
                <a:spcPts val="0"/>
              </a:spcAft>
              <a:buNone/>
            </a:pPr>
            <a:r>
              <a:rPr lang="en" sz="1514" u="sng">
                <a:solidFill>
                  <a:schemeClr val="hlink"/>
                </a:solidFill>
                <a:hlinkClick r:id="rId3"/>
              </a:rPr>
              <a:t>https://www.mcpapformoms.org/Docs/Edinburgh%20Depression%20Scale%20Translated%20Government%20of%20Western%20Australia%20Department%20of%20Health.pdf</a:t>
            </a:r>
            <a:endParaRPr sz="1514"/>
          </a:p>
          <a:p>
            <a:pPr marL="0" lvl="0" indent="0" algn="l" rtl="0">
              <a:spcBef>
                <a:spcPts val="21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496773" y="62875"/>
            <a:ext cx="8132100" cy="10623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3200"/>
              <a:buFont typeface="Calibri"/>
              <a:buNone/>
            </a:pPr>
            <a:r>
              <a:rPr lang="en"/>
              <a:t>Screening for PMADS</a:t>
            </a:r>
            <a:br>
              <a:rPr lang="en"/>
            </a:br>
            <a:endParaRPr/>
          </a:p>
        </p:txBody>
      </p:sp>
      <p:sp>
        <p:nvSpPr>
          <p:cNvPr id="178" name="Google Shape;178;p29"/>
          <p:cNvSpPr txBox="1">
            <a:spLocks noGrp="1"/>
          </p:cNvSpPr>
          <p:nvPr>
            <p:ph type="body" idx="1"/>
          </p:nvPr>
        </p:nvSpPr>
        <p:spPr>
          <a:xfrm>
            <a:off x="310675" y="545125"/>
            <a:ext cx="8663400" cy="4315800"/>
          </a:xfrm>
          <a:prstGeom prst="rect">
            <a:avLst/>
          </a:prstGeom>
          <a:noFill/>
          <a:ln>
            <a:noFill/>
          </a:ln>
        </p:spPr>
        <p:txBody>
          <a:bodyPr spcFirstLastPara="1" wrap="square" lIns="68575" tIns="34275" rIns="68575" bIns="34275" anchor="t" anchorCtr="0">
            <a:normAutofit/>
          </a:bodyPr>
          <a:lstStyle/>
          <a:p>
            <a:pPr marL="254000" lvl="0" indent="-254000" algn="l" rtl="0">
              <a:spcBef>
                <a:spcPts val="0"/>
              </a:spcBef>
              <a:spcAft>
                <a:spcPts val="0"/>
              </a:spcAft>
              <a:buSzPts val="1200"/>
              <a:buChar char="●"/>
            </a:pPr>
            <a:r>
              <a:rPr lang="en"/>
              <a:t>Two most popular screens are the PHQ-9 and the Edinburgh Postnatal Depression Scale</a:t>
            </a:r>
            <a:endParaRPr/>
          </a:p>
          <a:p>
            <a:pPr marL="254000" lvl="0" indent="-177800" algn="l" rtl="0">
              <a:spcBef>
                <a:spcPts val="800"/>
              </a:spcBef>
              <a:spcAft>
                <a:spcPts val="0"/>
              </a:spcAft>
              <a:buSzPts val="1200"/>
              <a:buNone/>
            </a:pPr>
            <a:endParaRPr/>
          </a:p>
          <a:p>
            <a:pPr marL="254000" lvl="0" indent="-177800" algn="l" rtl="0">
              <a:spcBef>
                <a:spcPts val="800"/>
              </a:spcBef>
              <a:spcAft>
                <a:spcPts val="0"/>
              </a:spcAft>
              <a:buSzPts val="1200"/>
              <a:buNone/>
            </a:pPr>
            <a:endParaRPr/>
          </a:p>
        </p:txBody>
      </p:sp>
      <p:pic>
        <p:nvPicPr>
          <p:cNvPr id="179" name="Google Shape;179;p29"/>
          <p:cNvPicPr preferRelativeResize="0"/>
          <p:nvPr/>
        </p:nvPicPr>
        <p:blipFill rotWithShape="1">
          <a:blip r:embed="rId3">
            <a:alphaModFix/>
          </a:blip>
          <a:srcRect l="28216" t="8890" r="29166" b="4206"/>
          <a:stretch/>
        </p:blipFill>
        <p:spPr>
          <a:xfrm>
            <a:off x="775200" y="1327850"/>
            <a:ext cx="3132451" cy="3679500"/>
          </a:xfrm>
          <a:prstGeom prst="rect">
            <a:avLst/>
          </a:prstGeom>
          <a:noFill/>
          <a:ln>
            <a:noFill/>
          </a:ln>
        </p:spPr>
      </p:pic>
      <p:pic>
        <p:nvPicPr>
          <p:cNvPr id="180" name="Google Shape;180;p29"/>
          <p:cNvPicPr preferRelativeResize="0"/>
          <p:nvPr/>
        </p:nvPicPr>
        <p:blipFill rotWithShape="1">
          <a:blip r:embed="rId4">
            <a:alphaModFix/>
          </a:blip>
          <a:srcRect l="28436" t="12863" r="29165" b="3278"/>
          <a:stretch/>
        </p:blipFill>
        <p:spPr>
          <a:xfrm>
            <a:off x="5024550" y="1204550"/>
            <a:ext cx="3130925" cy="3802800"/>
          </a:xfrm>
          <a:prstGeom prst="rect">
            <a:avLst/>
          </a:prstGeom>
          <a:noFill/>
          <a:ln>
            <a:noFill/>
          </a:ln>
        </p:spPr>
      </p:pic>
      <p:sp>
        <p:nvSpPr>
          <p:cNvPr id="181" name="Google Shape;181;p29"/>
          <p:cNvSpPr/>
          <p:nvPr/>
        </p:nvSpPr>
        <p:spPr>
          <a:xfrm>
            <a:off x="4829801" y="3627521"/>
            <a:ext cx="1431600" cy="1059000"/>
          </a:xfrm>
          <a:prstGeom prst="ellipse">
            <a:avLst/>
          </a:prstGeom>
          <a:noFill/>
          <a:ln w="19050" cap="rnd"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2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body" idx="2"/>
          </p:nvPr>
        </p:nvSpPr>
        <p:spPr>
          <a:xfrm>
            <a:off x="281425" y="91950"/>
            <a:ext cx="8778600" cy="4691100"/>
          </a:xfrm>
          <a:prstGeom prst="rect">
            <a:avLst/>
          </a:prstGeom>
        </p:spPr>
        <p:txBody>
          <a:bodyPr spcFirstLastPara="1" wrap="square" lIns="68575" tIns="34275" rIns="68575" bIns="34275" anchor="t" anchorCtr="0">
            <a:noAutofit/>
          </a:bodyPr>
          <a:lstStyle/>
          <a:p>
            <a:pPr marL="0" marR="165100" lvl="0" indent="0" algn="ctr" rtl="0">
              <a:lnSpc>
                <a:spcPct val="120000"/>
              </a:lnSpc>
              <a:spcBef>
                <a:spcPts val="0"/>
              </a:spcBef>
              <a:spcAft>
                <a:spcPts val="0"/>
              </a:spcAft>
              <a:buNone/>
            </a:pPr>
            <a:r>
              <a:rPr lang="en" sz="1625" b="1">
                <a:latin typeface="Arial"/>
                <a:ea typeface="Arial"/>
                <a:cs typeface="Arial"/>
                <a:sym typeface="Arial"/>
              </a:rPr>
              <a:t>Other Screening Tools</a:t>
            </a:r>
            <a:endParaRPr sz="1625" b="1">
              <a:latin typeface="Arial"/>
              <a:ea typeface="Arial"/>
              <a:cs typeface="Arial"/>
              <a:sym typeface="Arial"/>
            </a:endParaRPr>
          </a:p>
          <a:p>
            <a:pPr marL="0" marR="165100" lvl="0" indent="0" algn="ctr" rtl="0">
              <a:lnSpc>
                <a:spcPct val="120000"/>
              </a:lnSpc>
              <a:spcBef>
                <a:spcPts val="2100"/>
              </a:spcBef>
              <a:spcAft>
                <a:spcPts val="0"/>
              </a:spcAft>
              <a:buNone/>
            </a:pPr>
            <a:r>
              <a:rPr lang="en" sz="1425" b="1">
                <a:latin typeface="Arial"/>
                <a:ea typeface="Arial"/>
                <a:cs typeface="Arial"/>
                <a:sym typeface="Arial"/>
              </a:rPr>
              <a:t>Depression </a:t>
            </a:r>
            <a:endParaRPr sz="1425" b="1">
              <a:latin typeface="Arial"/>
              <a:ea typeface="Arial"/>
              <a:cs typeface="Arial"/>
              <a:sym typeface="Arial"/>
            </a:endParaRPr>
          </a:p>
          <a:p>
            <a:pPr marL="0" marR="165100" lvl="0" indent="0" algn="l" rtl="0">
              <a:lnSpc>
                <a:spcPct val="100000"/>
              </a:lnSpc>
              <a:spcBef>
                <a:spcPts val="2100"/>
              </a:spcBef>
              <a:spcAft>
                <a:spcPts val="0"/>
              </a:spcAft>
              <a:buSzPts val="275"/>
              <a:buNone/>
            </a:pPr>
            <a:r>
              <a:rPr lang="en" sz="1400" b="1" u="sng">
                <a:latin typeface="Arial"/>
                <a:ea typeface="Arial"/>
                <a:cs typeface="Arial"/>
                <a:sym typeface="Arial"/>
                <a:hlinkClick r:id="rId3"/>
              </a:rPr>
              <a:t>Patient Health Questionnaire</a:t>
            </a:r>
            <a:r>
              <a:rPr lang="en" sz="1400" u="sng">
                <a:latin typeface="Arial"/>
                <a:ea typeface="Arial"/>
                <a:cs typeface="Arial"/>
                <a:sym typeface="Arial"/>
                <a:hlinkClick r:id="rId3"/>
              </a:rPr>
              <a:t> PHQ-2</a:t>
            </a:r>
            <a:r>
              <a:rPr lang="en" sz="1400">
                <a:latin typeface="Arial"/>
                <a:ea typeface="Arial"/>
                <a:cs typeface="Arial"/>
                <a:sym typeface="Arial"/>
              </a:rPr>
              <a:t> (2 questions) or the</a:t>
            </a:r>
            <a:r>
              <a:rPr lang="en" sz="1400">
                <a:uFill>
                  <a:noFill/>
                </a:uFill>
                <a:latin typeface="Arial"/>
                <a:ea typeface="Arial"/>
                <a:cs typeface="Arial"/>
                <a:sym typeface="Arial"/>
                <a:hlinkClick r:id="rId4"/>
              </a:rPr>
              <a:t> </a:t>
            </a:r>
            <a:r>
              <a:rPr lang="en" sz="1400" u="sng">
                <a:latin typeface="Arial"/>
                <a:ea typeface="Arial"/>
                <a:cs typeface="Arial"/>
                <a:sym typeface="Arial"/>
                <a:hlinkClick r:id="rId4"/>
              </a:rPr>
              <a:t>PHQ-9</a:t>
            </a:r>
            <a:r>
              <a:rPr lang="en" sz="1400">
                <a:latin typeface="Arial"/>
                <a:ea typeface="Arial"/>
                <a:cs typeface="Arial"/>
                <a:sym typeface="Arial"/>
              </a:rPr>
              <a:t> (9 questions)  This screener is also validated for use in the general population, including the perinatal period.)  </a:t>
            </a:r>
            <a:endParaRPr sz="1400">
              <a:latin typeface="Arial"/>
              <a:ea typeface="Arial"/>
              <a:cs typeface="Arial"/>
              <a:sym typeface="Arial"/>
            </a:endParaRPr>
          </a:p>
          <a:p>
            <a:pPr marL="165100" marR="165100" lvl="0" indent="0" algn="ctr" rtl="0">
              <a:lnSpc>
                <a:spcPct val="100000"/>
              </a:lnSpc>
              <a:spcBef>
                <a:spcPts val="2100"/>
              </a:spcBef>
              <a:spcAft>
                <a:spcPts val="0"/>
              </a:spcAft>
              <a:buSzPts val="275"/>
              <a:buNone/>
            </a:pPr>
            <a:r>
              <a:rPr lang="en" sz="1400" b="1">
                <a:latin typeface="Arial"/>
                <a:ea typeface="Arial"/>
                <a:cs typeface="Arial"/>
                <a:sym typeface="Arial"/>
              </a:rPr>
              <a:t>Anxiety and Anxiety-Related Disorders</a:t>
            </a:r>
            <a:r>
              <a:rPr lang="en" sz="1400" b="1" i="1">
                <a:latin typeface="Arial"/>
                <a:ea typeface="Arial"/>
                <a:cs typeface="Arial"/>
                <a:sym typeface="Arial"/>
              </a:rPr>
              <a:t>     </a:t>
            </a:r>
            <a:endParaRPr sz="1400" b="1" i="1">
              <a:latin typeface="Arial"/>
              <a:ea typeface="Arial"/>
              <a:cs typeface="Arial"/>
              <a:sym typeface="Arial"/>
            </a:endParaRPr>
          </a:p>
          <a:p>
            <a:pPr marL="0" marR="165100" lvl="0" indent="0" algn="l" rtl="0">
              <a:lnSpc>
                <a:spcPct val="100000"/>
              </a:lnSpc>
              <a:spcBef>
                <a:spcPts val="2100"/>
              </a:spcBef>
              <a:spcAft>
                <a:spcPts val="0"/>
              </a:spcAft>
              <a:buSzPts val="275"/>
              <a:buNone/>
            </a:pPr>
            <a:r>
              <a:rPr lang="en" sz="1400" b="1" u="sng">
                <a:latin typeface="Arial"/>
                <a:ea typeface="Arial"/>
                <a:cs typeface="Arial"/>
                <a:sym typeface="Arial"/>
                <a:hlinkClick r:id="rId5"/>
              </a:rPr>
              <a:t>Perinatal Anxiety Screening Scale</a:t>
            </a:r>
            <a:r>
              <a:rPr lang="en" sz="1400" u="sng">
                <a:latin typeface="Arial"/>
                <a:ea typeface="Arial"/>
                <a:cs typeface="Arial"/>
                <a:sym typeface="Arial"/>
                <a:hlinkClick r:id="rId5"/>
              </a:rPr>
              <a:t> (PASS)</a:t>
            </a:r>
            <a:r>
              <a:rPr lang="en" sz="1400" u="sng">
                <a:latin typeface="Arial"/>
                <a:ea typeface="Arial"/>
                <a:cs typeface="Arial"/>
                <a:sym typeface="Arial"/>
              </a:rPr>
              <a:t> </a:t>
            </a:r>
            <a:r>
              <a:rPr lang="en" sz="1400">
                <a:latin typeface="Arial"/>
                <a:ea typeface="Arial"/>
                <a:cs typeface="Arial"/>
                <a:sym typeface="Arial"/>
              </a:rPr>
              <a:t>(31 questions)</a:t>
            </a:r>
            <a:r>
              <a:rPr lang="en" sz="1400" b="1" i="1">
                <a:latin typeface="Arial"/>
                <a:ea typeface="Arial"/>
                <a:cs typeface="Arial"/>
                <a:sym typeface="Arial"/>
              </a:rPr>
              <a:t>  </a:t>
            </a:r>
            <a:endParaRPr sz="1400" b="1" i="1">
              <a:latin typeface="Arial"/>
              <a:ea typeface="Arial"/>
              <a:cs typeface="Arial"/>
              <a:sym typeface="Arial"/>
            </a:endParaRPr>
          </a:p>
          <a:p>
            <a:pPr marL="0" marR="165100" lvl="0" indent="0" algn="l" rtl="0">
              <a:lnSpc>
                <a:spcPct val="100000"/>
              </a:lnSpc>
              <a:spcBef>
                <a:spcPts val="2100"/>
              </a:spcBef>
              <a:spcAft>
                <a:spcPts val="0"/>
              </a:spcAft>
              <a:buSzPts val="275"/>
              <a:buNone/>
            </a:pPr>
            <a:r>
              <a:rPr lang="en" sz="1400" b="1" u="sng">
                <a:latin typeface="Arial"/>
                <a:ea typeface="Arial"/>
                <a:cs typeface="Arial"/>
                <a:sym typeface="Arial"/>
                <a:hlinkClick r:id="rId6"/>
              </a:rPr>
              <a:t>Edinburgh Postnatal/Perinatal Depression Screen</a:t>
            </a:r>
            <a:r>
              <a:rPr lang="en" sz="1400" u="sng">
                <a:latin typeface="Arial"/>
                <a:ea typeface="Arial"/>
                <a:cs typeface="Arial"/>
                <a:sym typeface="Arial"/>
                <a:hlinkClick r:id="rId6"/>
              </a:rPr>
              <a:t> (EPDS)</a:t>
            </a:r>
            <a:r>
              <a:rPr lang="en" sz="1400" u="sng">
                <a:latin typeface="Arial"/>
                <a:ea typeface="Arial"/>
                <a:cs typeface="Arial"/>
                <a:sym typeface="Arial"/>
              </a:rPr>
              <a:t> </a:t>
            </a:r>
            <a:r>
              <a:rPr lang="en" sz="1400">
                <a:latin typeface="Arial"/>
                <a:ea typeface="Arial"/>
                <a:cs typeface="Arial"/>
                <a:sym typeface="Arial"/>
              </a:rPr>
              <a:t>(1 question, Q4 &amp; Q5)   (Validated for use in pregnancy and in the postpartum period.) </a:t>
            </a:r>
            <a:endParaRPr/>
          </a:p>
          <a:p>
            <a:pPr marL="0" marR="165100" lvl="0" indent="0" algn="l" rtl="0">
              <a:lnSpc>
                <a:spcPct val="100000"/>
              </a:lnSpc>
              <a:spcBef>
                <a:spcPts val="2100"/>
              </a:spcBef>
              <a:spcAft>
                <a:spcPts val="0"/>
              </a:spcAft>
              <a:buNone/>
            </a:pPr>
            <a:r>
              <a:rPr lang="en" sz="1400" b="1" u="sng">
                <a:latin typeface="Arial"/>
                <a:ea typeface="Arial"/>
                <a:cs typeface="Arial"/>
                <a:sym typeface="Arial"/>
                <a:hlinkClick r:id="rId7"/>
              </a:rPr>
              <a:t>GAD-2</a:t>
            </a:r>
            <a:r>
              <a:rPr lang="en" sz="1400" b="1" u="sng">
                <a:latin typeface="Arial"/>
                <a:ea typeface="Arial"/>
                <a:cs typeface="Arial"/>
                <a:sym typeface="Arial"/>
              </a:rPr>
              <a:t> </a:t>
            </a:r>
            <a:r>
              <a:rPr lang="en" sz="1400">
                <a:latin typeface="Arial"/>
                <a:ea typeface="Arial"/>
                <a:cs typeface="Arial"/>
                <a:sym typeface="Arial"/>
              </a:rPr>
              <a:t>(2 questions) or</a:t>
            </a:r>
            <a:r>
              <a:rPr lang="en" sz="1400">
                <a:uFill>
                  <a:noFill/>
                </a:uFill>
                <a:latin typeface="Arial"/>
                <a:ea typeface="Arial"/>
                <a:cs typeface="Arial"/>
                <a:sym typeface="Arial"/>
                <a:hlinkClick r:id="rId8"/>
              </a:rPr>
              <a:t> </a:t>
            </a:r>
            <a:r>
              <a:rPr lang="en" sz="1400" b="1" u="sng">
                <a:latin typeface="Arial"/>
                <a:ea typeface="Arial"/>
                <a:cs typeface="Arial"/>
                <a:sym typeface="Arial"/>
                <a:hlinkClick r:id="rId8"/>
              </a:rPr>
              <a:t>GAD-7</a:t>
            </a:r>
            <a:r>
              <a:rPr lang="en" sz="1400" b="1">
                <a:latin typeface="Arial"/>
                <a:ea typeface="Arial"/>
                <a:cs typeface="Arial"/>
                <a:sym typeface="Arial"/>
              </a:rPr>
              <a:t> </a:t>
            </a:r>
            <a:r>
              <a:rPr lang="en" sz="1400">
                <a:latin typeface="Arial"/>
                <a:ea typeface="Arial"/>
                <a:cs typeface="Arial"/>
                <a:sym typeface="Arial"/>
              </a:rPr>
              <a:t>(7 questions)  (Validated for use in the general population.)</a:t>
            </a:r>
            <a:endParaRPr sz="1400">
              <a:latin typeface="Arial"/>
              <a:ea typeface="Arial"/>
              <a:cs typeface="Arial"/>
              <a:sym typeface="Arial"/>
            </a:endParaRPr>
          </a:p>
          <a:p>
            <a:pPr marL="0" marR="165100" lvl="0" indent="0" algn="l" rtl="0">
              <a:lnSpc>
                <a:spcPct val="100000"/>
              </a:lnSpc>
              <a:spcBef>
                <a:spcPts val="2100"/>
              </a:spcBef>
              <a:spcAft>
                <a:spcPts val="0"/>
              </a:spcAft>
              <a:buNone/>
            </a:pPr>
            <a:r>
              <a:rPr lang="en" sz="1400" b="1" u="sng">
                <a:latin typeface="Arial"/>
                <a:ea typeface="Arial"/>
                <a:cs typeface="Arial"/>
                <a:sym typeface="Arial"/>
              </a:rPr>
              <a:t>Beck Depression Inventory (BDI)</a:t>
            </a:r>
            <a:endParaRPr sz="1400" b="1" u="sng">
              <a:latin typeface="Arial"/>
              <a:ea typeface="Arial"/>
              <a:cs typeface="Arial"/>
              <a:sym typeface="Arial"/>
            </a:endParaRPr>
          </a:p>
          <a:p>
            <a:pPr marL="0" marR="165100" lvl="0" indent="0" algn="l" rtl="0">
              <a:lnSpc>
                <a:spcPct val="100000"/>
              </a:lnSpc>
              <a:spcBef>
                <a:spcPts val="2100"/>
              </a:spcBef>
              <a:spcAft>
                <a:spcPts val="0"/>
              </a:spcAft>
              <a:buNone/>
            </a:pPr>
            <a:endParaRPr sz="1400">
              <a:highlight>
                <a:srgbClr val="FFFFFF"/>
              </a:highlight>
              <a:latin typeface="Arial"/>
              <a:ea typeface="Arial"/>
              <a:cs typeface="Arial"/>
              <a:sym typeface="Arial"/>
            </a:endParaRPr>
          </a:p>
          <a:p>
            <a:pPr marL="0" lvl="0" indent="0" algn="l" rtl="0">
              <a:lnSpc>
                <a:spcPct val="100000"/>
              </a:lnSpc>
              <a:spcBef>
                <a:spcPts val="2100"/>
              </a:spcBef>
              <a:spcAft>
                <a:spcPts val="0"/>
              </a:spcAft>
              <a:buSzPts val="275"/>
              <a:buNone/>
            </a:pPr>
            <a:endParaRPr sz="1025" b="1" i="1">
              <a:solidFill>
                <a:srgbClr val="270070"/>
              </a:solidFill>
              <a:highlight>
                <a:srgbClr val="FFFFFF"/>
              </a:highlight>
              <a:latin typeface="Georgia"/>
              <a:ea typeface="Georgia"/>
              <a:cs typeface="Georgia"/>
              <a:sym typeface="Georgia"/>
            </a:endParaRPr>
          </a:p>
          <a:p>
            <a:pPr marL="0" lvl="0" indent="0" algn="l" rtl="0">
              <a:lnSpc>
                <a:spcPct val="100000"/>
              </a:lnSpc>
              <a:spcBef>
                <a:spcPts val="1200"/>
              </a:spcBef>
              <a:spcAft>
                <a:spcPts val="1200"/>
              </a:spcAft>
              <a:buSzPts val="275"/>
              <a:buNone/>
            </a:pPr>
            <a:endParaRPr sz="1025" b="1" i="1">
              <a:solidFill>
                <a:srgbClr val="270070"/>
              </a:solidFill>
              <a:highlight>
                <a:srgbClr val="FFFFFF"/>
              </a:highlight>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190"/>
        <p:cNvGrpSpPr/>
        <p:nvPr/>
      </p:nvGrpSpPr>
      <p:grpSpPr>
        <a:xfrm>
          <a:off x="0" y="0"/>
          <a:ext cx="0" cy="0"/>
          <a:chOff x="0" y="0"/>
          <a:chExt cx="0" cy="0"/>
        </a:xfrm>
      </p:grpSpPr>
      <p:sp>
        <p:nvSpPr>
          <p:cNvPr id="191" name="Google Shape;191;p31"/>
          <p:cNvSpPr txBox="1">
            <a:spLocks noGrp="1"/>
          </p:cNvSpPr>
          <p:nvPr>
            <p:ph type="body" idx="1"/>
          </p:nvPr>
        </p:nvSpPr>
        <p:spPr>
          <a:xfrm>
            <a:off x="257175" y="185499"/>
            <a:ext cx="8544000" cy="525000"/>
          </a:xfrm>
          <a:prstGeom prst="rect">
            <a:avLst/>
          </a:prstGeom>
        </p:spPr>
        <p:txBody>
          <a:bodyPr spcFirstLastPara="1" wrap="square" lIns="68575" tIns="34275" rIns="68575" bIns="34275" anchor="t" anchorCtr="0">
            <a:normAutofit/>
          </a:bodyPr>
          <a:lstStyle/>
          <a:p>
            <a:pPr marL="0" lvl="0" indent="0" algn="ctr" rtl="0">
              <a:spcBef>
                <a:spcPts val="800"/>
              </a:spcBef>
              <a:spcAft>
                <a:spcPts val="1200"/>
              </a:spcAft>
              <a:buNone/>
            </a:pPr>
            <a:r>
              <a:rPr lang="en" sz="1800"/>
              <a:t>Other screening tools continued: </a:t>
            </a:r>
            <a:endParaRPr sz="1800"/>
          </a:p>
        </p:txBody>
      </p:sp>
      <p:sp>
        <p:nvSpPr>
          <p:cNvPr id="192" name="Google Shape;192;p31"/>
          <p:cNvSpPr txBox="1">
            <a:spLocks noGrp="1"/>
          </p:cNvSpPr>
          <p:nvPr>
            <p:ph type="body" idx="2"/>
          </p:nvPr>
        </p:nvSpPr>
        <p:spPr>
          <a:xfrm>
            <a:off x="193425" y="254975"/>
            <a:ext cx="8773500" cy="4630500"/>
          </a:xfrm>
          <a:prstGeom prst="rect">
            <a:avLst/>
          </a:prstGeom>
        </p:spPr>
        <p:txBody>
          <a:bodyPr spcFirstLastPara="1" wrap="square" lIns="68575" tIns="34275" rIns="68575" bIns="34275" anchor="t" anchorCtr="0">
            <a:normAutofit lnSpcReduction="10000"/>
          </a:bodyPr>
          <a:lstStyle/>
          <a:p>
            <a:pPr marL="0" marR="165100" lvl="0" indent="0" algn="l" rtl="0">
              <a:lnSpc>
                <a:spcPct val="100000"/>
              </a:lnSpc>
              <a:spcBef>
                <a:spcPts val="0"/>
              </a:spcBef>
              <a:spcAft>
                <a:spcPts val="0"/>
              </a:spcAft>
              <a:buNone/>
            </a:pPr>
            <a:endParaRPr/>
          </a:p>
          <a:p>
            <a:pPr marL="0" marR="165100" lvl="0" indent="0" algn="l" rtl="0">
              <a:lnSpc>
                <a:spcPct val="100000"/>
              </a:lnSpc>
              <a:spcBef>
                <a:spcPts val="2100"/>
              </a:spcBef>
              <a:spcAft>
                <a:spcPts val="0"/>
              </a:spcAft>
              <a:buNone/>
            </a:pPr>
            <a:r>
              <a:rPr lang="en" sz="1400" b="1" u="sng">
                <a:latin typeface="Arial"/>
                <a:ea typeface="Arial"/>
                <a:cs typeface="Arial"/>
                <a:sym typeface="Arial"/>
                <a:hlinkClick r:id="rId3"/>
              </a:rPr>
              <a:t>Perceived Prenatal Maternal Stress Scale </a:t>
            </a:r>
            <a:r>
              <a:rPr lang="en" sz="1400" u="sng">
                <a:latin typeface="Arial"/>
                <a:ea typeface="Arial"/>
                <a:cs typeface="Arial"/>
                <a:sym typeface="Arial"/>
                <a:hlinkClick r:id="rId3"/>
              </a:rPr>
              <a:t>(PPNMSS)</a:t>
            </a:r>
            <a:r>
              <a:rPr lang="en" sz="1400">
                <a:latin typeface="Arial"/>
                <a:ea typeface="Arial"/>
                <a:cs typeface="Arial"/>
                <a:sym typeface="Arial"/>
              </a:rPr>
              <a:t> Measures prenatal maternal stress (PNMS), assists with screening for stress and depression among pregnant women. </a:t>
            </a:r>
            <a:endParaRPr sz="1400">
              <a:latin typeface="Arial"/>
              <a:ea typeface="Arial"/>
              <a:cs typeface="Arial"/>
              <a:sym typeface="Arial"/>
            </a:endParaRPr>
          </a:p>
          <a:p>
            <a:pPr marL="0" marR="165100" lvl="0" indent="0" algn="l" rtl="0">
              <a:lnSpc>
                <a:spcPct val="100000"/>
              </a:lnSpc>
              <a:spcBef>
                <a:spcPts val="2100"/>
              </a:spcBef>
              <a:spcAft>
                <a:spcPts val="0"/>
              </a:spcAft>
              <a:buNone/>
            </a:pPr>
            <a:r>
              <a:rPr lang="en" sz="1400" b="1">
                <a:latin typeface="Arial"/>
                <a:ea typeface="Arial"/>
                <a:cs typeface="Arial"/>
                <a:sym typeface="Arial"/>
              </a:rPr>
              <a:t>PTSD</a:t>
            </a:r>
            <a:r>
              <a:rPr lang="en" sz="1400">
                <a:latin typeface="Arial"/>
                <a:ea typeface="Arial"/>
                <a:cs typeface="Arial"/>
                <a:sym typeface="Arial"/>
              </a:rPr>
              <a:t>   </a:t>
            </a:r>
            <a:r>
              <a:rPr lang="en" sz="1300" b="1" u="sng">
                <a:latin typeface="Arial"/>
                <a:ea typeface="Arial"/>
                <a:cs typeface="Arial"/>
                <a:sym typeface="Arial"/>
                <a:hlinkClick r:id="rId4"/>
              </a:rPr>
              <a:t>Primary Care -PTSD-5</a:t>
            </a:r>
            <a:r>
              <a:rPr lang="en" sz="1300" u="sng">
                <a:latin typeface="Arial"/>
                <a:ea typeface="Arial"/>
                <a:cs typeface="Arial"/>
                <a:sym typeface="Arial"/>
                <a:hlinkClick r:id="rId4"/>
              </a:rPr>
              <a:t> (PC-PTSD-5)</a:t>
            </a:r>
            <a:r>
              <a:rPr lang="en" sz="1300" u="sng">
                <a:latin typeface="Arial"/>
                <a:ea typeface="Arial"/>
                <a:cs typeface="Arial"/>
                <a:sym typeface="Arial"/>
              </a:rPr>
              <a:t> </a:t>
            </a:r>
            <a:r>
              <a:rPr lang="en" sz="1300">
                <a:latin typeface="Arial"/>
                <a:ea typeface="Arial"/>
                <a:cs typeface="Arial"/>
                <a:sym typeface="Arial"/>
              </a:rPr>
              <a:t>(5 questions)</a:t>
            </a:r>
            <a:endParaRPr sz="1400">
              <a:latin typeface="Arial"/>
              <a:ea typeface="Arial"/>
              <a:cs typeface="Arial"/>
              <a:sym typeface="Arial"/>
            </a:endParaRPr>
          </a:p>
          <a:p>
            <a:pPr marL="0" lvl="0" indent="0" algn="l" rtl="0">
              <a:lnSpc>
                <a:spcPct val="140000"/>
              </a:lnSpc>
              <a:spcBef>
                <a:spcPts val="2100"/>
              </a:spcBef>
              <a:spcAft>
                <a:spcPts val="0"/>
              </a:spcAft>
              <a:buNone/>
            </a:pPr>
            <a:r>
              <a:rPr lang="en" sz="1400" b="1">
                <a:latin typeface="Arial"/>
                <a:ea typeface="Arial"/>
                <a:cs typeface="Arial"/>
                <a:sym typeface="Arial"/>
              </a:rPr>
              <a:t>Bipolar Disorder </a:t>
            </a:r>
            <a:r>
              <a:rPr lang="en" sz="1400" b="1" u="sng">
                <a:latin typeface="Arial"/>
                <a:ea typeface="Arial"/>
                <a:cs typeface="Arial"/>
                <a:sym typeface="Arial"/>
                <a:hlinkClick r:id="rId5"/>
              </a:rPr>
              <a:t>Mood Disorder Questionnaire</a:t>
            </a:r>
            <a:r>
              <a:rPr lang="en" sz="1400" u="sng">
                <a:latin typeface="Arial"/>
                <a:ea typeface="Arial"/>
                <a:cs typeface="Arial"/>
                <a:sym typeface="Arial"/>
                <a:hlinkClick r:id="rId5"/>
              </a:rPr>
              <a:t> (MDQ)</a:t>
            </a:r>
            <a:r>
              <a:rPr lang="en" sz="1400">
                <a:latin typeface="Arial"/>
                <a:ea typeface="Arial"/>
                <a:cs typeface="Arial"/>
                <a:sym typeface="Arial"/>
              </a:rPr>
              <a:t> (17 questions)</a:t>
            </a:r>
            <a:endParaRPr sz="1400">
              <a:latin typeface="Arial"/>
              <a:ea typeface="Arial"/>
              <a:cs typeface="Arial"/>
              <a:sym typeface="Arial"/>
            </a:endParaRPr>
          </a:p>
          <a:p>
            <a:pPr marL="0" marR="165100" lvl="0" indent="0" algn="l" rtl="0">
              <a:lnSpc>
                <a:spcPct val="100000"/>
              </a:lnSpc>
              <a:spcBef>
                <a:spcPts val="2100"/>
              </a:spcBef>
              <a:spcAft>
                <a:spcPts val="0"/>
              </a:spcAft>
              <a:buNone/>
            </a:pPr>
            <a:r>
              <a:rPr lang="en" sz="1400" b="1">
                <a:latin typeface="Arial"/>
                <a:ea typeface="Arial"/>
                <a:cs typeface="Arial"/>
                <a:sym typeface="Arial"/>
              </a:rPr>
              <a:t>Psychosis  </a:t>
            </a:r>
            <a:r>
              <a:rPr lang="en" sz="1400">
                <a:latin typeface="Arial"/>
                <a:ea typeface="Arial"/>
                <a:cs typeface="Arial"/>
                <a:sym typeface="Arial"/>
              </a:rPr>
              <a:t>a person experiencing psychosis may be incapable of completing a symptom screening questionnaire directly due to breaks in reality; therefore family/supports are often the first to notice behavior changes. The following psychosis symptom checklist (PSC) and overview can be used by providers and family/supports to determine if psychosis may exist. </a:t>
            </a:r>
            <a:r>
              <a:rPr lang="en" sz="1400" b="1" u="sng">
                <a:latin typeface="Arial"/>
                <a:ea typeface="Arial"/>
                <a:cs typeface="Arial"/>
                <a:sym typeface="Arial"/>
                <a:hlinkClick r:id="rId6"/>
              </a:rPr>
              <a:t>Policy Center for Maternal Mental Health's Psychosis Symptom Checklist</a:t>
            </a:r>
            <a:r>
              <a:rPr lang="en" sz="1400" u="sng">
                <a:latin typeface="Arial"/>
                <a:ea typeface="Arial"/>
                <a:cs typeface="Arial"/>
                <a:sym typeface="Arial"/>
                <a:hlinkClick r:id="rId6"/>
              </a:rPr>
              <a:t> (PSC)</a:t>
            </a:r>
            <a:endParaRPr sz="1400" b="1">
              <a:latin typeface="Arial"/>
              <a:ea typeface="Arial"/>
              <a:cs typeface="Arial"/>
              <a:sym typeface="Arial"/>
            </a:endParaRPr>
          </a:p>
          <a:p>
            <a:pPr marL="0" marR="165100" lvl="0" indent="0" algn="l" rtl="0">
              <a:lnSpc>
                <a:spcPct val="100000"/>
              </a:lnSpc>
              <a:spcBef>
                <a:spcPts val="2100"/>
              </a:spcBef>
              <a:spcAft>
                <a:spcPts val="0"/>
              </a:spcAft>
              <a:buNone/>
            </a:pPr>
            <a:r>
              <a:rPr lang="en" sz="1400" b="1">
                <a:latin typeface="Arial"/>
                <a:ea typeface="Arial"/>
                <a:cs typeface="Arial"/>
                <a:sym typeface="Arial"/>
              </a:rPr>
              <a:t>Substance Use Disorder   </a:t>
            </a:r>
            <a:r>
              <a:rPr lang="en" sz="1400" b="1" u="sng">
                <a:latin typeface="Arial"/>
                <a:ea typeface="Arial"/>
                <a:cs typeface="Arial"/>
                <a:sym typeface="Arial"/>
                <a:hlinkClick r:id="rId7"/>
              </a:rPr>
              <a:t>National Institutes of Health Screening and Assessment Tools Chart</a:t>
            </a:r>
            <a:endParaRPr sz="1400" b="1" u="sng">
              <a:latin typeface="Arial"/>
              <a:ea typeface="Arial"/>
              <a:cs typeface="Arial"/>
              <a:sym typeface="Arial"/>
            </a:endParaRPr>
          </a:p>
          <a:p>
            <a:pPr marL="0" lvl="0" indent="0" algn="l" rtl="0">
              <a:spcBef>
                <a:spcPts val="2100"/>
              </a:spcBef>
              <a:spcAft>
                <a:spcPts val="0"/>
              </a:spcAft>
              <a:buClr>
                <a:schemeClr val="dk1"/>
              </a:buClr>
              <a:buSzPts val="1100"/>
              <a:buFont typeface="Arial"/>
              <a:buNone/>
            </a:pPr>
            <a:r>
              <a:rPr lang="en" sz="1400">
                <a:latin typeface="Arial"/>
                <a:ea typeface="Arial"/>
                <a:cs typeface="Arial"/>
                <a:sym typeface="Arial"/>
              </a:rPr>
              <a:t>Birth Equity, Social Determinants of Health screenings</a:t>
            </a:r>
            <a:endParaRPr sz="1000" b="1" u="sng">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2"/>
          <p:cNvSpPr/>
          <p:nvPr/>
        </p:nvSpPr>
        <p:spPr>
          <a:xfrm>
            <a:off x="6539954" y="1095173"/>
            <a:ext cx="2604045" cy="619449"/>
          </a:xfrm>
          <a:custGeom>
            <a:avLst/>
            <a:gdLst/>
            <a:ahLst/>
            <a:cxnLst/>
            <a:rect l="l" t="t" r="r" b="b"/>
            <a:pathLst>
              <a:path w="3472060" h="825932" extrusionOk="0">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8" name="Google Shape;198;p32"/>
          <p:cNvSpPr txBox="1">
            <a:spLocks noGrp="1"/>
          </p:cNvSpPr>
          <p:nvPr>
            <p:ph type="title"/>
          </p:nvPr>
        </p:nvSpPr>
        <p:spPr>
          <a:xfrm>
            <a:off x="1863975" y="471950"/>
            <a:ext cx="5562000" cy="7626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lt2"/>
              </a:buClr>
              <a:buSzPts val="3200"/>
              <a:buFont typeface="Calibri"/>
              <a:buNone/>
            </a:pPr>
            <a:r>
              <a:rPr lang="en">
                <a:solidFill>
                  <a:schemeClr val="lt2"/>
                </a:solidFill>
              </a:rPr>
              <a:t>   Once screened, then what?</a:t>
            </a:r>
            <a:endParaRPr>
              <a:solidFill>
                <a:schemeClr val="lt2"/>
              </a:solidFill>
            </a:endParaRPr>
          </a:p>
        </p:txBody>
      </p:sp>
      <p:sp>
        <p:nvSpPr>
          <p:cNvPr id="199" name="Google Shape;199;p32"/>
          <p:cNvSpPr/>
          <p:nvPr/>
        </p:nvSpPr>
        <p:spPr>
          <a:xfrm>
            <a:off x="1" y="2943224"/>
            <a:ext cx="9144300" cy="22002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0" name="Google Shape;200;p32"/>
          <p:cNvSpPr/>
          <p:nvPr/>
        </p:nvSpPr>
        <p:spPr>
          <a:xfrm>
            <a:off x="1" y="1321550"/>
            <a:ext cx="9143775" cy="210184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01" name="Google Shape;201;p32"/>
          <p:cNvSpPr txBox="1">
            <a:spLocks noGrp="1"/>
          </p:cNvSpPr>
          <p:nvPr>
            <p:ph type="body" idx="1"/>
          </p:nvPr>
        </p:nvSpPr>
        <p:spPr>
          <a:xfrm>
            <a:off x="204800" y="1714625"/>
            <a:ext cx="5381100" cy="3282600"/>
          </a:xfrm>
          <a:prstGeom prst="rect">
            <a:avLst/>
          </a:prstGeom>
          <a:noFill/>
          <a:ln>
            <a:noFill/>
          </a:ln>
        </p:spPr>
        <p:txBody>
          <a:bodyPr spcFirstLastPara="1" wrap="square" lIns="68575" tIns="34275" rIns="68575" bIns="34275" anchor="t" anchorCtr="0">
            <a:normAutofit fontScale="92500" lnSpcReduction="10000"/>
          </a:bodyPr>
          <a:lstStyle/>
          <a:p>
            <a:pPr marL="254000" lvl="0" indent="0" algn="l" rtl="0">
              <a:spcBef>
                <a:spcPts val="0"/>
              </a:spcBef>
              <a:spcAft>
                <a:spcPts val="0"/>
              </a:spcAft>
              <a:buNone/>
            </a:pPr>
            <a:endParaRPr>
              <a:solidFill>
                <a:schemeClr val="dk1"/>
              </a:solidFill>
            </a:endParaRPr>
          </a:p>
          <a:p>
            <a:pPr marL="254000" lvl="0" indent="-247332" algn="l" rtl="0">
              <a:spcBef>
                <a:spcPts val="0"/>
              </a:spcBef>
              <a:spcAft>
                <a:spcPts val="0"/>
              </a:spcAft>
              <a:buSzPct val="77777"/>
              <a:buChar char="●"/>
            </a:pPr>
            <a:r>
              <a:rPr lang="en">
                <a:solidFill>
                  <a:schemeClr val="dk1"/>
                </a:solidFill>
              </a:rPr>
              <a:t>A negative screen still requires check-in with family. </a:t>
            </a:r>
            <a:endParaRPr>
              <a:solidFill>
                <a:schemeClr val="dk1"/>
              </a:solidFill>
            </a:endParaRPr>
          </a:p>
          <a:p>
            <a:pPr marL="254000" lvl="0" indent="0" algn="l" rtl="0">
              <a:spcBef>
                <a:spcPts val="0"/>
              </a:spcBef>
              <a:spcAft>
                <a:spcPts val="0"/>
              </a:spcAft>
              <a:buNone/>
            </a:pPr>
            <a:endParaRPr>
              <a:solidFill>
                <a:schemeClr val="dk1"/>
              </a:solidFill>
            </a:endParaRPr>
          </a:p>
          <a:p>
            <a:pPr marL="254000" lvl="0" indent="-247332" algn="l" rtl="0">
              <a:spcBef>
                <a:spcPts val="0"/>
              </a:spcBef>
              <a:spcAft>
                <a:spcPts val="0"/>
              </a:spcAft>
              <a:buSzPct val="77777"/>
              <a:buChar char="●"/>
            </a:pPr>
            <a:r>
              <a:rPr lang="en" sz="1800">
                <a:solidFill>
                  <a:schemeClr val="dk1"/>
                </a:solidFill>
              </a:rPr>
              <a:t>A positive screen indicates further assessment is needed, preferably by a mental health clinician trained in PMAD treatment</a:t>
            </a:r>
            <a:endParaRPr sz="1800">
              <a:solidFill>
                <a:schemeClr val="dk1"/>
              </a:solidFill>
            </a:endParaRPr>
          </a:p>
          <a:p>
            <a:pPr marL="0" lvl="0" indent="0" algn="l" rtl="0">
              <a:spcBef>
                <a:spcPts val="0"/>
              </a:spcBef>
              <a:spcAft>
                <a:spcPts val="0"/>
              </a:spcAft>
              <a:buNone/>
            </a:pPr>
            <a:endParaRPr>
              <a:solidFill>
                <a:schemeClr val="dk1"/>
              </a:solidFill>
            </a:endParaRPr>
          </a:p>
          <a:p>
            <a:pPr marL="254000" lvl="0" indent="-247332" algn="l" rtl="0">
              <a:spcBef>
                <a:spcPts val="800"/>
              </a:spcBef>
              <a:spcAft>
                <a:spcPts val="0"/>
              </a:spcAft>
              <a:buSzPct val="77777"/>
              <a:buChar char="●"/>
            </a:pPr>
            <a:r>
              <a:rPr lang="en" sz="1800">
                <a:solidFill>
                  <a:schemeClr val="dk1"/>
                </a:solidFill>
              </a:rPr>
              <a:t>Follow up with moms</a:t>
            </a:r>
            <a:endParaRPr/>
          </a:p>
          <a:p>
            <a:pPr marL="558800" lvl="1" indent="-209232" algn="l" rtl="0">
              <a:spcBef>
                <a:spcPts val="800"/>
              </a:spcBef>
              <a:spcAft>
                <a:spcPts val="0"/>
              </a:spcAft>
              <a:buSzPct val="77777"/>
              <a:buChar char="○"/>
            </a:pPr>
            <a:r>
              <a:rPr lang="en" sz="1800">
                <a:solidFill>
                  <a:schemeClr val="dk1"/>
                </a:solidFill>
              </a:rPr>
              <a:t>Frequently do not manage own care or follow up with mental health providers</a:t>
            </a:r>
            <a:endParaRPr/>
          </a:p>
          <a:p>
            <a:pPr marL="0" lvl="1" indent="0" algn="l" rtl="0">
              <a:spcBef>
                <a:spcPts val="800"/>
              </a:spcBef>
              <a:spcAft>
                <a:spcPts val="0"/>
              </a:spcAft>
              <a:buSzPct val="78571"/>
              <a:buNone/>
            </a:pPr>
            <a:endParaRPr>
              <a:solidFill>
                <a:schemeClr val="dk1"/>
              </a:solidFill>
            </a:endParaRPr>
          </a:p>
        </p:txBody>
      </p:sp>
      <p:pic>
        <p:nvPicPr>
          <p:cNvPr id="202" name="Google Shape;202;p32" descr="https://www.todaysparent.com/wp-content/uploads/2017/04/recognizing-the-signs-of-postpartum-depression-1024x576-1496154504.jpg"/>
          <p:cNvPicPr preferRelativeResize="0"/>
          <p:nvPr/>
        </p:nvPicPr>
        <p:blipFill rotWithShape="1">
          <a:blip r:embed="rId4">
            <a:alphaModFix/>
          </a:blip>
          <a:srcRect/>
          <a:stretch/>
        </p:blipFill>
        <p:spPr>
          <a:xfrm>
            <a:off x="5736124" y="1939225"/>
            <a:ext cx="3129802" cy="2200200"/>
          </a:xfrm>
          <a:prstGeom prst="rect">
            <a:avLst/>
          </a:prstGeom>
          <a:noFill/>
          <a:ln>
            <a:noFill/>
          </a:ln>
        </p:spPr>
      </p:pic>
      <p:sp>
        <p:nvSpPr>
          <p:cNvPr id="203" name="Google Shape;203;p32"/>
          <p:cNvSpPr txBox="1"/>
          <p:nvPr/>
        </p:nvSpPr>
        <p:spPr>
          <a:xfrm>
            <a:off x="5769142" y="4463716"/>
            <a:ext cx="23403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0" i="0" u="none" strike="noStrike" cap="none">
                <a:solidFill>
                  <a:schemeClr val="lt1"/>
                </a:solidFill>
                <a:latin typeface="Calibri"/>
                <a:ea typeface="Calibri"/>
                <a:cs typeface="Calibri"/>
                <a:sym typeface="Calibri"/>
              </a:rPr>
              <a:t>Image by Erin McPhee</a:t>
            </a:r>
            <a:endParaRPr sz="800" b="0" i="0" u="none" strike="noStrike" cap="none">
              <a:solidFill>
                <a:schemeClr val="lt1"/>
              </a:solidFill>
              <a:latin typeface="Calibri"/>
              <a:ea typeface="Calibri"/>
              <a:cs typeface="Calibri"/>
              <a:sym typeface="Calibri"/>
            </a:endParaRPr>
          </a:p>
        </p:txBody>
      </p:sp>
      <p:pic>
        <p:nvPicPr>
          <p:cNvPr id="204" name="Google Shape;204;p32"/>
          <p:cNvPicPr preferRelativeResize="0"/>
          <p:nvPr/>
        </p:nvPicPr>
        <p:blipFill>
          <a:blip r:embed="rId5">
            <a:alphaModFix/>
          </a:blip>
          <a:stretch>
            <a:fillRect/>
          </a:stretch>
        </p:blipFill>
        <p:spPr>
          <a:xfrm>
            <a:off x="6182363" y="4463737"/>
            <a:ext cx="2095500" cy="533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33"/>
          <p:cNvSpPr/>
          <p:nvPr/>
        </p:nvSpPr>
        <p:spPr>
          <a:xfrm>
            <a:off x="0" y="-1"/>
            <a:ext cx="9144000" cy="51435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1" name="Google Shape;211;p33"/>
          <p:cNvSpPr txBox="1">
            <a:spLocks noGrp="1"/>
          </p:cNvSpPr>
          <p:nvPr>
            <p:ph type="title"/>
          </p:nvPr>
        </p:nvSpPr>
        <p:spPr>
          <a:xfrm>
            <a:off x="59400" y="475950"/>
            <a:ext cx="3157500" cy="3909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EBEBEB"/>
              </a:buClr>
              <a:buSzPts val="3000"/>
              <a:buFont typeface="Calibri"/>
              <a:buNone/>
            </a:pPr>
            <a:r>
              <a:rPr lang="en" sz="3000">
                <a:solidFill>
                  <a:srgbClr val="EBEBEB"/>
                </a:solidFill>
              </a:rPr>
              <a:t>Psychoeducation</a:t>
            </a:r>
            <a:endParaRPr/>
          </a:p>
        </p:txBody>
      </p:sp>
      <p:sp>
        <p:nvSpPr>
          <p:cNvPr id="212" name="Google Shape;212;p33"/>
          <p:cNvSpPr/>
          <p:nvPr/>
        </p:nvSpPr>
        <p:spPr>
          <a:xfrm>
            <a:off x="3120975" y="0"/>
            <a:ext cx="6023017" cy="5143500"/>
          </a:xfrm>
          <a:custGeom>
            <a:avLst/>
            <a:gdLst/>
            <a:ahLst/>
            <a:cxnLst/>
            <a:rect l="l" t="t" r="r" b="b"/>
            <a:pathLst>
              <a:path w="8030690" h="6858000" extrusionOk="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3" name="Google Shape;213;p33"/>
          <p:cNvSpPr/>
          <p:nvPr/>
        </p:nvSpPr>
        <p:spPr>
          <a:xfrm>
            <a:off x="2961083" y="-1"/>
            <a:ext cx="419604" cy="2782232"/>
          </a:xfrm>
          <a:custGeom>
            <a:avLst/>
            <a:gdLst/>
            <a:ahLst/>
            <a:cxnLst/>
            <a:rect l="l" t="t" r="r" b="b"/>
            <a:pathLst>
              <a:path w="559472" h="3709642" extrusionOk="0">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14" name="Google Shape;214;p33"/>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15" name="Google Shape;215;p33"/>
          <p:cNvGrpSpPr/>
          <p:nvPr/>
        </p:nvGrpSpPr>
        <p:grpSpPr>
          <a:xfrm>
            <a:off x="3352025" y="857400"/>
            <a:ext cx="5472358" cy="4040243"/>
            <a:chOff x="0" y="657"/>
            <a:chExt cx="6975600" cy="5386991"/>
          </a:xfrm>
        </p:grpSpPr>
        <p:cxnSp>
          <p:nvCxnSpPr>
            <p:cNvPr id="216" name="Google Shape;216;p33"/>
            <p:cNvCxnSpPr/>
            <p:nvPr/>
          </p:nvCxnSpPr>
          <p:spPr>
            <a:xfrm>
              <a:off x="0" y="657"/>
              <a:ext cx="6975600" cy="0"/>
            </a:xfrm>
            <a:prstGeom prst="straightConnector1">
              <a:avLst/>
            </a:prstGeom>
            <a:gradFill>
              <a:gsLst>
                <a:gs pos="0">
                  <a:srgbClr val="5097CF"/>
                </a:gs>
                <a:gs pos="100000">
                  <a:srgbClr val="1B689D"/>
                </a:gs>
              </a:gsLst>
              <a:lin ang="5400012" scaled="0"/>
            </a:gradFill>
            <a:ln w="9525" cap="rnd" cmpd="sng">
              <a:solidFill>
                <a:srgbClr val="2383C6"/>
              </a:solidFill>
              <a:prstDash val="solid"/>
              <a:round/>
              <a:headEnd type="none" w="sm" len="sm"/>
              <a:tailEnd type="none" w="sm" len="sm"/>
            </a:ln>
            <a:effectLst>
              <a:outerShdw blurRad="38100" dist="25400" dir="5400000" rotWithShape="0">
                <a:srgbClr val="000000">
                  <a:alpha val="44710"/>
                </a:srgbClr>
              </a:outerShdw>
            </a:effectLst>
          </p:spPr>
        </p:cxnSp>
        <p:sp>
          <p:nvSpPr>
            <p:cNvPr id="217" name="Google Shape;217;p33"/>
            <p:cNvSpPr/>
            <p:nvPr/>
          </p:nvSpPr>
          <p:spPr>
            <a:xfrm>
              <a:off x="0" y="657"/>
              <a:ext cx="6975600" cy="1077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8" name="Google Shape;218;p33"/>
            <p:cNvSpPr txBox="1"/>
            <p:nvPr/>
          </p:nvSpPr>
          <p:spPr>
            <a:xfrm>
              <a:off x="0" y="657"/>
              <a:ext cx="6975600" cy="1077300"/>
            </a:xfrm>
            <a:prstGeom prst="rect">
              <a:avLst/>
            </a:prstGeom>
            <a:noFill/>
            <a:ln>
              <a:noFill/>
            </a:ln>
          </p:spPr>
          <p:txBody>
            <a:bodyPr spcFirstLastPara="1" wrap="square" lIns="85725" tIns="85725" rIns="85725" bIns="857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 sz="2300" b="0" i="0" u="none" strike="noStrike" cap="none">
                  <a:solidFill>
                    <a:schemeClr val="dk1"/>
                  </a:solidFill>
                  <a:latin typeface="Calibri"/>
                  <a:ea typeface="Calibri"/>
                  <a:cs typeface="Calibri"/>
                  <a:sym typeface="Calibri"/>
                </a:rPr>
                <a:t>Difference between Baby Blues and a PMAD</a:t>
              </a:r>
              <a:endParaRPr sz="1100"/>
            </a:p>
          </p:txBody>
        </p:sp>
        <p:cxnSp>
          <p:nvCxnSpPr>
            <p:cNvPr id="219" name="Google Shape;219;p33"/>
            <p:cNvCxnSpPr/>
            <p:nvPr/>
          </p:nvCxnSpPr>
          <p:spPr>
            <a:xfrm>
              <a:off x="0" y="1078080"/>
              <a:ext cx="6975600" cy="0"/>
            </a:xfrm>
            <a:prstGeom prst="straightConnector1">
              <a:avLst/>
            </a:prstGeom>
            <a:gradFill>
              <a:gsLst>
                <a:gs pos="0">
                  <a:srgbClr val="52A4D1"/>
                </a:gs>
                <a:gs pos="100000">
                  <a:srgbClr val="1C75A0"/>
                </a:gs>
              </a:gsLst>
              <a:lin ang="5400012" scaled="0"/>
            </a:gradFill>
            <a:ln w="9525" cap="rnd" cmpd="sng">
              <a:solidFill>
                <a:srgbClr val="2493C9"/>
              </a:solidFill>
              <a:prstDash val="solid"/>
              <a:round/>
              <a:headEnd type="none" w="sm" len="sm"/>
              <a:tailEnd type="none" w="sm" len="sm"/>
            </a:ln>
            <a:effectLst>
              <a:outerShdw blurRad="38100" dist="25400" dir="5400000" rotWithShape="0">
                <a:srgbClr val="000000">
                  <a:alpha val="44710"/>
                </a:srgbClr>
              </a:outerShdw>
            </a:effectLst>
          </p:spPr>
        </p:cxnSp>
        <p:sp>
          <p:nvSpPr>
            <p:cNvPr id="220" name="Google Shape;220;p33"/>
            <p:cNvSpPr/>
            <p:nvPr/>
          </p:nvSpPr>
          <p:spPr>
            <a:xfrm>
              <a:off x="0" y="1078080"/>
              <a:ext cx="6975600" cy="1077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1" name="Google Shape;221;p33"/>
            <p:cNvSpPr txBox="1"/>
            <p:nvPr/>
          </p:nvSpPr>
          <p:spPr>
            <a:xfrm>
              <a:off x="0" y="1078080"/>
              <a:ext cx="6975600" cy="1077300"/>
            </a:xfrm>
            <a:prstGeom prst="rect">
              <a:avLst/>
            </a:prstGeom>
            <a:noFill/>
            <a:ln>
              <a:noFill/>
            </a:ln>
          </p:spPr>
          <p:txBody>
            <a:bodyPr spcFirstLastPara="1" wrap="square" lIns="85725" tIns="85725" rIns="85725" bIns="857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 sz="2300" b="0" i="0" u="none" strike="noStrike" cap="none">
                  <a:solidFill>
                    <a:schemeClr val="dk1"/>
                  </a:solidFill>
                  <a:latin typeface="Calibri"/>
                  <a:ea typeface="Calibri"/>
                  <a:cs typeface="Calibri"/>
                  <a:sym typeface="Calibri"/>
                </a:rPr>
                <a:t>Signs and symptoms of depression</a:t>
              </a:r>
              <a:endParaRPr sz="1100"/>
            </a:p>
          </p:txBody>
        </p:sp>
        <p:cxnSp>
          <p:nvCxnSpPr>
            <p:cNvPr id="222" name="Google Shape;222;p33"/>
            <p:cNvCxnSpPr/>
            <p:nvPr/>
          </p:nvCxnSpPr>
          <p:spPr>
            <a:xfrm>
              <a:off x="0" y="2155503"/>
              <a:ext cx="6975600" cy="0"/>
            </a:xfrm>
            <a:prstGeom prst="straightConnector1">
              <a:avLst/>
            </a:prstGeom>
            <a:gradFill>
              <a:gsLst>
                <a:gs pos="0">
                  <a:srgbClr val="54B4D5"/>
                </a:gs>
                <a:gs pos="100000">
                  <a:srgbClr val="1D84A3"/>
                </a:gs>
              </a:gsLst>
              <a:lin ang="5400012" scaled="0"/>
            </a:gradFill>
            <a:ln w="9525" cap="rnd" cmpd="sng">
              <a:solidFill>
                <a:srgbClr val="25A6CD"/>
              </a:solidFill>
              <a:prstDash val="solid"/>
              <a:round/>
              <a:headEnd type="none" w="sm" len="sm"/>
              <a:tailEnd type="none" w="sm" len="sm"/>
            </a:ln>
            <a:effectLst>
              <a:outerShdw blurRad="38100" dist="25400" dir="5400000" rotWithShape="0">
                <a:srgbClr val="000000">
                  <a:alpha val="44710"/>
                </a:srgbClr>
              </a:outerShdw>
            </a:effectLst>
          </p:spPr>
        </p:cxnSp>
        <p:sp>
          <p:nvSpPr>
            <p:cNvPr id="223" name="Google Shape;223;p33"/>
            <p:cNvSpPr/>
            <p:nvPr/>
          </p:nvSpPr>
          <p:spPr>
            <a:xfrm>
              <a:off x="0" y="2155503"/>
              <a:ext cx="6975600" cy="1077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4" name="Google Shape;224;p33"/>
            <p:cNvSpPr txBox="1"/>
            <p:nvPr/>
          </p:nvSpPr>
          <p:spPr>
            <a:xfrm>
              <a:off x="0" y="2155503"/>
              <a:ext cx="6975600" cy="1077300"/>
            </a:xfrm>
            <a:prstGeom prst="rect">
              <a:avLst/>
            </a:prstGeom>
            <a:noFill/>
            <a:ln>
              <a:noFill/>
            </a:ln>
          </p:spPr>
          <p:txBody>
            <a:bodyPr spcFirstLastPara="1" wrap="square" lIns="85725" tIns="85725" rIns="85725" bIns="857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 sz="2300" b="0" i="0" u="none" strike="noStrike" cap="none">
                  <a:solidFill>
                    <a:schemeClr val="dk1"/>
                  </a:solidFill>
                  <a:latin typeface="Calibri"/>
                  <a:ea typeface="Calibri"/>
                  <a:cs typeface="Calibri"/>
                  <a:sym typeface="Calibri"/>
                </a:rPr>
                <a:t>Signs and symptoms of anxiety</a:t>
              </a:r>
              <a:endParaRPr sz="1100"/>
            </a:p>
          </p:txBody>
        </p:sp>
        <p:cxnSp>
          <p:nvCxnSpPr>
            <p:cNvPr id="225" name="Google Shape;225;p33"/>
            <p:cNvCxnSpPr/>
            <p:nvPr/>
          </p:nvCxnSpPr>
          <p:spPr>
            <a:xfrm>
              <a:off x="0" y="3232925"/>
              <a:ext cx="6975600" cy="0"/>
            </a:xfrm>
            <a:prstGeom prst="straightConnector1">
              <a:avLst/>
            </a:prstGeom>
            <a:gradFill>
              <a:gsLst>
                <a:gs pos="0">
                  <a:srgbClr val="55C5D9"/>
                </a:gs>
                <a:gs pos="100000">
                  <a:srgbClr val="1D93A8"/>
                </a:gs>
              </a:gsLst>
              <a:lin ang="5400012" scaled="0"/>
            </a:gradFill>
            <a:ln w="9525" cap="rnd" cmpd="sng">
              <a:solidFill>
                <a:srgbClr val="25B9D2"/>
              </a:solidFill>
              <a:prstDash val="solid"/>
              <a:round/>
              <a:headEnd type="none" w="sm" len="sm"/>
              <a:tailEnd type="none" w="sm" len="sm"/>
            </a:ln>
            <a:effectLst>
              <a:outerShdw blurRad="38100" dist="25400" dir="5400000" rotWithShape="0">
                <a:srgbClr val="000000">
                  <a:alpha val="44710"/>
                </a:srgbClr>
              </a:outerShdw>
            </a:effectLst>
          </p:spPr>
        </p:cxnSp>
        <p:sp>
          <p:nvSpPr>
            <p:cNvPr id="226" name="Google Shape;226;p33"/>
            <p:cNvSpPr/>
            <p:nvPr/>
          </p:nvSpPr>
          <p:spPr>
            <a:xfrm>
              <a:off x="0" y="3232925"/>
              <a:ext cx="6975600" cy="1077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33"/>
            <p:cNvSpPr txBox="1"/>
            <p:nvPr/>
          </p:nvSpPr>
          <p:spPr>
            <a:xfrm>
              <a:off x="0" y="3232925"/>
              <a:ext cx="6975600" cy="1077300"/>
            </a:xfrm>
            <a:prstGeom prst="rect">
              <a:avLst/>
            </a:prstGeom>
            <a:noFill/>
            <a:ln>
              <a:noFill/>
            </a:ln>
          </p:spPr>
          <p:txBody>
            <a:bodyPr spcFirstLastPara="1" wrap="square" lIns="85725" tIns="85725" rIns="85725" bIns="857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 sz="2300" b="0" i="0" u="none" strike="noStrike" cap="none">
                  <a:solidFill>
                    <a:schemeClr val="dk1"/>
                  </a:solidFill>
                  <a:latin typeface="Calibri"/>
                  <a:ea typeface="Calibri"/>
                  <a:cs typeface="Calibri"/>
                  <a:sym typeface="Calibri"/>
                </a:rPr>
                <a:t>Talk about self-care, coping skills, healthy eating, sleeping, using supports</a:t>
              </a:r>
              <a:endParaRPr sz="1100"/>
            </a:p>
          </p:txBody>
        </p:sp>
        <p:cxnSp>
          <p:nvCxnSpPr>
            <p:cNvPr id="228" name="Google Shape;228;p33"/>
            <p:cNvCxnSpPr/>
            <p:nvPr/>
          </p:nvCxnSpPr>
          <p:spPr>
            <a:xfrm>
              <a:off x="0" y="4310348"/>
              <a:ext cx="6975600" cy="0"/>
            </a:xfrm>
            <a:prstGeom prst="straightConnector1">
              <a:avLst/>
            </a:prstGeom>
            <a:gradFill>
              <a:gsLst>
                <a:gs pos="0">
                  <a:srgbClr val="56D4DD"/>
                </a:gs>
                <a:gs pos="100000">
                  <a:srgbClr val="1DA2AA"/>
                </a:gs>
              </a:gsLst>
              <a:lin ang="5400012" scaled="0"/>
            </a:gradFill>
            <a:ln w="9525" cap="rnd" cmpd="sng">
              <a:solidFill>
                <a:srgbClr val="25CCD6"/>
              </a:solidFill>
              <a:prstDash val="solid"/>
              <a:round/>
              <a:headEnd type="none" w="sm" len="sm"/>
              <a:tailEnd type="none" w="sm" len="sm"/>
            </a:ln>
            <a:effectLst>
              <a:outerShdw blurRad="38100" dist="25400" dir="5400000" rotWithShape="0">
                <a:srgbClr val="000000">
                  <a:alpha val="44710"/>
                </a:srgbClr>
              </a:outerShdw>
            </a:effectLst>
          </p:spPr>
        </p:cxnSp>
        <p:sp>
          <p:nvSpPr>
            <p:cNvPr id="229" name="Google Shape;229;p33"/>
            <p:cNvSpPr/>
            <p:nvPr/>
          </p:nvSpPr>
          <p:spPr>
            <a:xfrm>
              <a:off x="0" y="4310348"/>
              <a:ext cx="6975600" cy="1077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33"/>
            <p:cNvSpPr txBox="1"/>
            <p:nvPr/>
          </p:nvSpPr>
          <p:spPr>
            <a:xfrm>
              <a:off x="0" y="4310348"/>
              <a:ext cx="6975600" cy="1077300"/>
            </a:xfrm>
            <a:prstGeom prst="rect">
              <a:avLst/>
            </a:prstGeom>
            <a:noFill/>
            <a:ln>
              <a:noFill/>
            </a:ln>
          </p:spPr>
          <p:txBody>
            <a:bodyPr spcFirstLastPara="1" wrap="square" lIns="85725" tIns="85725" rIns="85725" bIns="857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 sz="2300" b="0" i="0" u="none" strike="noStrike" cap="none">
                  <a:solidFill>
                    <a:schemeClr val="dk1"/>
                  </a:solidFill>
                  <a:latin typeface="Calibri"/>
                  <a:ea typeface="Calibri"/>
                  <a:cs typeface="Calibri"/>
                  <a:sym typeface="Calibri"/>
                </a:rPr>
                <a:t>Talking about the intrusive thoughts</a:t>
              </a:r>
              <a:endParaRPr sz="1100"/>
            </a:p>
          </p:txBody>
        </p:sp>
      </p:grpSp>
      <p:pic>
        <p:nvPicPr>
          <p:cNvPr id="231" name="Google Shape;231;p33"/>
          <p:cNvPicPr preferRelativeResize="0"/>
          <p:nvPr/>
        </p:nvPicPr>
        <p:blipFill>
          <a:blip r:embed="rId4">
            <a:alphaModFix/>
          </a:blip>
          <a:stretch>
            <a:fillRect/>
          </a:stretch>
        </p:blipFill>
        <p:spPr>
          <a:xfrm>
            <a:off x="4943100" y="4610112"/>
            <a:ext cx="2095500" cy="53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484583" y="339539"/>
            <a:ext cx="7053600" cy="1050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alibri"/>
              <a:buNone/>
            </a:pPr>
            <a:r>
              <a:rPr lang="en"/>
              <a:t>Effective treatment options</a:t>
            </a:r>
            <a:endParaRPr/>
          </a:p>
        </p:txBody>
      </p:sp>
      <p:sp>
        <p:nvSpPr>
          <p:cNvPr id="238" name="Google Shape;238;p34"/>
          <p:cNvSpPr txBox="1">
            <a:spLocks noGrp="1"/>
          </p:cNvSpPr>
          <p:nvPr>
            <p:ph type="body" idx="1"/>
          </p:nvPr>
        </p:nvSpPr>
        <p:spPr>
          <a:xfrm>
            <a:off x="533400" y="901700"/>
            <a:ext cx="7976400" cy="37845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400"/>
              <a:buChar char="●"/>
            </a:pPr>
            <a:r>
              <a:rPr lang="en" sz="1800"/>
              <a:t>Medication</a:t>
            </a:r>
            <a:endParaRPr/>
          </a:p>
          <a:p>
            <a:pPr marL="254000" lvl="0" indent="-254000" algn="l" rtl="0">
              <a:spcBef>
                <a:spcPts val="800"/>
              </a:spcBef>
              <a:spcAft>
                <a:spcPts val="0"/>
              </a:spcAft>
              <a:buSzPts val="1400"/>
              <a:buChar char="●"/>
            </a:pPr>
            <a:r>
              <a:rPr lang="en" sz="1800"/>
              <a:t>Individual therapy / </a:t>
            </a:r>
            <a:r>
              <a:rPr lang="en"/>
              <a:t>Group Therapy</a:t>
            </a:r>
            <a:endParaRPr/>
          </a:p>
          <a:p>
            <a:pPr marL="558800" lvl="1" indent="-215900" algn="l" rtl="0">
              <a:spcBef>
                <a:spcPts val="800"/>
              </a:spcBef>
              <a:spcAft>
                <a:spcPts val="0"/>
              </a:spcAft>
              <a:buSzPts val="1400"/>
              <a:buChar char="○"/>
            </a:pPr>
            <a:r>
              <a:rPr lang="en" sz="1800"/>
              <a:t>Psychoeducation</a:t>
            </a:r>
            <a:endParaRPr/>
          </a:p>
          <a:p>
            <a:pPr marL="558800" lvl="1" indent="-215900" algn="l" rtl="0">
              <a:spcBef>
                <a:spcPts val="800"/>
              </a:spcBef>
              <a:spcAft>
                <a:spcPts val="0"/>
              </a:spcAft>
              <a:buSzPts val="1400"/>
              <a:buChar char="○"/>
            </a:pPr>
            <a:r>
              <a:rPr lang="en" sz="1800"/>
              <a:t>Support system development</a:t>
            </a:r>
            <a:endParaRPr/>
          </a:p>
          <a:p>
            <a:pPr marL="558800" lvl="1" indent="-215900" algn="l" rtl="0">
              <a:spcBef>
                <a:spcPts val="800"/>
              </a:spcBef>
              <a:spcAft>
                <a:spcPts val="0"/>
              </a:spcAft>
              <a:buSzPts val="1400"/>
              <a:buChar char="○"/>
            </a:pPr>
            <a:r>
              <a:rPr lang="en" sz="1800"/>
              <a:t>CBT, ACT, Interpersonal Therapy, mindfulness based practices, etc</a:t>
            </a:r>
            <a:endParaRPr/>
          </a:p>
          <a:p>
            <a:pPr marL="558800" lvl="1" indent="-215900" algn="l" rtl="0">
              <a:spcBef>
                <a:spcPts val="800"/>
              </a:spcBef>
              <a:spcAft>
                <a:spcPts val="0"/>
              </a:spcAft>
              <a:buSzPts val="1400"/>
              <a:buChar char="○"/>
            </a:pPr>
            <a:r>
              <a:rPr lang="en" sz="1800"/>
              <a:t>Self-compassion work </a:t>
            </a:r>
            <a:endParaRPr/>
          </a:p>
          <a:p>
            <a:pPr marL="254000" lvl="0" indent="-254000" algn="l" rtl="0">
              <a:spcBef>
                <a:spcPts val="800"/>
              </a:spcBef>
              <a:spcAft>
                <a:spcPts val="0"/>
              </a:spcAft>
              <a:buSzPts val="1400"/>
              <a:buChar char="●"/>
            </a:pPr>
            <a:r>
              <a:rPr lang="en" sz="1800"/>
              <a:t>Couples therapy</a:t>
            </a:r>
            <a:endParaRPr/>
          </a:p>
          <a:p>
            <a:pPr marL="254000" lvl="0" indent="-254000" algn="l" rtl="0">
              <a:spcBef>
                <a:spcPts val="800"/>
              </a:spcBef>
              <a:spcAft>
                <a:spcPts val="0"/>
              </a:spcAft>
              <a:buSzPts val="1400"/>
              <a:buChar char="●"/>
            </a:pPr>
            <a:r>
              <a:rPr lang="en"/>
              <a:t>Complementary</a:t>
            </a:r>
            <a:r>
              <a:rPr lang="en" sz="1800"/>
              <a:t> and Alternative Medicine</a:t>
            </a:r>
            <a:endParaRPr/>
          </a:p>
          <a:p>
            <a:pPr marL="254000" lvl="0" indent="-254000" algn="l" rtl="0">
              <a:spcBef>
                <a:spcPts val="800"/>
              </a:spcBef>
              <a:spcAft>
                <a:spcPts val="0"/>
              </a:spcAft>
              <a:buSzPts val="1400"/>
              <a:buChar char="●"/>
            </a:pPr>
            <a:r>
              <a:rPr lang="en" sz="1800"/>
              <a:t>Self-care </a:t>
            </a:r>
            <a:endParaRPr sz="1800"/>
          </a:p>
        </p:txBody>
      </p:sp>
      <p:pic>
        <p:nvPicPr>
          <p:cNvPr id="239" name="Google Shape;239;p34"/>
          <p:cNvPicPr preferRelativeResize="0"/>
          <p:nvPr/>
        </p:nvPicPr>
        <p:blipFill>
          <a:blip r:embed="rId3">
            <a:alphaModFix/>
          </a:blip>
          <a:stretch>
            <a:fillRect/>
          </a:stretch>
        </p:blipFill>
        <p:spPr>
          <a:xfrm>
            <a:off x="6362725" y="4429837"/>
            <a:ext cx="2095500" cy="533400"/>
          </a:xfrm>
          <a:prstGeom prst="rect">
            <a:avLst/>
          </a:prstGeom>
          <a:noFill/>
          <a:ln>
            <a:noFill/>
          </a:ln>
        </p:spPr>
      </p:pic>
      <p:pic>
        <p:nvPicPr>
          <p:cNvPr id="240" name="Google Shape;240;p34"/>
          <p:cNvPicPr preferRelativeResize="0"/>
          <p:nvPr/>
        </p:nvPicPr>
        <p:blipFill rotWithShape="1">
          <a:blip r:embed="rId4">
            <a:alphaModFix/>
          </a:blip>
          <a:srcRect/>
          <a:stretch/>
        </p:blipFill>
        <p:spPr>
          <a:xfrm>
            <a:off x="6572000" y="429400"/>
            <a:ext cx="1784850" cy="1695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4"/>
        <p:cNvGrpSpPr/>
        <p:nvPr/>
      </p:nvGrpSpPr>
      <p:grpSpPr>
        <a:xfrm>
          <a:off x="0" y="0"/>
          <a:ext cx="0" cy="0"/>
          <a:chOff x="0" y="0"/>
          <a:chExt cx="0" cy="0"/>
        </a:xfrm>
      </p:grpSpPr>
      <p:sp>
        <p:nvSpPr>
          <p:cNvPr id="245" name="Google Shape;245;p35"/>
          <p:cNvSpPr/>
          <p:nvPr/>
        </p:nvSpPr>
        <p:spPr>
          <a:xfrm>
            <a:off x="-1"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6" name="Google Shape;246;p35"/>
          <p:cNvSpPr/>
          <p:nvPr/>
        </p:nvSpPr>
        <p:spPr>
          <a:xfrm>
            <a:off x="801292"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p35"/>
          <p:cNvSpPr txBox="1">
            <a:spLocks noGrp="1"/>
          </p:cNvSpPr>
          <p:nvPr>
            <p:ph type="body" idx="1"/>
          </p:nvPr>
        </p:nvSpPr>
        <p:spPr>
          <a:xfrm>
            <a:off x="0" y="973025"/>
            <a:ext cx="5860800" cy="4170300"/>
          </a:xfrm>
          <a:prstGeom prst="rect">
            <a:avLst/>
          </a:prstGeom>
          <a:noFill/>
          <a:ln>
            <a:noFill/>
          </a:ln>
        </p:spPr>
        <p:txBody>
          <a:bodyPr spcFirstLastPara="1" wrap="square" lIns="68575" tIns="34275" rIns="68575" bIns="34275" anchor="t" anchorCtr="0">
            <a:normAutofit/>
          </a:bodyPr>
          <a:lstStyle/>
          <a:p>
            <a:pPr marL="254000" lvl="0" indent="-279400" algn="l" rtl="0">
              <a:lnSpc>
                <a:spcPct val="90000"/>
              </a:lnSpc>
              <a:spcBef>
                <a:spcPts val="0"/>
              </a:spcBef>
              <a:spcAft>
                <a:spcPts val="0"/>
              </a:spcAft>
              <a:buSzPts val="1600"/>
              <a:buChar char="●"/>
            </a:pPr>
            <a:r>
              <a:rPr lang="en" sz="1600"/>
              <a:t>Medications can be a big help for some moms – important to find a provider who understands PMADs. The risk of meds may be less than the risk of not treating sx. </a:t>
            </a:r>
            <a:endParaRPr sz="1600"/>
          </a:p>
          <a:p>
            <a:pPr marL="254000" lvl="0" indent="-279400" algn="l" rtl="0">
              <a:lnSpc>
                <a:spcPct val="90000"/>
              </a:lnSpc>
              <a:spcBef>
                <a:spcPts val="800"/>
              </a:spcBef>
              <a:spcAft>
                <a:spcPts val="0"/>
              </a:spcAft>
              <a:buSzPts val="1600"/>
              <a:buChar char="●"/>
            </a:pPr>
            <a:r>
              <a:rPr lang="en" sz="1600"/>
              <a:t>The </a:t>
            </a:r>
            <a:r>
              <a:rPr lang="en" sz="1600" b="1" u="sng">
                <a:solidFill>
                  <a:schemeClr val="hlink"/>
                </a:solidFill>
                <a:hlinkClick r:id="rId3"/>
              </a:rPr>
              <a:t>LactMed Database</a:t>
            </a:r>
            <a:r>
              <a:rPr lang="en" sz="1600"/>
              <a:t>, a </a:t>
            </a:r>
            <a:r>
              <a:rPr lang="en" sz="1600" b="1"/>
              <a:t>free online database</a:t>
            </a:r>
            <a:r>
              <a:rPr lang="en" sz="1600"/>
              <a:t> maintained by the National Library of Medicine in the US, is a wonderful</a:t>
            </a:r>
            <a:r>
              <a:rPr lang="en" sz="1600" b="1"/>
              <a:t> </a:t>
            </a:r>
            <a:r>
              <a:rPr lang="en" sz="1600"/>
              <a:t>online resource for information on breastfeeding and medications.</a:t>
            </a:r>
            <a:endParaRPr sz="1600"/>
          </a:p>
          <a:p>
            <a:pPr marL="558800" lvl="1" indent="-241300" algn="l" rtl="0">
              <a:lnSpc>
                <a:spcPct val="90000"/>
              </a:lnSpc>
              <a:spcBef>
                <a:spcPts val="800"/>
              </a:spcBef>
              <a:spcAft>
                <a:spcPts val="0"/>
              </a:spcAft>
              <a:buSzPts val="1600"/>
              <a:buChar char="○"/>
            </a:pPr>
            <a:r>
              <a:rPr lang="en" sz="1600"/>
              <a:t>https://toxnet.nlm.nih.gov/newtoxnet/lactmed.htm</a:t>
            </a:r>
            <a:endParaRPr sz="1600"/>
          </a:p>
          <a:p>
            <a:pPr marL="254000" lvl="0" indent="-279400" algn="l" rtl="0">
              <a:lnSpc>
                <a:spcPct val="90000"/>
              </a:lnSpc>
              <a:spcBef>
                <a:spcPts val="800"/>
              </a:spcBef>
              <a:spcAft>
                <a:spcPts val="0"/>
              </a:spcAft>
              <a:buSzPts val="1600"/>
              <a:buChar char="●"/>
            </a:pPr>
            <a:r>
              <a:rPr lang="en" sz="1600" b="1"/>
              <a:t>Mother to Baby </a:t>
            </a:r>
            <a:r>
              <a:rPr lang="en" sz="1600"/>
              <a:t>has an “Ask the Expert” option</a:t>
            </a:r>
            <a:endParaRPr sz="1600"/>
          </a:p>
          <a:p>
            <a:pPr marL="558800" lvl="1" indent="-241300" algn="l" rtl="0">
              <a:lnSpc>
                <a:spcPct val="90000"/>
              </a:lnSpc>
              <a:spcBef>
                <a:spcPts val="800"/>
              </a:spcBef>
              <a:spcAft>
                <a:spcPts val="0"/>
              </a:spcAft>
              <a:buSzPts val="1600"/>
              <a:buChar char="○"/>
            </a:pPr>
            <a:r>
              <a:rPr lang="en" sz="1600" u="sng">
                <a:solidFill>
                  <a:schemeClr val="hlink"/>
                </a:solidFill>
                <a:hlinkClick r:id="rId4"/>
              </a:rPr>
              <a:t>https://mothertobaby.org/</a:t>
            </a:r>
            <a:endParaRPr sz="1600"/>
          </a:p>
          <a:p>
            <a:pPr marL="254000" lvl="0" indent="-279400" algn="l" rtl="0">
              <a:lnSpc>
                <a:spcPct val="90000"/>
              </a:lnSpc>
              <a:spcBef>
                <a:spcPts val="800"/>
              </a:spcBef>
              <a:spcAft>
                <a:spcPts val="0"/>
              </a:spcAft>
              <a:buSzPts val="1600"/>
              <a:buChar char="●"/>
            </a:pPr>
            <a:r>
              <a:rPr lang="en" sz="1600" b="1"/>
              <a:t>Infant Risk Center </a:t>
            </a:r>
            <a:r>
              <a:rPr lang="en" sz="1600"/>
              <a:t>– safety of meds during pregnancy and breastfeeding </a:t>
            </a:r>
            <a:endParaRPr sz="1600"/>
          </a:p>
          <a:p>
            <a:pPr marL="558800" lvl="1" indent="-241300" algn="l" rtl="0">
              <a:lnSpc>
                <a:spcPct val="90000"/>
              </a:lnSpc>
              <a:spcBef>
                <a:spcPts val="800"/>
              </a:spcBef>
              <a:spcAft>
                <a:spcPts val="0"/>
              </a:spcAft>
              <a:buSzPts val="1600"/>
              <a:buChar char="○"/>
            </a:pPr>
            <a:r>
              <a:rPr lang="en" sz="1600"/>
              <a:t>https://www.infantrisk.com/</a:t>
            </a:r>
            <a:endParaRPr sz="1600"/>
          </a:p>
          <a:p>
            <a:pPr marL="342900" lvl="1" indent="0" algn="l" rtl="0">
              <a:lnSpc>
                <a:spcPct val="90000"/>
              </a:lnSpc>
              <a:spcBef>
                <a:spcPts val="800"/>
              </a:spcBef>
              <a:spcAft>
                <a:spcPts val="0"/>
              </a:spcAft>
              <a:buSzPts val="800"/>
              <a:buNone/>
            </a:pPr>
            <a:endParaRPr sz="1100"/>
          </a:p>
          <a:p>
            <a:pPr marL="254000" lvl="0" indent="-203200" algn="l" rtl="0">
              <a:lnSpc>
                <a:spcPct val="90000"/>
              </a:lnSpc>
              <a:spcBef>
                <a:spcPts val="800"/>
              </a:spcBef>
              <a:spcAft>
                <a:spcPts val="0"/>
              </a:spcAft>
              <a:buSzPts val="800"/>
              <a:buNone/>
            </a:pPr>
            <a:endParaRPr sz="1100"/>
          </a:p>
        </p:txBody>
      </p:sp>
      <p:sp>
        <p:nvSpPr>
          <p:cNvPr id="248" name="Google Shape;248;p35"/>
          <p:cNvSpPr/>
          <p:nvPr/>
        </p:nvSpPr>
        <p:spPr>
          <a:xfrm flipH="1">
            <a:off x="5775135" y="0"/>
            <a:ext cx="3368865" cy="5143501"/>
          </a:xfrm>
          <a:custGeom>
            <a:avLst/>
            <a:gdLst/>
            <a:ahLst/>
            <a:cxnLst/>
            <a:rect l="l" t="t" r="r" b="b"/>
            <a:pathLst>
              <a:path w="4990911" h="6858001" extrusionOk="0">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blipFill rotWithShape="1">
            <a:blip r:embed="rId5">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9" name="Google Shape;249;p35"/>
          <p:cNvSpPr txBox="1">
            <a:spLocks noGrp="1"/>
          </p:cNvSpPr>
          <p:nvPr>
            <p:ph type="title"/>
          </p:nvPr>
        </p:nvSpPr>
        <p:spPr>
          <a:xfrm>
            <a:off x="6103982" y="1568977"/>
            <a:ext cx="2736300" cy="33531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rgbClr val="FFFFFF"/>
              </a:buClr>
              <a:buSzPts val="3200"/>
              <a:buFont typeface="Calibri"/>
              <a:buNone/>
            </a:pPr>
            <a:r>
              <a:rPr lang="en">
                <a:solidFill>
                  <a:srgbClr val="FFFFFF"/>
                </a:solidFill>
              </a:rPr>
              <a:t>Psychotropic Medications</a:t>
            </a:r>
            <a:endParaRPr/>
          </a:p>
        </p:txBody>
      </p:sp>
      <p:pic>
        <p:nvPicPr>
          <p:cNvPr id="250" name="Google Shape;250;p35"/>
          <p:cNvPicPr preferRelativeResize="0"/>
          <p:nvPr/>
        </p:nvPicPr>
        <p:blipFill>
          <a:blip r:embed="rId6">
            <a:alphaModFix/>
          </a:blip>
          <a:stretch>
            <a:fillRect/>
          </a:stretch>
        </p:blipFill>
        <p:spPr>
          <a:xfrm>
            <a:off x="3305325" y="4610112"/>
            <a:ext cx="2095500" cy="53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1385900" y="1251075"/>
            <a:ext cx="6753300" cy="19098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2800"/>
              <a:t>Brenda Papierniak, PsyD, PMH-C</a:t>
            </a:r>
            <a:endParaRPr sz="2800"/>
          </a:p>
        </p:txBody>
      </p:sp>
      <p:sp>
        <p:nvSpPr>
          <p:cNvPr id="85" name="Google Shape;85;p18"/>
          <p:cNvSpPr txBox="1">
            <a:spLocks noGrp="1"/>
          </p:cNvSpPr>
          <p:nvPr>
            <p:ph type="subTitle" idx="1"/>
          </p:nvPr>
        </p:nvSpPr>
        <p:spPr>
          <a:xfrm>
            <a:off x="1835450" y="2216900"/>
            <a:ext cx="5854200" cy="13140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000"/>
              <a:t>Ascension Saint Alexius Women &amp; Childrens Hospital</a:t>
            </a:r>
            <a:endParaRPr sz="2000"/>
          </a:p>
          <a:p>
            <a:pPr marL="0" lvl="0" indent="0" algn="ctr" rtl="0">
              <a:spcBef>
                <a:spcPts val="1200"/>
              </a:spcBef>
              <a:spcAft>
                <a:spcPts val="1200"/>
              </a:spcAft>
              <a:buNone/>
            </a:pPr>
            <a:r>
              <a:rPr lang="en" sz="2000"/>
              <a:t>Perinatal &amp; Pediatric Health Psychology Services</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6"/>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entury Gothic"/>
              <a:ea typeface="Century Gothic"/>
              <a:cs typeface="Century Gothic"/>
              <a:sym typeface="Century Gothic"/>
            </a:endParaRPr>
          </a:p>
        </p:txBody>
      </p:sp>
      <p:sp>
        <p:nvSpPr>
          <p:cNvPr id="256" name="Google Shape;256;p36"/>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7" name="Google Shape;257;p36"/>
          <p:cNvSpPr/>
          <p:nvPr/>
        </p:nvSpPr>
        <p:spPr>
          <a:xfrm>
            <a:off x="6539954" y="1095173"/>
            <a:ext cx="2604045" cy="619449"/>
          </a:xfrm>
          <a:custGeom>
            <a:avLst/>
            <a:gdLst/>
            <a:ahLst/>
            <a:cxnLst/>
            <a:rect l="l" t="t" r="r" b="b"/>
            <a:pathLst>
              <a:path w="3472060" h="825932" extrusionOk="0">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entury Gothic"/>
              <a:ea typeface="Century Gothic"/>
              <a:cs typeface="Century Gothic"/>
              <a:sym typeface="Century Gothic"/>
            </a:endParaRPr>
          </a:p>
        </p:txBody>
      </p:sp>
      <p:sp>
        <p:nvSpPr>
          <p:cNvPr id="258" name="Google Shape;258;p36"/>
          <p:cNvSpPr/>
          <p:nvPr/>
        </p:nvSpPr>
        <p:spPr>
          <a:xfrm>
            <a:off x="1" y="1321550"/>
            <a:ext cx="9144313" cy="3821950"/>
          </a:xfrm>
          <a:custGeom>
            <a:avLst/>
            <a:gdLst/>
            <a:ahLst/>
            <a:cxnLst/>
            <a:rect l="l" t="t" r="r" b="b"/>
            <a:pathLst>
              <a:path w="12192417" h="5095933" extrusionOk="0">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chemeClr val="lt1"/>
          </a:solidFill>
          <a:ln>
            <a:noFill/>
          </a:ln>
        </p:spPr>
      </p:sp>
      <p:sp>
        <p:nvSpPr>
          <p:cNvPr id="259" name="Google Shape;259;p36"/>
          <p:cNvSpPr txBox="1">
            <a:spLocks noGrp="1"/>
          </p:cNvSpPr>
          <p:nvPr>
            <p:ph type="title"/>
          </p:nvPr>
        </p:nvSpPr>
        <p:spPr>
          <a:xfrm>
            <a:off x="827484" y="339539"/>
            <a:ext cx="6710700" cy="1050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FFFFFF"/>
              </a:buClr>
              <a:buSzPts val="3200"/>
              <a:buFont typeface="Calibri"/>
              <a:buNone/>
            </a:pPr>
            <a:r>
              <a:rPr lang="en">
                <a:solidFill>
                  <a:srgbClr val="FFFFFF"/>
                </a:solidFill>
              </a:rPr>
              <a:t>National support for moms</a:t>
            </a:r>
            <a:endParaRPr/>
          </a:p>
        </p:txBody>
      </p:sp>
      <p:sp>
        <p:nvSpPr>
          <p:cNvPr id="260" name="Google Shape;260;p36"/>
          <p:cNvSpPr txBox="1">
            <a:spLocks noGrp="1"/>
          </p:cNvSpPr>
          <p:nvPr>
            <p:ph type="body" idx="1"/>
          </p:nvPr>
        </p:nvSpPr>
        <p:spPr>
          <a:xfrm>
            <a:off x="342203" y="1887833"/>
            <a:ext cx="8342700" cy="3731400"/>
          </a:xfrm>
          <a:prstGeom prst="rect">
            <a:avLst/>
          </a:prstGeom>
          <a:noFill/>
          <a:ln>
            <a:noFill/>
          </a:ln>
        </p:spPr>
        <p:txBody>
          <a:bodyPr spcFirstLastPara="1" wrap="square" lIns="68575" tIns="34275" rIns="68575" bIns="34275" anchor="t" anchorCtr="0">
            <a:normAutofit/>
          </a:bodyPr>
          <a:lstStyle/>
          <a:p>
            <a:pPr marL="254000" lvl="0" indent="-254000" algn="l" rtl="0">
              <a:lnSpc>
                <a:spcPct val="90000"/>
              </a:lnSpc>
              <a:spcBef>
                <a:spcPts val="0"/>
              </a:spcBef>
              <a:spcAft>
                <a:spcPts val="0"/>
              </a:spcAft>
              <a:buSzPts val="1400"/>
              <a:buChar char="●"/>
            </a:pPr>
            <a:r>
              <a:rPr lang="en" sz="1800"/>
              <a:t>Postpartum Support International</a:t>
            </a:r>
            <a:endParaRPr/>
          </a:p>
          <a:p>
            <a:pPr marL="558800" lvl="1" indent="-215900" algn="l" rtl="0">
              <a:lnSpc>
                <a:spcPct val="90000"/>
              </a:lnSpc>
              <a:spcBef>
                <a:spcPts val="800"/>
              </a:spcBef>
              <a:spcAft>
                <a:spcPts val="0"/>
              </a:spcAft>
              <a:buSzPts val="1400"/>
              <a:buChar char="○"/>
            </a:pPr>
            <a:r>
              <a:rPr lang="en" sz="1800"/>
              <a:t>Warmline: 1-800-944-4773(4PPD)</a:t>
            </a:r>
            <a:endParaRPr/>
          </a:p>
          <a:p>
            <a:pPr marL="558800" lvl="1" indent="-215900" algn="l" rtl="0">
              <a:lnSpc>
                <a:spcPct val="90000"/>
              </a:lnSpc>
              <a:spcBef>
                <a:spcPts val="800"/>
              </a:spcBef>
              <a:spcAft>
                <a:spcPts val="0"/>
              </a:spcAft>
              <a:buSzPts val="1400"/>
              <a:buChar char="○"/>
            </a:pPr>
            <a:r>
              <a:rPr lang="en" sz="1800"/>
              <a:t>Or Text: </a:t>
            </a:r>
            <a:r>
              <a:rPr lang="en" sz="1800" b="1"/>
              <a:t>503-894-9453</a:t>
            </a:r>
            <a:endParaRPr sz="1800"/>
          </a:p>
          <a:p>
            <a:pPr marL="558800" lvl="1" indent="-215900" algn="l" rtl="0">
              <a:lnSpc>
                <a:spcPct val="90000"/>
              </a:lnSpc>
              <a:spcBef>
                <a:spcPts val="800"/>
              </a:spcBef>
              <a:spcAft>
                <a:spcPts val="0"/>
              </a:spcAft>
              <a:buSzPts val="1400"/>
              <a:buChar char="○"/>
            </a:pPr>
            <a:r>
              <a:rPr lang="en" sz="1800"/>
              <a:t>Online Support Groups</a:t>
            </a:r>
            <a:endParaRPr/>
          </a:p>
          <a:p>
            <a:pPr marL="254000" lvl="0" indent="-254000" algn="l" rtl="0">
              <a:lnSpc>
                <a:spcPct val="90000"/>
              </a:lnSpc>
              <a:spcBef>
                <a:spcPts val="800"/>
              </a:spcBef>
              <a:spcAft>
                <a:spcPts val="0"/>
              </a:spcAft>
              <a:buSzPts val="1400"/>
              <a:buChar char="●"/>
            </a:pPr>
            <a:r>
              <a:rPr lang="en" sz="1800"/>
              <a:t>Postpartum Support International: postpartum.net</a:t>
            </a:r>
            <a:endParaRPr/>
          </a:p>
          <a:p>
            <a:pPr marL="254000" lvl="0" indent="-254000" algn="l" rtl="0">
              <a:lnSpc>
                <a:spcPct val="90000"/>
              </a:lnSpc>
              <a:spcBef>
                <a:spcPts val="800"/>
              </a:spcBef>
              <a:spcAft>
                <a:spcPts val="0"/>
              </a:spcAft>
              <a:buSzPts val="1400"/>
              <a:buChar char="●"/>
            </a:pPr>
            <a:r>
              <a:rPr lang="en" sz="1800"/>
              <a:t>National Suicide Prevention Hotline:  1-800-273-8255 </a:t>
            </a:r>
            <a:endParaRPr sz="1800"/>
          </a:p>
          <a:p>
            <a:pPr marL="254000" lvl="0" indent="-234950" algn="l" rtl="0">
              <a:lnSpc>
                <a:spcPct val="90000"/>
              </a:lnSpc>
              <a:spcBef>
                <a:spcPts val="800"/>
              </a:spcBef>
              <a:spcAft>
                <a:spcPts val="0"/>
              </a:spcAft>
              <a:buSzPts val="1100"/>
              <a:buChar char="●"/>
            </a:pPr>
            <a:r>
              <a:rPr lang="en"/>
              <a:t>National Maternal Mental Health Hotline (see flier)</a:t>
            </a:r>
            <a:endParaRPr/>
          </a:p>
          <a:p>
            <a:pPr marL="254000" lvl="0" indent="-177800" algn="l" rtl="0">
              <a:lnSpc>
                <a:spcPct val="90000"/>
              </a:lnSpc>
              <a:spcBef>
                <a:spcPts val="800"/>
              </a:spcBef>
              <a:spcAft>
                <a:spcPts val="0"/>
              </a:spcAft>
              <a:buSzPts val="1200"/>
              <a:buNone/>
            </a:pPr>
            <a:endParaRPr/>
          </a:p>
          <a:p>
            <a:pPr marL="558800" lvl="1" indent="-152400" algn="l" rtl="0">
              <a:lnSpc>
                <a:spcPct val="90000"/>
              </a:lnSpc>
              <a:spcBef>
                <a:spcPts val="800"/>
              </a:spcBef>
              <a:spcAft>
                <a:spcPts val="0"/>
              </a:spcAft>
              <a:buSzPts val="900"/>
              <a:buNone/>
            </a:pPr>
            <a:endParaRPr sz="1100"/>
          </a:p>
        </p:txBody>
      </p:sp>
      <p:pic>
        <p:nvPicPr>
          <p:cNvPr id="261" name="Google Shape;261;p36"/>
          <p:cNvPicPr preferRelativeResize="0"/>
          <p:nvPr/>
        </p:nvPicPr>
        <p:blipFill>
          <a:blip r:embed="rId4">
            <a:alphaModFix/>
          </a:blip>
          <a:stretch>
            <a:fillRect/>
          </a:stretch>
        </p:blipFill>
        <p:spPr>
          <a:xfrm>
            <a:off x="6730875" y="4448862"/>
            <a:ext cx="2095500" cy="53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7"/>
          <p:cNvPicPr preferRelativeResize="0"/>
          <p:nvPr/>
        </p:nvPicPr>
        <p:blipFill>
          <a:blip r:embed="rId3">
            <a:alphaModFix/>
          </a:blip>
          <a:stretch>
            <a:fillRect/>
          </a:stretch>
        </p:blipFill>
        <p:spPr>
          <a:xfrm>
            <a:off x="788400" y="127325"/>
            <a:ext cx="7681550" cy="48888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7E7"/>
        </a:solidFill>
        <a:effectLst/>
      </p:bgPr>
    </p:bg>
    <p:spTree>
      <p:nvGrpSpPr>
        <p:cNvPr id="1" name="Shape 270"/>
        <p:cNvGrpSpPr/>
        <p:nvPr/>
      </p:nvGrpSpPr>
      <p:grpSpPr>
        <a:xfrm>
          <a:off x="0" y="0"/>
          <a:ext cx="0" cy="0"/>
          <a:chOff x="0" y="0"/>
          <a:chExt cx="0" cy="0"/>
        </a:xfrm>
      </p:grpSpPr>
      <p:sp>
        <p:nvSpPr>
          <p:cNvPr id="271" name="Google Shape;271;p38"/>
          <p:cNvSpPr txBox="1">
            <a:spLocks noGrp="1"/>
          </p:cNvSpPr>
          <p:nvPr>
            <p:ph type="body" idx="1"/>
          </p:nvPr>
        </p:nvSpPr>
        <p:spPr>
          <a:xfrm>
            <a:off x="117750" y="150600"/>
            <a:ext cx="8908500" cy="4842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17" b="1"/>
              <a:t>Resources </a:t>
            </a:r>
            <a:endParaRPr sz="2135" b="1">
              <a:solidFill>
                <a:srgbClr val="2490C9"/>
              </a:solidFill>
            </a:endParaRPr>
          </a:p>
          <a:p>
            <a:pPr marL="0" lvl="0" indent="0" algn="l" rtl="0">
              <a:lnSpc>
                <a:spcPct val="100000"/>
              </a:lnSpc>
              <a:spcBef>
                <a:spcPts val="1200"/>
              </a:spcBef>
              <a:spcAft>
                <a:spcPts val="0"/>
              </a:spcAft>
              <a:buClr>
                <a:schemeClr val="dk1"/>
              </a:buClr>
              <a:buSzPts val="1100"/>
              <a:buFont typeface="Arial"/>
              <a:buNone/>
            </a:pPr>
            <a:endParaRPr sz="1400" u="sng">
              <a:solidFill>
                <a:srgbClr val="2490C9"/>
              </a:solidFill>
            </a:endParaRPr>
          </a:p>
          <a:p>
            <a:pPr marL="0" marR="165100" lvl="0" indent="0" algn="l" rtl="0">
              <a:lnSpc>
                <a:spcPct val="140000"/>
              </a:lnSpc>
              <a:spcBef>
                <a:spcPts val="0"/>
              </a:spcBef>
              <a:spcAft>
                <a:spcPts val="0"/>
              </a:spcAft>
              <a:buClr>
                <a:schemeClr val="dk1"/>
              </a:buClr>
              <a:buSzPts val="1100"/>
              <a:buFont typeface="Arial"/>
              <a:buNone/>
            </a:pPr>
            <a:r>
              <a:rPr lang="en" sz="1400">
                <a:solidFill>
                  <a:srgbClr val="64686D"/>
                </a:solidFill>
              </a:rPr>
              <a:t>2020 Mom. (2022, March). Universal Screening for Maternal Mental Health Disorders [Issue Brief].</a:t>
            </a:r>
            <a:r>
              <a:rPr lang="en" sz="1400">
                <a:solidFill>
                  <a:srgbClr val="64686D"/>
                </a:solidFill>
                <a:uFill>
                  <a:noFill/>
                </a:uFill>
                <a:hlinkClick r:id="rId3">
                  <a:extLst>
                    <a:ext uri="{A12FA001-AC4F-418D-AE19-62706E023703}">
                      <ahyp:hlinkClr xmlns:ahyp="http://schemas.microsoft.com/office/drawing/2018/hyperlinkcolor" xmlns="" val="tx"/>
                    </a:ext>
                  </a:extLst>
                </a:hlinkClick>
              </a:rPr>
              <a:t> </a:t>
            </a:r>
            <a:r>
              <a:rPr lang="en" sz="1400" u="sng">
                <a:solidFill>
                  <a:srgbClr val="407EC9"/>
                </a:solidFill>
                <a:hlinkClick r:id="rId3">
                  <a:extLst>
                    <a:ext uri="{A12FA001-AC4F-418D-AE19-62706E023703}">
                      <ahyp:hlinkClr xmlns:ahyp="http://schemas.microsoft.com/office/drawing/2018/hyperlinkcolor" xmlns="" val="tx"/>
                    </a:ext>
                  </a:extLst>
                </a:hlinkClick>
              </a:rPr>
              <a:t>https://www.2020mom.org/issue-briefs-and-papers</a:t>
            </a:r>
            <a:endParaRPr sz="1400" u="sng">
              <a:solidFill>
                <a:srgbClr val="407EC9"/>
              </a:solidFill>
            </a:endParaRPr>
          </a:p>
          <a:p>
            <a:pPr marL="165100" marR="165100" lvl="0" indent="0" algn="l" rtl="0">
              <a:lnSpc>
                <a:spcPct val="140000"/>
              </a:lnSpc>
              <a:spcBef>
                <a:spcPts val="0"/>
              </a:spcBef>
              <a:spcAft>
                <a:spcPts val="0"/>
              </a:spcAft>
              <a:buClr>
                <a:schemeClr val="dk1"/>
              </a:buClr>
              <a:buSzPts val="1100"/>
              <a:buFont typeface="Arial"/>
              <a:buNone/>
            </a:pPr>
            <a:endParaRPr sz="1400" u="sng">
              <a:solidFill>
                <a:srgbClr val="407EC9"/>
              </a:solidFill>
            </a:endParaRPr>
          </a:p>
          <a:p>
            <a:pPr marL="0" marR="165100" lvl="0" indent="0" algn="l" rtl="0">
              <a:lnSpc>
                <a:spcPct val="140000"/>
              </a:lnSpc>
              <a:spcBef>
                <a:spcPts val="0"/>
              </a:spcBef>
              <a:spcAft>
                <a:spcPts val="0"/>
              </a:spcAft>
              <a:buClr>
                <a:schemeClr val="dk1"/>
              </a:buClr>
              <a:buSzPts val="1100"/>
              <a:buFont typeface="Arial"/>
              <a:buNone/>
            </a:pPr>
            <a:r>
              <a:rPr lang="en" sz="1400" u="sng">
                <a:solidFill>
                  <a:schemeClr val="accent5"/>
                </a:solidFill>
                <a:hlinkClick r:id="rId4">
                  <a:extLst>
                    <a:ext uri="{A12FA001-AC4F-418D-AE19-62706E023703}">
                      <ahyp:hlinkClr xmlns:ahyp="http://schemas.microsoft.com/office/drawing/2018/hyperlinkcolor" xmlns="" val="tx"/>
                    </a:ext>
                  </a:extLst>
                </a:hlinkClick>
              </a:rPr>
              <a:t>https://www.2020mom.org/state-report-cards</a:t>
            </a:r>
            <a:endParaRPr sz="1400" u="sng">
              <a:solidFill>
                <a:srgbClr val="407EC9"/>
              </a:solidFill>
            </a:endParaRPr>
          </a:p>
          <a:p>
            <a:pPr marL="0" marR="165100" lvl="0" indent="0" algn="l" rtl="0">
              <a:lnSpc>
                <a:spcPct val="140000"/>
              </a:lnSpc>
              <a:spcBef>
                <a:spcPts val="0"/>
              </a:spcBef>
              <a:spcAft>
                <a:spcPts val="0"/>
              </a:spcAft>
              <a:buClr>
                <a:schemeClr val="dk1"/>
              </a:buClr>
              <a:buSzPts val="1100"/>
              <a:buFont typeface="Arial"/>
              <a:buNone/>
            </a:pPr>
            <a:endParaRPr sz="1400" u="sng">
              <a:solidFill>
                <a:srgbClr val="407EC9"/>
              </a:solidFill>
            </a:endParaRPr>
          </a:p>
          <a:p>
            <a:pPr marL="0" marR="165100" lvl="0" indent="0" algn="l" rtl="0">
              <a:lnSpc>
                <a:spcPct val="140000"/>
              </a:lnSpc>
              <a:spcBef>
                <a:spcPts val="0"/>
              </a:spcBef>
              <a:spcAft>
                <a:spcPts val="0"/>
              </a:spcAft>
              <a:buClr>
                <a:schemeClr val="dk1"/>
              </a:buClr>
              <a:buSzPts val="1100"/>
              <a:buFont typeface="Arial"/>
              <a:buNone/>
            </a:pPr>
            <a:r>
              <a:rPr lang="en" sz="1400" u="sng">
                <a:solidFill>
                  <a:schemeClr val="accent5"/>
                </a:solidFill>
                <a:hlinkClick r:id="rId5">
                  <a:extLst>
                    <a:ext uri="{A12FA001-AC4F-418D-AE19-62706E023703}">
                      <ahyp:hlinkClr xmlns:ahyp="http://schemas.microsoft.com/office/drawing/2018/hyperlinkcolor" xmlns="" val="tx"/>
                    </a:ext>
                  </a:extLst>
                </a:hlinkClick>
              </a:rPr>
              <a:t>https://med.stanford.edu/content/dam/sm/ppc/documents/DBP/EDPS_text_added.pdf</a:t>
            </a:r>
            <a:endParaRPr sz="1400" u="sng">
              <a:solidFill>
                <a:srgbClr val="407EC9"/>
              </a:solidFill>
            </a:endParaRPr>
          </a:p>
          <a:p>
            <a:pPr marL="165100" marR="165100" lvl="0" indent="0" algn="l" rtl="0">
              <a:lnSpc>
                <a:spcPct val="140000"/>
              </a:lnSpc>
              <a:spcBef>
                <a:spcPts val="0"/>
              </a:spcBef>
              <a:spcAft>
                <a:spcPts val="0"/>
              </a:spcAft>
              <a:buClr>
                <a:schemeClr val="dk1"/>
              </a:buClr>
              <a:buSzPts val="1100"/>
              <a:buFont typeface="Arial"/>
              <a:buNone/>
            </a:pPr>
            <a:endParaRPr sz="1400" u="sng">
              <a:solidFill>
                <a:srgbClr val="407EC9"/>
              </a:solidFill>
            </a:endParaRPr>
          </a:p>
          <a:p>
            <a:pPr marL="0" marR="165100" lvl="0" indent="0" algn="l" rtl="0">
              <a:lnSpc>
                <a:spcPct val="140000"/>
              </a:lnSpc>
              <a:spcBef>
                <a:spcPts val="0"/>
              </a:spcBef>
              <a:spcAft>
                <a:spcPts val="0"/>
              </a:spcAft>
              <a:buClr>
                <a:schemeClr val="dk1"/>
              </a:buClr>
              <a:buSzPts val="1100"/>
              <a:buFont typeface="Arial"/>
              <a:buNone/>
            </a:pPr>
            <a:r>
              <a:rPr lang="en" sz="1400">
                <a:solidFill>
                  <a:srgbClr val="4A463D"/>
                </a:solidFill>
              </a:rPr>
              <a:t>Screening for Perinatal Depression – ACOG. (2016, October 29). from </a:t>
            </a:r>
            <a:r>
              <a:rPr lang="en" sz="1400">
                <a:solidFill>
                  <a:srgbClr val="A05D90"/>
                </a:solidFill>
                <a:uFill>
                  <a:noFill/>
                </a:uFill>
                <a:hlinkClick r:id="rId6">
                  <a:extLst>
                    <a:ext uri="{A12FA001-AC4F-418D-AE19-62706E023703}">
                      <ahyp:hlinkClr xmlns:ahyp="http://schemas.microsoft.com/office/drawing/2018/hyperlinkcolor" xmlns="" val="tx"/>
                    </a:ext>
                  </a:extLst>
                </a:hlinkClick>
              </a:rPr>
              <a:t>https://www.acog.org/Resources-And-Publications/Committee-Opinions/Committee-on-Obstetric-Practice/Screening-for-Perinatal-Depression</a:t>
            </a:r>
            <a:endParaRPr sz="1400" u="sng">
              <a:solidFill>
                <a:srgbClr val="407EC9"/>
              </a:solidFill>
            </a:endParaRPr>
          </a:p>
          <a:p>
            <a:pPr marL="0" lvl="0" indent="0" algn="l" rtl="0">
              <a:lnSpc>
                <a:spcPct val="100000"/>
              </a:lnSpc>
              <a:spcBef>
                <a:spcPts val="0"/>
              </a:spcBef>
              <a:spcAft>
                <a:spcPts val="0"/>
              </a:spcAft>
              <a:buClr>
                <a:schemeClr val="dk1"/>
              </a:buClr>
              <a:buSzPts val="1100"/>
              <a:buFont typeface="Arial"/>
              <a:buNone/>
            </a:pPr>
            <a:endParaRPr sz="1100" b="1">
              <a:solidFill>
                <a:schemeClr val="dk1"/>
              </a:solidFill>
              <a:latin typeface="Calibri"/>
              <a:ea typeface="Calibri"/>
              <a:cs typeface="Calibri"/>
              <a:sym typeface="Calibri"/>
            </a:endParaRPr>
          </a:p>
        </p:txBody>
      </p:sp>
      <p:pic>
        <p:nvPicPr>
          <p:cNvPr id="272" name="Google Shape;272;p38"/>
          <p:cNvPicPr preferRelativeResize="0"/>
          <p:nvPr/>
        </p:nvPicPr>
        <p:blipFill>
          <a:blip r:embed="rId7">
            <a:alphaModFix/>
          </a:blip>
          <a:stretch>
            <a:fillRect/>
          </a:stretch>
        </p:blipFill>
        <p:spPr>
          <a:xfrm>
            <a:off x="6816925" y="4423987"/>
            <a:ext cx="2095500" cy="533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F7E7"/>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311700" y="59725"/>
            <a:ext cx="8520600" cy="497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1688" b="1"/>
              <a:t>Resources Continued:</a:t>
            </a:r>
            <a:r>
              <a:rPr lang="en" sz="1911"/>
              <a:t> </a:t>
            </a:r>
            <a:endParaRPr sz="1911"/>
          </a:p>
          <a:p>
            <a:pPr marL="0" lvl="0" indent="0" algn="l" rtl="0">
              <a:spcBef>
                <a:spcPts val="0"/>
              </a:spcBef>
              <a:spcAft>
                <a:spcPts val="0"/>
              </a:spcAft>
              <a:buNone/>
            </a:pPr>
            <a:endParaRPr/>
          </a:p>
        </p:txBody>
      </p:sp>
      <p:sp>
        <p:nvSpPr>
          <p:cNvPr id="278" name="Google Shape;278;p39"/>
          <p:cNvSpPr txBox="1">
            <a:spLocks noGrp="1"/>
          </p:cNvSpPr>
          <p:nvPr>
            <p:ph type="body" idx="1"/>
          </p:nvPr>
        </p:nvSpPr>
        <p:spPr>
          <a:xfrm>
            <a:off x="158550" y="313575"/>
            <a:ext cx="8826900" cy="4323000"/>
          </a:xfrm>
          <a:prstGeom prst="rect">
            <a:avLst/>
          </a:prstGeom>
        </p:spPr>
        <p:txBody>
          <a:bodyPr spcFirstLastPara="1" wrap="square" lIns="91425" tIns="91425" rIns="91425" bIns="91425" anchor="t" anchorCtr="0">
            <a:normAutofit lnSpcReduction="20000"/>
          </a:bodyPr>
          <a:lstStyle/>
          <a:p>
            <a:pPr marL="0" lvl="0" indent="0" algn="ctr" rtl="0">
              <a:lnSpc>
                <a:spcPct val="115000"/>
              </a:lnSpc>
              <a:spcBef>
                <a:spcPts val="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400" u="sng">
              <a:solidFill>
                <a:srgbClr val="1155CC"/>
              </a:solidFill>
            </a:endParaRPr>
          </a:p>
          <a:p>
            <a:pPr marL="0" lvl="0" indent="0" algn="l" rtl="0">
              <a:spcBef>
                <a:spcPts val="1000"/>
              </a:spcBef>
              <a:spcAft>
                <a:spcPts val="0"/>
              </a:spcAft>
              <a:buNone/>
            </a:pPr>
            <a:r>
              <a:rPr lang="en" sz="14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https://www.postpartum.net/get-help/</a:t>
            </a:r>
            <a:endParaRPr sz="1400" u="sng">
              <a:solidFill>
                <a:srgbClr val="1155CC"/>
              </a:solidFill>
              <a:latin typeface="Calibri"/>
              <a:ea typeface="Calibri"/>
              <a:cs typeface="Calibri"/>
              <a:sym typeface="Calibri"/>
            </a:endParaRPr>
          </a:p>
          <a:p>
            <a:pPr marL="0" lvl="0" indent="0" algn="l" rtl="0">
              <a:spcBef>
                <a:spcPts val="0"/>
              </a:spcBef>
              <a:spcAft>
                <a:spcPts val="0"/>
              </a:spcAft>
              <a:buNone/>
            </a:pPr>
            <a:endParaRPr sz="1400" u="sng">
              <a:solidFill>
                <a:srgbClr val="1155CC"/>
              </a:solidFill>
              <a:latin typeface="Calibri"/>
              <a:ea typeface="Calibri"/>
              <a:cs typeface="Calibri"/>
              <a:sym typeface="Calibri"/>
            </a:endParaRPr>
          </a:p>
          <a:p>
            <a:pPr marL="0" lvl="0" indent="0" algn="l" rtl="0">
              <a:spcBef>
                <a:spcPts val="0"/>
              </a:spcBef>
              <a:spcAft>
                <a:spcPts val="0"/>
              </a:spcAft>
              <a:buNone/>
            </a:pPr>
            <a:endParaRPr sz="1400" u="sng">
              <a:solidFill>
                <a:srgbClr val="1155CC"/>
              </a:solidFill>
              <a:latin typeface="Calibri"/>
              <a:ea typeface="Calibri"/>
              <a:cs typeface="Calibri"/>
              <a:sym typeface="Calibri"/>
            </a:endParaRPr>
          </a:p>
          <a:p>
            <a:pPr marL="0" lvl="0" indent="0" algn="l" rtl="0">
              <a:lnSpc>
                <a:spcPct val="100000"/>
              </a:lnSpc>
              <a:spcBef>
                <a:spcPts val="0"/>
              </a:spcBef>
              <a:spcAft>
                <a:spcPts val="0"/>
              </a:spcAft>
              <a:buNone/>
            </a:pPr>
            <a:r>
              <a:rPr lang="en" sz="1400" u="sng">
                <a:solidFill>
                  <a:srgbClr val="2490C9"/>
                </a:solidFill>
                <a:hlinkClick r:id="rId4">
                  <a:extLst>
                    <a:ext uri="{A12FA001-AC4F-418D-AE19-62706E023703}">
                      <ahyp:hlinkClr xmlns:ahyp="http://schemas.microsoft.com/office/drawing/2018/hyperlinkcolor" xmlns="" val="tx"/>
                    </a:ext>
                  </a:extLst>
                </a:hlinkClick>
              </a:rPr>
              <a:t>https://postpartumhealthalliance.org</a:t>
            </a:r>
            <a:endParaRPr sz="1400" u="sng">
              <a:solidFill>
                <a:srgbClr val="1155CC"/>
              </a:solidFill>
              <a:latin typeface="Calibri"/>
              <a:ea typeface="Calibri"/>
              <a:cs typeface="Calibri"/>
              <a:sym typeface="Calibri"/>
            </a:endParaRPr>
          </a:p>
          <a:p>
            <a:pPr marL="0" lvl="0" indent="0" algn="l" rtl="0">
              <a:lnSpc>
                <a:spcPct val="100000"/>
              </a:lnSpc>
              <a:spcBef>
                <a:spcPts val="0"/>
              </a:spcBef>
              <a:spcAft>
                <a:spcPts val="0"/>
              </a:spcAft>
              <a:buNone/>
            </a:pPr>
            <a:endParaRPr sz="1400" u="sng">
              <a:solidFill>
                <a:srgbClr val="1155CC"/>
              </a:solidFill>
              <a:latin typeface="Calibri"/>
              <a:ea typeface="Calibri"/>
              <a:cs typeface="Calibri"/>
              <a:sym typeface="Calibri"/>
            </a:endParaRPr>
          </a:p>
          <a:p>
            <a:pPr marL="0" lvl="0" indent="0" algn="l" rtl="0">
              <a:lnSpc>
                <a:spcPct val="100000"/>
              </a:lnSpc>
              <a:spcBef>
                <a:spcPts val="0"/>
              </a:spcBef>
              <a:spcAft>
                <a:spcPts val="0"/>
              </a:spcAft>
              <a:buNone/>
            </a:pPr>
            <a:endParaRPr sz="1400" u="sng">
              <a:solidFill>
                <a:srgbClr val="1155CC"/>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u="sng">
                <a:solidFill>
                  <a:srgbClr val="2490C9"/>
                </a:solidFill>
                <a:latin typeface="Calibri"/>
                <a:ea typeface="Calibri"/>
                <a:cs typeface="Calibri"/>
                <a:sym typeface="Calibri"/>
              </a:rPr>
              <a:t>https://www.marchofdimes.org</a:t>
            </a:r>
            <a:endParaRPr sz="1400" u="sng">
              <a:solidFill>
                <a:srgbClr val="1155CC"/>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1400" u="sng">
              <a:solidFill>
                <a:srgbClr val="1155CC"/>
              </a:solidFill>
              <a:latin typeface="Calibri"/>
              <a:ea typeface="Calibri"/>
              <a:cs typeface="Calibri"/>
              <a:sym typeface="Calibri"/>
            </a:endParaRPr>
          </a:p>
          <a:p>
            <a:pPr marL="0" lvl="0" indent="0" algn="l" rtl="0">
              <a:spcBef>
                <a:spcPts val="0"/>
              </a:spcBef>
              <a:spcAft>
                <a:spcPts val="0"/>
              </a:spcAft>
              <a:buNone/>
            </a:pPr>
            <a:r>
              <a:rPr lang="en" sz="1400" u="sng">
                <a:solidFill>
                  <a:srgbClr val="1155CC"/>
                </a:solidFill>
                <a:latin typeface="Calibri"/>
                <a:ea typeface="Calibri"/>
                <a:cs typeface="Calibri"/>
                <a:sym typeface="Calibri"/>
              </a:rPr>
              <a:t>https://www.nichd.nih.gov/ncmhep/initiatives/moms-mental-health-matters/find-help</a:t>
            </a:r>
            <a:endParaRPr sz="1400" u="sng">
              <a:solidFill>
                <a:srgbClr val="1155CC"/>
              </a:solidFill>
              <a:latin typeface="Calibri"/>
              <a:ea typeface="Calibri"/>
              <a:cs typeface="Calibri"/>
              <a:sym typeface="Calibri"/>
            </a:endParaRPr>
          </a:p>
          <a:p>
            <a:pPr marL="0" lvl="0" indent="0" algn="l" rtl="0">
              <a:spcBef>
                <a:spcPts val="0"/>
              </a:spcBef>
              <a:spcAft>
                <a:spcPts val="0"/>
              </a:spcAft>
              <a:buNone/>
            </a:pPr>
            <a:endParaRPr sz="1400" u="sng">
              <a:solidFill>
                <a:srgbClr val="1155CC"/>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u="sng">
              <a:solidFill>
                <a:srgbClr val="1155CC"/>
              </a:solidFill>
              <a:latin typeface="Calibri"/>
              <a:ea typeface="Calibri"/>
              <a:cs typeface="Calibri"/>
              <a:sym typeface="Calibri"/>
            </a:endParaRPr>
          </a:p>
          <a:p>
            <a:pPr marL="0" lvl="0" indent="0" algn="l" rtl="0">
              <a:spcBef>
                <a:spcPts val="0"/>
              </a:spcBef>
              <a:spcAft>
                <a:spcPts val="0"/>
              </a:spcAft>
              <a:buNone/>
            </a:pPr>
            <a:r>
              <a:rPr lang="en" sz="1400" u="sng">
                <a:solidFill>
                  <a:schemeClr val="hlink"/>
                </a:solidFill>
                <a:hlinkClick r:id="rId5"/>
              </a:rPr>
              <a:t>https://www.postpartumstress.com/perinatal-mood-and-anxiety-disorders</a:t>
            </a:r>
            <a:endParaRPr sz="1400"/>
          </a:p>
          <a:p>
            <a:pPr marL="0" lvl="0" indent="0" algn="l" rtl="0">
              <a:spcBef>
                <a:spcPts val="1200"/>
              </a:spcBef>
              <a:spcAft>
                <a:spcPts val="0"/>
              </a:spcAft>
              <a:buNone/>
            </a:pPr>
            <a:endParaRPr sz="1400"/>
          </a:p>
          <a:p>
            <a:pPr marL="0" lvl="0" indent="0" algn="l" rtl="0">
              <a:spcBef>
                <a:spcPts val="1200"/>
              </a:spcBef>
              <a:spcAft>
                <a:spcPts val="1200"/>
              </a:spcAft>
              <a:buNone/>
            </a:pPr>
            <a:r>
              <a:rPr lang="en" sz="1400" u="sng">
                <a:solidFill>
                  <a:schemeClr val="hlink"/>
                </a:solidFill>
                <a:hlinkClick r:id="rId6"/>
              </a:rPr>
              <a:t>https://www.womenshealth.gov/mental-health/mental-health-conditions/postpartum-depression</a:t>
            </a:r>
            <a:endParaRPr sz="1400"/>
          </a:p>
        </p:txBody>
      </p:sp>
      <p:pic>
        <p:nvPicPr>
          <p:cNvPr id="279" name="Google Shape;279;p39"/>
          <p:cNvPicPr preferRelativeResize="0"/>
          <p:nvPr/>
        </p:nvPicPr>
        <p:blipFill>
          <a:blip r:embed="rId7">
            <a:alphaModFix/>
          </a:blip>
          <a:stretch>
            <a:fillRect/>
          </a:stretch>
        </p:blipFill>
        <p:spPr>
          <a:xfrm>
            <a:off x="6802275" y="4511912"/>
            <a:ext cx="2095500" cy="533400"/>
          </a:xfrm>
          <a:prstGeom prst="rect">
            <a:avLst/>
          </a:prstGeom>
          <a:noFill/>
          <a:ln>
            <a:noFill/>
          </a:ln>
        </p:spPr>
      </p:pic>
      <p:pic>
        <p:nvPicPr>
          <p:cNvPr id="280" name="Google Shape;280;p39"/>
          <p:cNvPicPr preferRelativeResize="0"/>
          <p:nvPr/>
        </p:nvPicPr>
        <p:blipFill>
          <a:blip r:embed="rId8">
            <a:alphaModFix/>
          </a:blip>
          <a:stretch>
            <a:fillRect/>
          </a:stretch>
        </p:blipFill>
        <p:spPr>
          <a:xfrm>
            <a:off x="5712575" y="731575"/>
            <a:ext cx="2760275" cy="184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223200" y="73275"/>
            <a:ext cx="8520600" cy="450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SzPct val="44594"/>
              <a:buNone/>
            </a:pPr>
            <a:r>
              <a:rPr lang="en" sz="2220"/>
              <a:t>References</a:t>
            </a:r>
            <a:endParaRPr sz="2220"/>
          </a:p>
        </p:txBody>
      </p:sp>
      <p:sp>
        <p:nvSpPr>
          <p:cNvPr id="286" name="Google Shape;286;p40"/>
          <p:cNvSpPr txBox="1">
            <a:spLocks noGrp="1"/>
          </p:cNvSpPr>
          <p:nvPr>
            <p:ph type="body" idx="1"/>
          </p:nvPr>
        </p:nvSpPr>
        <p:spPr>
          <a:xfrm>
            <a:off x="123875" y="606675"/>
            <a:ext cx="8937600" cy="44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Kurtz, S., Levine, J., &amp; Safyer, M. (2017). Ask the question: Screening for postpartum mood and anxiety disorders in pediatric primary care. </a:t>
            </a:r>
            <a:r>
              <a:rPr lang="en" sz="1200" i="1"/>
              <a:t>Current Problems in Pediatric and Adolescent Health Care, 47 </a:t>
            </a:r>
            <a:r>
              <a:rPr lang="en" sz="1200"/>
              <a:t>(10), 241 - 253. </a:t>
            </a:r>
            <a:r>
              <a:rPr lang="en" sz="1200" u="sng">
                <a:solidFill>
                  <a:schemeClr val="hlink"/>
                </a:solidFill>
                <a:hlinkClick r:id="rId3"/>
              </a:rPr>
              <a:t>https://doi.org/10.1016/j.cppeds.2017.08.002</a:t>
            </a:r>
            <a:r>
              <a:rPr lang="en" sz="1200"/>
              <a:t> </a:t>
            </a:r>
            <a:endParaRPr sz="1200"/>
          </a:p>
          <a:p>
            <a:pPr marL="0" lvl="0" indent="0" algn="l" rtl="0">
              <a:spcBef>
                <a:spcPts val="1200"/>
              </a:spcBef>
              <a:spcAft>
                <a:spcPts val="0"/>
              </a:spcAft>
              <a:buNone/>
            </a:pPr>
            <a:r>
              <a:rPr lang="en" sz="1200"/>
              <a:t>Hunt, A. M., Porter, S., &amp; Jimenez, E. M. (2022). Parental depression screening in pediatric health care settings: A scoping review. </a:t>
            </a:r>
            <a:r>
              <a:rPr lang="en" sz="1200" i="1"/>
              <a:t>Pediatrics, 155</a:t>
            </a:r>
            <a:r>
              <a:rPr lang="en" sz="1200"/>
              <a:t> (1). </a:t>
            </a:r>
            <a:r>
              <a:rPr lang="en" sz="1200" u="sng">
                <a:solidFill>
                  <a:schemeClr val="accent5"/>
                </a:solidFill>
                <a:hlinkClick r:id="rId3">
                  <a:extLst>
                    <a:ext uri="{A12FA001-AC4F-418D-AE19-62706E023703}">
                      <ahyp:hlinkClr xmlns:ahyp="http://schemas.microsoft.com/office/drawing/2018/hyperlinkcolor" xmlns="" val="tx"/>
                    </a:ext>
                  </a:extLst>
                </a:hlinkClick>
              </a:rPr>
              <a:t>https://doi.org</a:t>
            </a:r>
            <a:r>
              <a:rPr lang="en" sz="1200" u="sng">
                <a:solidFill>
                  <a:schemeClr val="hlink"/>
                </a:solidFill>
                <a:hlinkClick r:id="rId4"/>
              </a:rPr>
              <a:t>10.1542/peds.2021-055804</a:t>
            </a:r>
            <a:r>
              <a:rPr lang="en" sz="1200"/>
              <a:t> </a:t>
            </a:r>
            <a:endParaRPr sz="1200"/>
          </a:p>
          <a:p>
            <a:pPr marL="0" lvl="0" indent="0" algn="l" rtl="0">
              <a:spcBef>
                <a:spcPts val="1200"/>
              </a:spcBef>
              <a:spcAft>
                <a:spcPts val="0"/>
              </a:spcAft>
              <a:buNone/>
            </a:pPr>
            <a:r>
              <a:rPr lang="en" sz="1200"/>
              <a:t>Laudato, N., Yagiela, L., Eggly, S., &amp;  Meert, L. K. (2020). Understanding parents' informational needs in the pediatric intensive care unit: A qualitative study. </a:t>
            </a:r>
            <a:r>
              <a:rPr lang="en" sz="1200" i="1"/>
              <a:t>Progress in Pediatric Cardiology, 57</a:t>
            </a:r>
            <a:r>
              <a:rPr lang="en" sz="1200"/>
              <a:t>(1). </a:t>
            </a:r>
            <a:r>
              <a:rPr lang="en" sz="1200" u="sng">
                <a:solidFill>
                  <a:schemeClr val="hlink"/>
                </a:solidFill>
                <a:hlinkClick r:id="rId5"/>
              </a:rPr>
              <a:t>https://doi.org/10.1016/j.ppedcard.2019.101172</a:t>
            </a:r>
            <a:r>
              <a:rPr lang="en" sz="1200"/>
              <a:t> </a:t>
            </a:r>
            <a:endParaRPr sz="1200"/>
          </a:p>
          <a:p>
            <a:pPr marL="0" lvl="0" indent="0" algn="l" rtl="0">
              <a:spcBef>
                <a:spcPts val="1200"/>
              </a:spcBef>
              <a:spcAft>
                <a:spcPts val="0"/>
              </a:spcAft>
              <a:buNone/>
            </a:pPr>
            <a:r>
              <a:rPr lang="en" sz="1200"/>
              <a:t>Lenore, J., Beers, L., Theodorou, P., Hoffman, S. B., Long, M., Soghier, L., &amp; Fratantoni, K. (2019). Perinatal mood and anxiety disorder screening: Integrating care across settings. </a:t>
            </a:r>
            <a:r>
              <a:rPr lang="en" sz="1200" i="1"/>
              <a:t>Pediatrics, 144</a:t>
            </a:r>
            <a:r>
              <a:rPr lang="en" sz="1200"/>
              <a:t>(2), 60. </a:t>
            </a:r>
            <a:r>
              <a:rPr lang="en" sz="1200" u="sng">
                <a:solidFill>
                  <a:schemeClr val="hlink"/>
                </a:solidFill>
                <a:hlinkClick r:id="rId6"/>
              </a:rPr>
              <a:t>https://doi.org/10.1542/peds.144.2MA1.60</a:t>
            </a:r>
            <a:r>
              <a:rPr lang="en" sz="1200"/>
              <a:t> </a:t>
            </a:r>
            <a:endParaRPr sz="1200"/>
          </a:p>
          <a:p>
            <a:pPr marL="0" lvl="0" indent="0" algn="l" rtl="0">
              <a:spcBef>
                <a:spcPts val="1200"/>
              </a:spcBef>
              <a:spcAft>
                <a:spcPts val="0"/>
              </a:spcAft>
              <a:buNone/>
            </a:pPr>
            <a:r>
              <a:rPr lang="en" sz="1200"/>
              <a:t>Lenore, J., Long, M., Theodorou, P., Hoffman, S. B., Soghier, L., &amp; Beers, L. (2021). Perinatal mental health task force: Integrating care across a pediatric hospital setting. </a:t>
            </a:r>
            <a:r>
              <a:rPr lang="en" sz="1200" i="1"/>
              <a:t>Pediatrics, 148</a:t>
            </a:r>
            <a:r>
              <a:rPr lang="en" sz="1200"/>
              <a:t>(6), 1 - 7. </a:t>
            </a:r>
            <a:r>
              <a:rPr lang="en" sz="1200" u="sng">
                <a:solidFill>
                  <a:schemeClr val="accent5"/>
                </a:solidFill>
                <a:hlinkClick r:id="rId6">
                  <a:extLst>
                    <a:ext uri="{A12FA001-AC4F-418D-AE19-62706E023703}">
                      <ahyp:hlinkClr xmlns:ahyp="http://schemas.microsoft.com/office/drawing/2018/hyperlinkcolor" xmlns="" val="tx"/>
                    </a:ext>
                  </a:extLst>
                </a:hlinkClick>
              </a:rPr>
              <a:t>https://doi.org/</a:t>
            </a:r>
            <a:r>
              <a:rPr lang="en" sz="1200"/>
              <a:t>10.1542/peds.2021-050300  </a:t>
            </a:r>
            <a:endParaRPr sz="1200"/>
          </a:p>
          <a:p>
            <a:pPr marL="0" lvl="0" indent="0" algn="l" rtl="0">
              <a:spcBef>
                <a:spcPts val="1200"/>
              </a:spcBef>
              <a:spcAft>
                <a:spcPts val="0"/>
              </a:spcAft>
              <a:buNone/>
            </a:pPr>
            <a:r>
              <a:rPr lang="en" sz="1200"/>
              <a:t>Perazzo, S. I., Jarvis, L. R.,  Israel, S., Lee, M.C., Koozmin, A. L., Okito, O.,  Sadler, E. M., Keegan, R., &amp; Soghier, L. (2022). Perinatal mood anxiety disorders (PMAD) screening in the neonatal intensive care unit (NICU) and the pediatric emergency department (ED). </a:t>
            </a:r>
            <a:r>
              <a:rPr lang="en" sz="1200" i="1"/>
              <a:t>Pediatrics, 149</a:t>
            </a:r>
            <a:r>
              <a:rPr lang="en" sz="1200"/>
              <a:t> (1), 72. </a:t>
            </a:r>
            <a:endParaRPr sz="1200"/>
          </a:p>
          <a:p>
            <a:pPr marL="0" marR="165100" lvl="0" indent="0" algn="l" rtl="0">
              <a:lnSpc>
                <a:spcPct val="140000"/>
              </a:lnSpc>
              <a:spcBef>
                <a:spcPts val="1200"/>
              </a:spcBef>
              <a:spcAft>
                <a:spcPts val="0"/>
              </a:spcAft>
              <a:buClr>
                <a:schemeClr val="dk1"/>
              </a:buClr>
              <a:buSzPts val="1100"/>
              <a:buFont typeface="Arial"/>
              <a:buNone/>
            </a:pPr>
            <a:endParaRPr sz="1000">
              <a:solidFill>
                <a:srgbClr val="222222"/>
              </a:solidFill>
              <a:latin typeface="Roboto"/>
              <a:ea typeface="Roboto"/>
              <a:cs typeface="Roboto"/>
              <a:sym typeface="Roboto"/>
            </a:endParaRPr>
          </a:p>
          <a:p>
            <a:pPr marL="165100" marR="165100" lvl="0" indent="0" algn="l" rtl="0">
              <a:lnSpc>
                <a:spcPct val="140000"/>
              </a:lnSpc>
              <a:spcBef>
                <a:spcPts val="0"/>
              </a:spcBef>
              <a:spcAft>
                <a:spcPts val="0"/>
              </a:spcAft>
              <a:buClr>
                <a:schemeClr val="dk1"/>
              </a:buClr>
              <a:buSzPts val="1100"/>
              <a:buFont typeface="Arial"/>
              <a:buNone/>
            </a:pPr>
            <a:endParaRPr sz="1300" u="sng">
              <a:solidFill>
                <a:srgbClr val="407EC9"/>
              </a:solidFill>
              <a:highlight>
                <a:srgbClr val="FFFFFF"/>
              </a:highlight>
            </a:endParaRPr>
          </a:p>
          <a:p>
            <a:pPr marL="165100" marR="165100" lvl="0" indent="0" algn="l" rtl="0">
              <a:lnSpc>
                <a:spcPct val="140000"/>
              </a:lnSpc>
              <a:spcBef>
                <a:spcPts val="0"/>
              </a:spcBef>
              <a:spcAft>
                <a:spcPts val="0"/>
              </a:spcAft>
              <a:buClr>
                <a:schemeClr val="dk1"/>
              </a:buClr>
              <a:buSzPts val="1100"/>
              <a:buFont typeface="Arial"/>
              <a:buNone/>
            </a:pPr>
            <a:endParaRPr sz="1000" u="sng">
              <a:solidFill>
                <a:srgbClr val="407EC9"/>
              </a:solidFill>
              <a:highlight>
                <a:srgbClr val="FFFFFF"/>
              </a:highlight>
              <a:latin typeface="Roboto"/>
              <a:ea typeface="Roboto"/>
              <a:cs typeface="Roboto"/>
              <a:sym typeface="Roboto"/>
            </a:endParaRPr>
          </a:p>
          <a:p>
            <a:pPr marL="0" lvl="0" indent="0" algn="l" rtl="0">
              <a:spcBef>
                <a:spcPts val="0"/>
              </a:spcBef>
              <a:spcAft>
                <a:spcPts val="1200"/>
              </a:spcAft>
              <a:buNone/>
            </a:pPr>
            <a:endParaRPr sz="1000" b="1">
              <a:solidFill>
                <a:srgbClr val="222222"/>
              </a:solidFill>
              <a:highlight>
                <a:schemeClr val="lt2"/>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370300" y="7080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1820"/>
              <a:t>References continued:</a:t>
            </a:r>
            <a:endParaRPr sz="1820"/>
          </a:p>
        </p:txBody>
      </p:sp>
      <p:sp>
        <p:nvSpPr>
          <p:cNvPr id="292" name="Google Shape;292;p41"/>
          <p:cNvSpPr txBox="1">
            <a:spLocks noGrp="1"/>
          </p:cNvSpPr>
          <p:nvPr>
            <p:ph type="body" idx="1"/>
          </p:nvPr>
        </p:nvSpPr>
        <p:spPr>
          <a:xfrm>
            <a:off x="237400" y="1673325"/>
            <a:ext cx="8653500" cy="318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Richard, J., Shepherd, J., Boyles, C. E., Marsh, M. J., Thomas, P.W., Ross, O.C. (2012). Evaluation and comparison of parental needs, stressors, and coping strategies in a pediatric intensive care unit. </a:t>
            </a:r>
            <a:r>
              <a:rPr lang="en" sz="1200" i="1">
                <a:solidFill>
                  <a:schemeClr val="dk1"/>
                </a:solidFill>
                <a:latin typeface="Roboto"/>
                <a:ea typeface="Roboto"/>
                <a:cs typeface="Roboto"/>
                <a:sym typeface="Roboto"/>
              </a:rPr>
              <a:t>Pediatric Critical Care Medicine, 13 </a:t>
            </a:r>
            <a:r>
              <a:rPr lang="en" sz="1200">
                <a:solidFill>
                  <a:schemeClr val="dk1"/>
                </a:solidFill>
                <a:latin typeface="Roboto"/>
                <a:ea typeface="Roboto"/>
                <a:cs typeface="Roboto"/>
                <a:sym typeface="Roboto"/>
              </a:rPr>
              <a:t>(3), 166 - 172. </a:t>
            </a:r>
            <a:r>
              <a:rPr lang="en" sz="1200" u="sng">
                <a:solidFill>
                  <a:schemeClr val="dk1"/>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https://doi.org/</a:t>
            </a:r>
            <a:r>
              <a:rPr lang="en" sz="1200">
                <a:solidFill>
                  <a:schemeClr val="dk1"/>
                </a:solidFill>
                <a:latin typeface="Roboto"/>
                <a:ea typeface="Roboto"/>
                <a:cs typeface="Roboto"/>
                <a:sym typeface="Roboto"/>
              </a:rPr>
              <a:t>10.1097/PCC.0b013e31823893ad</a:t>
            </a:r>
            <a:endParaRPr sz="1200">
              <a:solidFill>
                <a:schemeClr val="dk1"/>
              </a:solidFill>
              <a:latin typeface="Roboto"/>
              <a:ea typeface="Roboto"/>
              <a:cs typeface="Roboto"/>
              <a:sym typeface="Roboto"/>
            </a:endParaRPr>
          </a:p>
          <a:p>
            <a:pPr marL="0" marR="165100" lvl="0" indent="0" algn="l" rtl="0">
              <a:lnSpc>
                <a:spcPct val="140000"/>
              </a:lnSpc>
              <a:spcBef>
                <a:spcPts val="1200"/>
              </a:spcBef>
              <a:spcAft>
                <a:spcPts val="0"/>
              </a:spcAft>
              <a:buClr>
                <a:schemeClr val="dk1"/>
              </a:buClr>
              <a:buSzPts val="1100"/>
              <a:buFont typeface="Arial"/>
              <a:buNone/>
            </a:pPr>
            <a:r>
              <a:rPr lang="en" sz="1200">
                <a:solidFill>
                  <a:schemeClr val="dk1"/>
                </a:solidFill>
                <a:latin typeface="Roboto"/>
                <a:ea typeface="Roboto"/>
                <a:cs typeface="Roboto"/>
                <a:sym typeface="Roboto"/>
              </a:rPr>
              <a:t>Screening for Perinatal Depression – ACOG. (2016, October 29). from </a:t>
            </a:r>
            <a:r>
              <a:rPr lang="en" sz="1200">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xmlns="" val="tx"/>
                    </a:ext>
                  </a:extLst>
                </a:hlinkClick>
              </a:rPr>
              <a:t>https://www.acog.org/Resources-And-Publications/Committee-Opinions/Committee-on-Obstetric-Practice/Screening-for-Perinatal-Depression</a:t>
            </a:r>
            <a:endParaRPr sz="1200">
              <a:solidFill>
                <a:schemeClr val="dk1"/>
              </a:solidFill>
              <a:latin typeface="Roboto"/>
              <a:ea typeface="Roboto"/>
              <a:cs typeface="Roboto"/>
              <a:sym typeface="Roboto"/>
            </a:endParaRPr>
          </a:p>
          <a:p>
            <a:pPr marL="0" lvl="0" indent="0" algn="l" rtl="0">
              <a:spcBef>
                <a:spcPts val="0"/>
              </a:spcBef>
              <a:spcAft>
                <a:spcPts val="0"/>
              </a:spcAft>
              <a:buNone/>
            </a:pPr>
            <a:r>
              <a:rPr lang="en" sz="1200">
                <a:solidFill>
                  <a:schemeClr val="dk1"/>
                </a:solidFill>
                <a:latin typeface="Roboto"/>
                <a:ea typeface="Roboto"/>
                <a:cs typeface="Roboto"/>
                <a:sym typeface="Roboto"/>
              </a:rPr>
              <a:t>Stefana A, Padovani EM, Biban P, Lavelli M. Fathers’ experiences with their preterm babies admitted to neonatal intensive care unit: a multi-method study. J Adv Nurs. 2018;74:1090–8. </a:t>
            </a:r>
            <a:r>
              <a:rPr lang="en" sz="1200" u="sng">
                <a:solidFill>
                  <a:schemeClr val="dk1"/>
                </a:solidFill>
                <a:latin typeface="Roboto"/>
                <a:ea typeface="Roboto"/>
                <a:cs typeface="Roboto"/>
                <a:sym typeface="Roboto"/>
                <a:hlinkClick r:id="rId5">
                  <a:extLst>
                    <a:ext uri="{A12FA001-AC4F-418D-AE19-62706E023703}">
                      <ahyp:hlinkClr xmlns:ahyp="http://schemas.microsoft.com/office/drawing/2018/hyperlinkcolor" xmlns="" val="tx"/>
                    </a:ext>
                  </a:extLst>
                </a:hlinkClick>
              </a:rPr>
              <a:t>https://doi.org/10.1111/jan.13527</a:t>
            </a:r>
            <a:endParaRPr sz="1200">
              <a:solidFill>
                <a:schemeClr val="dk1"/>
              </a:solidFill>
              <a:latin typeface="Roboto"/>
              <a:ea typeface="Roboto"/>
              <a:cs typeface="Roboto"/>
              <a:sym typeface="Roboto"/>
            </a:endParaRPr>
          </a:p>
          <a:p>
            <a:pPr marL="0" lvl="0" indent="0" algn="l" rtl="0">
              <a:spcBef>
                <a:spcPts val="1200"/>
              </a:spcBef>
              <a:spcAft>
                <a:spcPts val="0"/>
              </a:spcAft>
              <a:buNone/>
            </a:pPr>
            <a:r>
              <a:rPr lang="en" sz="1200">
                <a:solidFill>
                  <a:schemeClr val="dk1"/>
                </a:solidFill>
                <a:latin typeface="Roboto"/>
                <a:ea typeface="Roboto"/>
                <a:cs typeface="Roboto"/>
                <a:sym typeface="Roboto"/>
              </a:rPr>
              <a:t>Stone, J., &amp; Allen, L. (2021). Increasing Postpartum Depression Screening in the Pediatric Setting. </a:t>
            </a:r>
            <a:r>
              <a:rPr lang="en" sz="1200" i="1">
                <a:solidFill>
                  <a:schemeClr val="dk1"/>
                </a:solidFill>
                <a:latin typeface="Roboto"/>
                <a:ea typeface="Roboto"/>
                <a:cs typeface="Roboto"/>
                <a:sym typeface="Roboto"/>
              </a:rPr>
              <a:t>Carolina Journal of Interdisciplinary Medicine</a:t>
            </a:r>
            <a:r>
              <a:rPr lang="en" sz="1200">
                <a:solidFill>
                  <a:schemeClr val="dk1"/>
                </a:solidFill>
                <a:latin typeface="Roboto"/>
                <a:ea typeface="Roboto"/>
                <a:cs typeface="Roboto"/>
                <a:sym typeface="Roboto"/>
              </a:rPr>
              <a:t>, </a:t>
            </a:r>
            <a:r>
              <a:rPr lang="en" sz="1200" i="1">
                <a:solidFill>
                  <a:schemeClr val="dk1"/>
                </a:solidFill>
                <a:latin typeface="Roboto"/>
                <a:ea typeface="Roboto"/>
                <a:cs typeface="Roboto"/>
                <a:sym typeface="Roboto"/>
              </a:rPr>
              <a:t>1</a:t>
            </a:r>
            <a:r>
              <a:rPr lang="en" sz="1200">
                <a:solidFill>
                  <a:schemeClr val="dk1"/>
                </a:solidFill>
                <a:latin typeface="Roboto"/>
                <a:ea typeface="Roboto"/>
                <a:cs typeface="Roboto"/>
                <a:sym typeface="Roboto"/>
              </a:rPr>
              <a:t>(1), 43 – 52. </a:t>
            </a:r>
            <a:r>
              <a:rPr lang="en" sz="1200" u="sng">
                <a:solidFill>
                  <a:schemeClr val="hlink"/>
                </a:solidFill>
                <a:latin typeface="Roboto"/>
                <a:ea typeface="Roboto"/>
                <a:cs typeface="Roboto"/>
                <a:sym typeface="Roboto"/>
                <a:hlinkClick r:id="rId6"/>
              </a:rPr>
              <a:t>https://doi.org/10.47265/cjim.v1i1.539</a:t>
            </a:r>
            <a:endParaRPr sz="1200">
              <a:solidFill>
                <a:schemeClr val="dk1"/>
              </a:solidFill>
              <a:latin typeface="Roboto"/>
              <a:ea typeface="Roboto"/>
              <a:cs typeface="Roboto"/>
              <a:sym typeface="Roboto"/>
            </a:endParaRPr>
          </a:p>
          <a:p>
            <a:pPr marL="0" lvl="0" indent="0" algn="l" rtl="0">
              <a:spcBef>
                <a:spcPts val="1200"/>
              </a:spcBef>
              <a:spcAft>
                <a:spcPts val="1200"/>
              </a:spcAft>
              <a:buNone/>
            </a:pPr>
            <a:endParaRPr sz="1200">
              <a:solidFill>
                <a:schemeClr val="dk1"/>
              </a:solidFill>
              <a:latin typeface="Roboto"/>
              <a:ea typeface="Roboto"/>
              <a:cs typeface="Roboto"/>
              <a:sym typeface="Roboto"/>
            </a:endParaRPr>
          </a:p>
        </p:txBody>
      </p:sp>
      <p:pic>
        <p:nvPicPr>
          <p:cNvPr id="293" name="Google Shape;293;p41" descr="A person holding a baby&#10;&#10;Description automatically generated"/>
          <p:cNvPicPr preferRelativeResize="0"/>
          <p:nvPr/>
        </p:nvPicPr>
        <p:blipFill rotWithShape="1">
          <a:blip r:embed="rId7">
            <a:alphaModFix/>
          </a:blip>
          <a:srcRect l="-2658" r="19318"/>
          <a:stretch/>
        </p:blipFill>
        <p:spPr>
          <a:xfrm>
            <a:off x="1007975" y="217875"/>
            <a:ext cx="1709749" cy="1399775"/>
          </a:xfrm>
          <a:prstGeom prst="rect">
            <a:avLst/>
          </a:prstGeom>
          <a:noFill/>
          <a:ln>
            <a:noFill/>
          </a:ln>
          <a:effectLst>
            <a:outerShdw blurRad="50800" dist="50800" dir="3000000" algn="ctr" rotWithShape="0">
              <a:srgbClr val="000000">
                <a:alpha val="4275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484650" y="1093850"/>
            <a:ext cx="8174700" cy="453300"/>
          </a:xfrm>
          <a:prstGeom prst="rect">
            <a:avLst/>
          </a:prstGeom>
          <a:noFill/>
          <a:ln>
            <a:noFill/>
          </a:ln>
        </p:spPr>
        <p:txBody>
          <a:bodyPr spcFirstLastPara="1" wrap="square" lIns="68575" tIns="34275" rIns="68575" bIns="34275" anchor="t" anchorCtr="0">
            <a:noAutofit/>
          </a:bodyPr>
          <a:lstStyle/>
          <a:p>
            <a:pPr marL="0" lvl="0" indent="0" algn="l" rtl="0">
              <a:lnSpc>
                <a:spcPct val="103703"/>
              </a:lnSpc>
              <a:spcBef>
                <a:spcPts val="0"/>
              </a:spcBef>
              <a:spcAft>
                <a:spcPts val="0"/>
              </a:spcAft>
              <a:buClr>
                <a:schemeClr val="lt1"/>
              </a:buClr>
              <a:buSzPts val="4100"/>
              <a:buFont typeface="Georgia"/>
              <a:buNone/>
            </a:pPr>
            <a:r>
              <a:rPr lang="en"/>
              <a:t>                   Questions?</a:t>
            </a:r>
            <a:endParaRPr/>
          </a:p>
          <a:p>
            <a:pPr marL="0" lvl="0" indent="0" algn="ctr" rtl="0">
              <a:lnSpc>
                <a:spcPct val="103703"/>
              </a:lnSpc>
              <a:spcBef>
                <a:spcPts val="0"/>
              </a:spcBef>
              <a:spcAft>
                <a:spcPts val="0"/>
              </a:spcAft>
              <a:buClr>
                <a:schemeClr val="lt1"/>
              </a:buClr>
              <a:buSzPts val="4100"/>
              <a:buFont typeface="Georgia"/>
              <a:buNone/>
            </a:pPr>
            <a:endParaRPr/>
          </a:p>
          <a:p>
            <a:pPr marL="0" lvl="0" indent="0" algn="ctr" rtl="0">
              <a:lnSpc>
                <a:spcPct val="103703"/>
              </a:lnSpc>
              <a:spcBef>
                <a:spcPts val="0"/>
              </a:spcBef>
              <a:spcAft>
                <a:spcPts val="0"/>
              </a:spcAft>
              <a:buClr>
                <a:schemeClr val="lt1"/>
              </a:buClr>
              <a:buSzPts val="4100"/>
              <a:buFont typeface="Georgia"/>
              <a:buNone/>
            </a:pPr>
            <a:endParaRPr sz="2300"/>
          </a:p>
          <a:p>
            <a:pPr marL="0" lvl="0" indent="0" algn="ctr" rtl="0">
              <a:lnSpc>
                <a:spcPct val="103703"/>
              </a:lnSpc>
              <a:spcBef>
                <a:spcPts val="0"/>
              </a:spcBef>
              <a:spcAft>
                <a:spcPts val="0"/>
              </a:spcAft>
              <a:buClr>
                <a:schemeClr val="lt1"/>
              </a:buClr>
              <a:buSzPts val="4100"/>
              <a:buFont typeface="Georgia"/>
              <a:buNone/>
            </a:pPr>
            <a:r>
              <a:rPr lang="en" sz="2300"/>
              <a:t> </a:t>
            </a:r>
            <a:endParaRPr sz="2300"/>
          </a:p>
          <a:p>
            <a:pPr marL="0" lvl="0" indent="0" algn="ctr" rtl="0">
              <a:lnSpc>
                <a:spcPct val="90000"/>
              </a:lnSpc>
              <a:spcBef>
                <a:spcPts val="1000"/>
              </a:spcBef>
              <a:spcAft>
                <a:spcPts val="0"/>
              </a:spcAft>
              <a:buClr>
                <a:schemeClr val="dk1"/>
              </a:buClr>
              <a:buSzPts val="1100"/>
              <a:buFont typeface="Arial"/>
              <a:buNone/>
            </a:pPr>
            <a:r>
              <a:rPr lang="en" sz="1800">
                <a:solidFill>
                  <a:schemeClr val="dk1"/>
                </a:solidFill>
                <a:latin typeface="Arial"/>
                <a:ea typeface="Arial"/>
                <a:cs typeface="Arial"/>
                <a:sym typeface="Arial"/>
              </a:rPr>
              <a:t>Brenda Papierniak, PsyD, PMH-C</a:t>
            </a:r>
            <a:endParaRPr sz="1800">
              <a:solidFill>
                <a:schemeClr val="dk1"/>
              </a:solidFill>
              <a:latin typeface="Arial"/>
              <a:ea typeface="Arial"/>
              <a:cs typeface="Arial"/>
              <a:sym typeface="Arial"/>
            </a:endParaRPr>
          </a:p>
          <a:p>
            <a:pPr marL="0" lvl="0" indent="0" algn="ctr" rtl="0">
              <a:lnSpc>
                <a:spcPct val="90000"/>
              </a:lnSpc>
              <a:spcBef>
                <a:spcPts val="1000"/>
              </a:spcBef>
              <a:spcAft>
                <a:spcPts val="0"/>
              </a:spcAft>
              <a:buClr>
                <a:schemeClr val="dk1"/>
              </a:buClr>
              <a:buSzPts val="1100"/>
              <a:buFont typeface="Arial"/>
              <a:buNone/>
            </a:pPr>
            <a:r>
              <a:rPr lang="en" sz="1400" b="0">
                <a:solidFill>
                  <a:schemeClr val="dk1"/>
                </a:solidFill>
                <a:latin typeface="Arial"/>
                <a:ea typeface="Arial"/>
                <a:cs typeface="Arial"/>
                <a:sym typeface="Arial"/>
              </a:rPr>
              <a:t>Perinatal and Pediatric Health Psychology Services</a:t>
            </a:r>
            <a:endParaRPr sz="1400" b="0">
              <a:solidFill>
                <a:schemeClr val="dk1"/>
              </a:solidFill>
              <a:latin typeface="Arial"/>
              <a:ea typeface="Arial"/>
              <a:cs typeface="Arial"/>
              <a:sym typeface="Arial"/>
            </a:endParaRPr>
          </a:p>
          <a:p>
            <a:pPr marL="0" lvl="0" indent="0" algn="ctr" rtl="0">
              <a:lnSpc>
                <a:spcPct val="90000"/>
              </a:lnSpc>
              <a:spcBef>
                <a:spcPts val="1000"/>
              </a:spcBef>
              <a:spcAft>
                <a:spcPts val="0"/>
              </a:spcAft>
              <a:buClr>
                <a:schemeClr val="dk1"/>
              </a:buClr>
              <a:buSzPts val="1100"/>
              <a:buFont typeface="Arial"/>
              <a:buNone/>
            </a:pPr>
            <a:r>
              <a:rPr lang="en" sz="1400" b="0">
                <a:solidFill>
                  <a:schemeClr val="dk1"/>
                </a:solidFill>
                <a:latin typeface="Arial"/>
                <a:ea typeface="Arial"/>
                <a:cs typeface="Arial"/>
                <a:sym typeface="Arial"/>
              </a:rPr>
              <a:t>224-299-5660</a:t>
            </a:r>
            <a:endParaRPr sz="1400" b="0">
              <a:solidFill>
                <a:schemeClr val="dk1"/>
              </a:solidFill>
              <a:latin typeface="Arial"/>
              <a:ea typeface="Arial"/>
              <a:cs typeface="Arial"/>
              <a:sym typeface="Arial"/>
            </a:endParaRPr>
          </a:p>
          <a:p>
            <a:pPr marL="0" lvl="0" indent="0" algn="ctr" rtl="0">
              <a:lnSpc>
                <a:spcPct val="90000"/>
              </a:lnSpc>
              <a:spcBef>
                <a:spcPts val="1000"/>
              </a:spcBef>
              <a:spcAft>
                <a:spcPts val="0"/>
              </a:spcAft>
              <a:buClr>
                <a:schemeClr val="dk1"/>
              </a:buClr>
              <a:buSzPts val="1100"/>
              <a:buFont typeface="Arial"/>
              <a:buNone/>
            </a:pPr>
            <a:r>
              <a:rPr lang="en" sz="1400" b="0" u="sng">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Brenda.Papierniak@Ascension.org</a:t>
            </a:r>
            <a:endParaRPr sz="1400" b="0" u="sng">
              <a:solidFill>
                <a:schemeClr val="dk1"/>
              </a:solidFill>
              <a:latin typeface="Arial"/>
              <a:ea typeface="Arial"/>
              <a:cs typeface="Arial"/>
              <a:sym typeface="Arial"/>
            </a:endParaRPr>
          </a:p>
          <a:p>
            <a:pPr marL="0" lvl="0" indent="0" algn="ctr" rtl="0">
              <a:lnSpc>
                <a:spcPct val="103703"/>
              </a:lnSpc>
              <a:spcBef>
                <a:spcPts val="0"/>
              </a:spcBef>
              <a:spcAft>
                <a:spcPts val="0"/>
              </a:spcAft>
              <a:buClr>
                <a:schemeClr val="lt1"/>
              </a:buClr>
              <a:buSzPts val="4100"/>
              <a:buFont typeface="Georgia"/>
              <a:buNone/>
            </a:pPr>
            <a:endParaRPr sz="18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03"/>
        <p:cNvGrpSpPr/>
        <p:nvPr/>
      </p:nvGrpSpPr>
      <p:grpSpPr>
        <a:xfrm>
          <a:off x="0" y="0"/>
          <a:ext cx="0" cy="0"/>
          <a:chOff x="0" y="0"/>
          <a:chExt cx="0" cy="0"/>
        </a:xfrm>
      </p:grpSpPr>
      <p:sp>
        <p:nvSpPr>
          <p:cNvPr id="304" name="Google Shape;304;p43"/>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5" name="Google Shape;305;p43"/>
          <p:cNvSpPr txBox="1">
            <a:spLocks noGrp="1"/>
          </p:cNvSpPr>
          <p:nvPr>
            <p:ph type="title"/>
          </p:nvPr>
        </p:nvSpPr>
        <p:spPr>
          <a:xfrm>
            <a:off x="188400" y="1192826"/>
            <a:ext cx="3151500" cy="34752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EBEBEB"/>
              </a:buClr>
              <a:buSzPts val="3200"/>
              <a:buFont typeface="Calibri"/>
              <a:buNone/>
            </a:pPr>
            <a:r>
              <a:rPr lang="en" b="1">
                <a:solidFill>
                  <a:srgbClr val="EBEBEB"/>
                </a:solidFill>
              </a:rPr>
              <a:t>Programs and </a:t>
            </a:r>
            <a:br>
              <a:rPr lang="en" b="1">
                <a:solidFill>
                  <a:srgbClr val="EBEBEB"/>
                </a:solidFill>
              </a:rPr>
            </a:br>
            <a:r>
              <a:rPr lang="en" b="1">
                <a:solidFill>
                  <a:srgbClr val="EBEBEB"/>
                </a:solidFill>
              </a:rPr>
              <a:t>Resources</a:t>
            </a:r>
            <a:br>
              <a:rPr lang="en" b="1">
                <a:solidFill>
                  <a:srgbClr val="EBEBEB"/>
                </a:solidFill>
              </a:rPr>
            </a:br>
            <a:r>
              <a:rPr lang="en" b="1">
                <a:solidFill>
                  <a:srgbClr val="EBEBEB"/>
                </a:solidFill>
              </a:rPr>
              <a:t>offered at </a:t>
            </a:r>
            <a:br>
              <a:rPr lang="en" b="1">
                <a:solidFill>
                  <a:srgbClr val="EBEBEB"/>
                </a:solidFill>
              </a:rPr>
            </a:br>
            <a:r>
              <a:rPr lang="en" b="1">
                <a:solidFill>
                  <a:srgbClr val="EBEBEB"/>
                </a:solidFill>
              </a:rPr>
              <a:t>Ascension</a:t>
            </a:r>
            <a:r>
              <a:rPr lang="en">
                <a:solidFill>
                  <a:srgbClr val="EBEBEB"/>
                </a:solidFill>
              </a:rPr>
              <a:t/>
            </a:r>
            <a:br>
              <a:rPr lang="en">
                <a:solidFill>
                  <a:srgbClr val="EBEBEB"/>
                </a:solidFill>
              </a:rPr>
            </a:br>
            <a:r>
              <a:rPr lang="en">
                <a:solidFill>
                  <a:srgbClr val="EBEBEB"/>
                </a:solidFill>
              </a:rPr>
              <a:t/>
            </a:r>
            <a:br>
              <a:rPr lang="en">
                <a:solidFill>
                  <a:srgbClr val="EBEBEB"/>
                </a:solidFill>
              </a:rPr>
            </a:br>
            <a:r>
              <a:rPr lang="en">
                <a:solidFill>
                  <a:srgbClr val="EBEBEB"/>
                </a:solidFill>
              </a:rPr>
              <a:t/>
            </a:r>
            <a:br>
              <a:rPr lang="en">
                <a:solidFill>
                  <a:srgbClr val="EBEBEB"/>
                </a:solidFill>
              </a:rPr>
            </a:br>
            <a:endParaRPr>
              <a:solidFill>
                <a:srgbClr val="EBEBEB"/>
              </a:solidFill>
            </a:endParaRPr>
          </a:p>
        </p:txBody>
      </p:sp>
      <p:sp>
        <p:nvSpPr>
          <p:cNvPr id="306" name="Google Shape;306;p43"/>
          <p:cNvSpPr/>
          <p:nvPr/>
        </p:nvSpPr>
        <p:spPr>
          <a:xfrm>
            <a:off x="3479292" y="0"/>
            <a:ext cx="5664600"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7" name="Google Shape;307;p43"/>
          <p:cNvSpPr/>
          <p:nvPr/>
        </p:nvSpPr>
        <p:spPr>
          <a:xfrm>
            <a:off x="3842775" y="167050"/>
            <a:ext cx="4938000" cy="4500900"/>
          </a:xfrm>
          <a:prstGeom prst="roundRect">
            <a:avLst>
              <a:gd name="adj" fmla="val 0"/>
            </a:avLst>
          </a:prstGeom>
          <a:solidFill>
            <a:schemeClr val="lt2"/>
          </a:solidFill>
          <a:ln w="12700" cap="sq" cmpd="sng">
            <a:solidFill>
              <a:srgbClr val="BFBFBF"/>
            </a:solidFill>
            <a:prstDash val="solid"/>
            <a:miter lim="800000"/>
            <a:headEnd type="none" w="sm" len="sm"/>
            <a:tailEnd type="none" w="sm" len="sm"/>
          </a:ln>
          <a:effectLst>
            <a:outerShdw blurRad="63500" dist="25400" dir="5400000" algn="tl" rotWithShape="0">
              <a:srgbClr val="000000">
                <a:alpha val="3882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8" name="Google Shape;308;p43"/>
          <p:cNvSpPr/>
          <p:nvPr/>
        </p:nvSpPr>
        <p:spPr>
          <a:xfrm>
            <a:off x="7831836"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309" name="Google Shape;309;p43"/>
          <p:cNvGrpSpPr/>
          <p:nvPr/>
        </p:nvGrpSpPr>
        <p:grpSpPr>
          <a:xfrm>
            <a:off x="3602515" y="912464"/>
            <a:ext cx="5377725" cy="4175775"/>
            <a:chOff x="0" y="73620"/>
            <a:chExt cx="7170300" cy="5567700"/>
          </a:xfrm>
        </p:grpSpPr>
        <p:sp>
          <p:nvSpPr>
            <p:cNvPr id="310" name="Google Shape;310;p43"/>
            <p:cNvSpPr/>
            <p:nvPr/>
          </p:nvSpPr>
          <p:spPr>
            <a:xfrm>
              <a:off x="0" y="73620"/>
              <a:ext cx="7170300" cy="875100"/>
            </a:xfrm>
            <a:prstGeom prst="roundRect">
              <a:avLst>
                <a:gd name="adj" fmla="val 16667"/>
              </a:avLst>
            </a:prstGeom>
            <a:solidFill>
              <a:srgbClr val="2383C6"/>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1" name="Google Shape;311;p43"/>
            <p:cNvSpPr txBox="1"/>
            <p:nvPr/>
          </p:nvSpPr>
          <p:spPr>
            <a:xfrm>
              <a:off x="42722" y="116342"/>
              <a:ext cx="70848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Pregnancy and Postpartum Mood &amp; Anxiety Disorder Program</a:t>
              </a:r>
              <a:endParaRPr sz="1100"/>
            </a:p>
          </p:txBody>
        </p:sp>
        <p:sp>
          <p:nvSpPr>
            <p:cNvPr id="312" name="Google Shape;312;p43"/>
            <p:cNvSpPr/>
            <p:nvPr/>
          </p:nvSpPr>
          <p:spPr>
            <a:xfrm>
              <a:off x="0" y="1012140"/>
              <a:ext cx="7170300" cy="875100"/>
            </a:xfrm>
            <a:prstGeom prst="roundRect">
              <a:avLst>
                <a:gd name="adj" fmla="val 16667"/>
              </a:avLst>
            </a:prstGeom>
            <a:solidFill>
              <a:srgbClr val="2490C9"/>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3" name="Google Shape;313;p43"/>
            <p:cNvSpPr txBox="1"/>
            <p:nvPr/>
          </p:nvSpPr>
          <p:spPr>
            <a:xfrm>
              <a:off x="42722" y="1054862"/>
              <a:ext cx="70848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Perinatal &amp; Pediatric  Health Psychology Program</a:t>
              </a:r>
              <a:endParaRPr sz="1100"/>
            </a:p>
          </p:txBody>
        </p:sp>
        <p:sp>
          <p:nvSpPr>
            <p:cNvPr id="314" name="Google Shape;314;p43"/>
            <p:cNvSpPr/>
            <p:nvPr/>
          </p:nvSpPr>
          <p:spPr>
            <a:xfrm>
              <a:off x="0" y="1950660"/>
              <a:ext cx="7170300" cy="875100"/>
            </a:xfrm>
            <a:prstGeom prst="roundRect">
              <a:avLst>
                <a:gd name="adj" fmla="val 16667"/>
              </a:avLst>
            </a:prstGeom>
            <a:solidFill>
              <a:srgbClr val="259ECC"/>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5" name="Google Shape;315;p43"/>
            <p:cNvSpPr txBox="1"/>
            <p:nvPr/>
          </p:nvSpPr>
          <p:spPr>
            <a:xfrm>
              <a:off x="42722" y="1993382"/>
              <a:ext cx="70848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Perinatal Intensive Outpatient Program (IOP)</a:t>
              </a:r>
              <a:endParaRPr sz="1100"/>
            </a:p>
          </p:txBody>
        </p:sp>
        <p:sp>
          <p:nvSpPr>
            <p:cNvPr id="316" name="Google Shape;316;p43"/>
            <p:cNvSpPr/>
            <p:nvPr/>
          </p:nvSpPr>
          <p:spPr>
            <a:xfrm>
              <a:off x="0" y="2889180"/>
              <a:ext cx="7170300" cy="875100"/>
            </a:xfrm>
            <a:prstGeom prst="roundRect">
              <a:avLst>
                <a:gd name="adj" fmla="val 16667"/>
              </a:avLst>
            </a:prstGeom>
            <a:solidFill>
              <a:srgbClr val="24ADD0"/>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7" name="Google Shape;317;p43"/>
            <p:cNvSpPr txBox="1"/>
            <p:nvPr/>
          </p:nvSpPr>
          <p:spPr>
            <a:xfrm>
              <a:off x="42722" y="2931902"/>
              <a:ext cx="70848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Support Groups</a:t>
              </a:r>
              <a:endParaRPr sz="1100"/>
            </a:p>
          </p:txBody>
        </p:sp>
        <p:sp>
          <p:nvSpPr>
            <p:cNvPr id="318" name="Google Shape;318;p43"/>
            <p:cNvSpPr/>
            <p:nvPr/>
          </p:nvSpPr>
          <p:spPr>
            <a:xfrm>
              <a:off x="0" y="3827700"/>
              <a:ext cx="7170300" cy="875100"/>
            </a:xfrm>
            <a:prstGeom prst="roundRect">
              <a:avLst>
                <a:gd name="adj" fmla="val 16667"/>
              </a:avLst>
            </a:prstGeom>
            <a:solidFill>
              <a:srgbClr val="25BED3"/>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9" name="Google Shape;319;p43"/>
            <p:cNvSpPr txBox="1"/>
            <p:nvPr/>
          </p:nvSpPr>
          <p:spPr>
            <a:xfrm>
              <a:off x="42722" y="3870422"/>
              <a:ext cx="70848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Consultations</a:t>
              </a:r>
              <a:endParaRPr sz="1100"/>
            </a:p>
          </p:txBody>
        </p:sp>
        <p:sp>
          <p:nvSpPr>
            <p:cNvPr id="320" name="Google Shape;320;p43"/>
            <p:cNvSpPr/>
            <p:nvPr/>
          </p:nvSpPr>
          <p:spPr>
            <a:xfrm>
              <a:off x="0" y="4766220"/>
              <a:ext cx="7170300" cy="875100"/>
            </a:xfrm>
            <a:prstGeom prst="roundRect">
              <a:avLst>
                <a:gd name="adj" fmla="val 16667"/>
              </a:avLst>
            </a:prstGeom>
            <a:solidFill>
              <a:srgbClr val="25CCD6"/>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1" name="Google Shape;321;p43"/>
            <p:cNvSpPr txBox="1"/>
            <p:nvPr/>
          </p:nvSpPr>
          <p:spPr>
            <a:xfrm>
              <a:off x="42722" y="4808942"/>
              <a:ext cx="70848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Perinatal Mental Health Certification (PMH-C)  </a:t>
              </a:r>
              <a:endParaRPr sz="1100"/>
            </a:p>
          </p:txBody>
        </p:sp>
      </p:grpSp>
      <p:pic>
        <p:nvPicPr>
          <p:cNvPr id="322" name="Google Shape;322;p43"/>
          <p:cNvPicPr preferRelativeResize="0"/>
          <p:nvPr/>
        </p:nvPicPr>
        <p:blipFill>
          <a:blip r:embed="rId4">
            <a:alphaModFix/>
          </a:blip>
          <a:stretch>
            <a:fillRect/>
          </a:stretch>
        </p:blipFill>
        <p:spPr>
          <a:xfrm>
            <a:off x="5058500" y="276599"/>
            <a:ext cx="2281750" cy="58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975600" y="231725"/>
            <a:ext cx="6701400" cy="722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1200"/>
              </a:spcAft>
              <a:buClr>
                <a:schemeClr val="dk1"/>
              </a:buClr>
              <a:buSzPts val="1500"/>
              <a:buNone/>
            </a:pPr>
            <a:r>
              <a:rPr lang="en" sz="1900"/>
              <a:t>Session Goals and Disclosures</a:t>
            </a:r>
            <a:endParaRPr sz="1900"/>
          </a:p>
        </p:txBody>
      </p:sp>
      <p:sp>
        <p:nvSpPr>
          <p:cNvPr id="91" name="Google Shape;91;p19"/>
          <p:cNvSpPr txBox="1">
            <a:spLocks noGrp="1"/>
          </p:cNvSpPr>
          <p:nvPr>
            <p:ph type="body" idx="2"/>
          </p:nvPr>
        </p:nvSpPr>
        <p:spPr>
          <a:xfrm>
            <a:off x="256350" y="624900"/>
            <a:ext cx="8631300" cy="3893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endParaRPr sz="1400" b="1"/>
          </a:p>
          <a:p>
            <a:pPr marL="0" lvl="0" indent="0" algn="l" rtl="0">
              <a:lnSpc>
                <a:spcPct val="100000"/>
              </a:lnSpc>
              <a:spcBef>
                <a:spcPts val="0"/>
              </a:spcBef>
              <a:spcAft>
                <a:spcPts val="0"/>
              </a:spcAft>
              <a:buSzPts val="1100"/>
              <a:buNone/>
            </a:pPr>
            <a:r>
              <a:rPr lang="en" sz="1500" b="1"/>
              <a:t>Overview: </a:t>
            </a:r>
            <a:endParaRPr sz="1500" b="1"/>
          </a:p>
          <a:p>
            <a:pPr marL="0" lvl="0" indent="0" algn="l" rtl="0">
              <a:lnSpc>
                <a:spcPct val="100000"/>
              </a:lnSpc>
              <a:spcBef>
                <a:spcPts val="0"/>
              </a:spcBef>
              <a:spcAft>
                <a:spcPts val="0"/>
              </a:spcAft>
              <a:buSzPts val="1100"/>
              <a:buNone/>
            </a:pPr>
            <a:r>
              <a:rPr lang="en" sz="1500"/>
              <a:t>This presentation will provide medical providers, social workers, case managers with a basic understanding of how to and why to assess for perinatal mood &amp; anxiety disorders (PMADs) in new parents in pediatric care settings. Resources for further understanding tools available will be provided at the end of this presentation.</a:t>
            </a:r>
            <a:endParaRPr sz="15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90000"/>
              </a:lnSpc>
              <a:spcBef>
                <a:spcPts val="800"/>
              </a:spcBef>
              <a:spcAft>
                <a:spcPts val="0"/>
              </a:spcAft>
              <a:buSzPts val="1800"/>
              <a:buNone/>
            </a:pPr>
            <a:r>
              <a:rPr lang="en" sz="1500" b="1"/>
              <a:t>Goals: </a:t>
            </a:r>
            <a:endParaRPr sz="1500"/>
          </a:p>
          <a:p>
            <a:pPr marL="457200" lvl="0" indent="-323850" algn="l" rtl="0">
              <a:lnSpc>
                <a:spcPct val="100000"/>
              </a:lnSpc>
              <a:spcBef>
                <a:spcPts val="0"/>
              </a:spcBef>
              <a:spcAft>
                <a:spcPts val="0"/>
              </a:spcAft>
              <a:buClr>
                <a:schemeClr val="dk1"/>
              </a:buClr>
              <a:buSzPts val="1500"/>
              <a:buFont typeface="Calibri"/>
              <a:buAutoNum type="arabicPeriod"/>
            </a:pPr>
            <a:r>
              <a:rPr lang="en" sz="1500"/>
              <a:t>Be able to identify symptoms of PMADs.</a:t>
            </a:r>
            <a:endParaRPr sz="1500"/>
          </a:p>
          <a:p>
            <a:pPr marL="457200" lvl="0" indent="-323850" algn="l" rtl="0">
              <a:lnSpc>
                <a:spcPct val="100000"/>
              </a:lnSpc>
              <a:spcBef>
                <a:spcPts val="0"/>
              </a:spcBef>
              <a:spcAft>
                <a:spcPts val="0"/>
              </a:spcAft>
              <a:buClr>
                <a:schemeClr val="dk1"/>
              </a:buClr>
              <a:buSzPts val="1500"/>
              <a:buFont typeface="Calibri"/>
              <a:buAutoNum type="arabicPeriod"/>
            </a:pPr>
            <a:r>
              <a:rPr lang="en" sz="1500"/>
              <a:t>Be able to understand basic screening and scoring using the EPDS. </a:t>
            </a:r>
            <a:endParaRPr sz="1500"/>
          </a:p>
          <a:p>
            <a:pPr marL="457200" lvl="0" indent="-323850" algn="l" rtl="0">
              <a:lnSpc>
                <a:spcPct val="100000"/>
              </a:lnSpc>
              <a:spcBef>
                <a:spcPts val="0"/>
              </a:spcBef>
              <a:spcAft>
                <a:spcPts val="0"/>
              </a:spcAft>
              <a:buClr>
                <a:schemeClr val="dk1"/>
              </a:buClr>
              <a:buSzPts val="1500"/>
              <a:buFont typeface="Calibri"/>
              <a:buAutoNum type="arabicPeriod"/>
            </a:pPr>
            <a:r>
              <a:rPr lang="en" sz="1500"/>
              <a:t>Have increased language to provide psychoeducation to other providers and family members interacting with families who are struggling with PMADs. </a:t>
            </a:r>
            <a:endParaRPr sz="1500"/>
          </a:p>
          <a:p>
            <a:pPr marL="457200" lvl="0" indent="0" algn="l" rtl="0">
              <a:lnSpc>
                <a:spcPct val="100000"/>
              </a:lnSpc>
              <a:spcBef>
                <a:spcPts val="0"/>
              </a:spcBef>
              <a:spcAft>
                <a:spcPts val="0"/>
              </a:spcAft>
              <a:buNone/>
            </a:pPr>
            <a:endParaRPr sz="1500"/>
          </a:p>
          <a:p>
            <a:pPr marL="457200" lvl="0" indent="0" algn="l" rtl="0">
              <a:lnSpc>
                <a:spcPct val="100000"/>
              </a:lnSpc>
              <a:spcBef>
                <a:spcPts val="0"/>
              </a:spcBef>
              <a:spcAft>
                <a:spcPts val="0"/>
              </a:spcAft>
              <a:buNone/>
            </a:pPr>
            <a:endParaRPr sz="1500"/>
          </a:p>
          <a:p>
            <a:pPr marL="0" lvl="0" indent="0" algn="l" rtl="0">
              <a:lnSpc>
                <a:spcPct val="90000"/>
              </a:lnSpc>
              <a:spcBef>
                <a:spcPts val="800"/>
              </a:spcBef>
              <a:spcAft>
                <a:spcPts val="0"/>
              </a:spcAft>
              <a:buSzPts val="1800"/>
              <a:buNone/>
            </a:pPr>
            <a:r>
              <a:rPr lang="en" sz="1500" b="1"/>
              <a:t>Disclosures: </a:t>
            </a:r>
            <a:r>
              <a:rPr lang="en" sz="1500"/>
              <a:t>I have no conflicts of interest or financial disclosures </a:t>
            </a:r>
            <a:endParaRPr sz="1500"/>
          </a:p>
          <a:p>
            <a:pPr marL="177800" lvl="0" indent="-63500" algn="l" rtl="0">
              <a:lnSpc>
                <a:spcPct val="90000"/>
              </a:lnSpc>
              <a:spcBef>
                <a:spcPts val="800"/>
              </a:spcBef>
              <a:spcAft>
                <a:spcPts val="1200"/>
              </a:spcAft>
              <a:buClr>
                <a:srgbClr val="1E69D2"/>
              </a:buClr>
              <a:buSzPts val="1800"/>
              <a:buFont typeface="Arial"/>
              <a:buNone/>
            </a:pPr>
            <a:r>
              <a:rPr lang="en" sz="1500"/>
              <a:t> </a:t>
            </a:r>
            <a:endParaRPr sz="1500"/>
          </a:p>
        </p:txBody>
      </p:sp>
      <p:sp>
        <p:nvSpPr>
          <p:cNvPr id="92" name="Google Shape;92;p19"/>
          <p:cNvSpPr txBox="1"/>
          <p:nvPr/>
        </p:nvSpPr>
        <p:spPr>
          <a:xfrm>
            <a:off x="9225997" y="0"/>
            <a:ext cx="3086100" cy="1639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i="0" u="none" strike="noStrike" cap="none">
                <a:solidFill>
                  <a:schemeClr val="dk1"/>
                </a:solidFill>
                <a:latin typeface="Calibri"/>
                <a:ea typeface="Calibri"/>
                <a:cs typeface="Calibri"/>
                <a:sym typeface="Calibri"/>
              </a:rPr>
              <a:t>Template Guide</a:t>
            </a:r>
            <a:endParaRPr sz="1100"/>
          </a:p>
          <a:p>
            <a:pPr marL="0" marR="0" lvl="0" indent="0" algn="l" rtl="0">
              <a:spcBef>
                <a:spcPts val="0"/>
              </a:spcBef>
              <a:spcAft>
                <a:spcPts val="0"/>
              </a:spcAft>
              <a:buNone/>
            </a:pP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A reminder for content slides: Do not allow your text to descend below the line and overlap the Ascension logo.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If you need more room for text, use Title and Content Option 2 in the template.</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63418" y="254650"/>
            <a:ext cx="8373300" cy="7878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2"/>
              </a:buClr>
              <a:buSzPts val="3200"/>
              <a:buFont typeface="Calibri"/>
              <a:buNone/>
            </a:pPr>
            <a:r>
              <a:rPr lang="en" sz="2600"/>
              <a:t>Why screen?</a:t>
            </a:r>
            <a:endParaRPr sz="2600"/>
          </a:p>
        </p:txBody>
      </p:sp>
      <p:sp>
        <p:nvSpPr>
          <p:cNvPr id="98" name="Google Shape;98;p20"/>
          <p:cNvSpPr txBox="1">
            <a:spLocks noGrp="1"/>
          </p:cNvSpPr>
          <p:nvPr>
            <p:ph type="body" idx="1"/>
          </p:nvPr>
        </p:nvSpPr>
        <p:spPr>
          <a:xfrm>
            <a:off x="188550" y="826475"/>
            <a:ext cx="8766900" cy="4024500"/>
          </a:xfrm>
          <a:prstGeom prst="rect">
            <a:avLst/>
          </a:prstGeom>
          <a:noFill/>
          <a:ln>
            <a:noFill/>
          </a:ln>
        </p:spPr>
        <p:txBody>
          <a:bodyPr spcFirstLastPara="1" wrap="square" lIns="68575" tIns="34275" rIns="68575" bIns="34275" anchor="t" anchorCtr="0">
            <a:normAutofit lnSpcReduction="20000"/>
          </a:bodyPr>
          <a:lstStyle/>
          <a:p>
            <a:pPr marL="254000" lvl="0" indent="-266700" algn="l" rtl="0">
              <a:spcBef>
                <a:spcPts val="0"/>
              </a:spcBef>
              <a:spcAft>
                <a:spcPts val="0"/>
              </a:spcAft>
              <a:buSzPts val="1800"/>
              <a:buChar char="●"/>
            </a:pPr>
            <a:r>
              <a:rPr lang="en"/>
              <a:t>15-20% of women can experience postpartum depression or anxiety symptoms. </a:t>
            </a:r>
            <a:endParaRPr/>
          </a:p>
          <a:p>
            <a:pPr marL="558800" lvl="1" indent="-266700" algn="l" rtl="0">
              <a:spcBef>
                <a:spcPts val="800"/>
              </a:spcBef>
              <a:spcAft>
                <a:spcPts val="0"/>
              </a:spcAft>
              <a:buSzPts val="1800"/>
              <a:buChar char="○"/>
            </a:pPr>
            <a:r>
              <a:rPr lang="en" sz="1800"/>
              <a:t>40% of postpartum deaths are related to mental health or substance abuse concerns</a:t>
            </a:r>
            <a:endParaRPr sz="1800"/>
          </a:p>
          <a:p>
            <a:pPr marL="254000" lvl="0" indent="-266700" algn="l" rtl="0">
              <a:spcBef>
                <a:spcPts val="0"/>
              </a:spcBef>
              <a:spcAft>
                <a:spcPts val="0"/>
              </a:spcAft>
              <a:buSzPts val="1800"/>
              <a:buChar char="●"/>
            </a:pPr>
            <a:r>
              <a:rPr lang="en"/>
              <a:t>Mother’s wellness is IMPORTANT!!! For her and her family.</a:t>
            </a:r>
            <a:endParaRPr/>
          </a:p>
          <a:p>
            <a:pPr marL="254000" lvl="0" indent="-266700" algn="l" rtl="0">
              <a:spcBef>
                <a:spcPts val="800"/>
              </a:spcBef>
              <a:spcAft>
                <a:spcPts val="0"/>
              </a:spcAft>
              <a:buSzPts val="1800"/>
              <a:buChar char="●"/>
            </a:pPr>
            <a:r>
              <a:rPr lang="en"/>
              <a:t>Without treatment, postpartum depression can last for months or years. </a:t>
            </a:r>
            <a:endParaRPr/>
          </a:p>
          <a:p>
            <a:pPr marL="254000" lvl="0" indent="-266700" algn="l" rtl="0">
              <a:spcBef>
                <a:spcPts val="800"/>
              </a:spcBef>
              <a:spcAft>
                <a:spcPts val="0"/>
              </a:spcAft>
              <a:buSzPts val="1800"/>
              <a:buChar char="●"/>
            </a:pPr>
            <a:r>
              <a:rPr lang="en"/>
              <a:t>In addition to affecting the mother’s health, it can interfere with her ability to connect with and care for her baby. It may cause the baby to have problems with sleeping, eating, and behavior as s/he grows.</a:t>
            </a:r>
            <a:endParaRPr/>
          </a:p>
          <a:p>
            <a:pPr marL="254000" lvl="0" indent="-266700" algn="l" rtl="0">
              <a:spcBef>
                <a:spcPts val="800"/>
              </a:spcBef>
              <a:spcAft>
                <a:spcPts val="0"/>
              </a:spcAft>
              <a:buSzPts val="1800"/>
              <a:buChar char="●"/>
            </a:pPr>
            <a:r>
              <a:rPr lang="en"/>
              <a:t>Perinatal Mood &amp; Anxiety disorders are treatable.</a:t>
            </a:r>
            <a:endParaRPr/>
          </a:p>
          <a:p>
            <a:pPr marL="254000" lvl="0" indent="-304800" algn="l" rtl="0">
              <a:spcBef>
                <a:spcPts val="800"/>
              </a:spcBef>
              <a:spcAft>
                <a:spcPts val="0"/>
              </a:spcAft>
              <a:buSzPts val="1800"/>
              <a:buChar char="●"/>
            </a:pPr>
            <a:r>
              <a:rPr lang="en"/>
              <a:t>As providers, you can reduce the stigma around this disorder by asking, supporting, and referring to trained professionals </a:t>
            </a:r>
            <a:endParaRPr/>
          </a:p>
          <a:p>
            <a:pPr marL="254000" lvl="0" indent="0" algn="l" rtl="0">
              <a:spcBef>
                <a:spcPts val="800"/>
              </a:spcBef>
              <a:spcAft>
                <a:spcPts val="0"/>
              </a:spcAft>
              <a:buNone/>
            </a:pPr>
            <a:r>
              <a:rPr lang="en" sz="2100"/>
              <a:t>                             </a:t>
            </a:r>
            <a:endParaRPr sz="2100"/>
          </a:p>
        </p:txBody>
      </p:sp>
      <p:pic>
        <p:nvPicPr>
          <p:cNvPr id="99" name="Google Shape;99;p20"/>
          <p:cNvPicPr preferRelativeResize="0"/>
          <p:nvPr/>
        </p:nvPicPr>
        <p:blipFill>
          <a:blip r:embed="rId3">
            <a:alphaModFix/>
          </a:blip>
          <a:stretch>
            <a:fillRect/>
          </a:stretch>
        </p:blipFill>
        <p:spPr>
          <a:xfrm>
            <a:off x="6892050" y="4507487"/>
            <a:ext cx="2095500" cy="5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EDF5"/>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subTitle" idx="1"/>
          </p:nvPr>
        </p:nvSpPr>
        <p:spPr>
          <a:xfrm>
            <a:off x="199525" y="258825"/>
            <a:ext cx="8520600" cy="44586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b="1">
                <a:solidFill>
                  <a:schemeClr val="dk1"/>
                </a:solidFill>
              </a:rPr>
              <a:t>Paternal depression/anxiety facts:</a:t>
            </a:r>
            <a:endParaRPr sz="2000" b="1">
              <a:solidFill>
                <a:schemeClr val="dk1"/>
              </a:solidFill>
            </a:endParaRPr>
          </a:p>
          <a:p>
            <a:pPr marL="0" lvl="0" indent="0" algn="l" rtl="0">
              <a:spcBef>
                <a:spcPts val="0"/>
              </a:spcBef>
              <a:spcAft>
                <a:spcPts val="0"/>
              </a:spcAft>
              <a:buNone/>
            </a:pPr>
            <a:endParaRPr sz="2000" b="1">
              <a:solidFill>
                <a:schemeClr val="dk1"/>
              </a:solidFill>
            </a:endParaRPr>
          </a:p>
          <a:p>
            <a:pPr marL="457200" lvl="0" indent="-330200" algn="l" rtl="0">
              <a:spcBef>
                <a:spcPts val="0"/>
              </a:spcBef>
              <a:spcAft>
                <a:spcPts val="0"/>
              </a:spcAft>
              <a:buClr>
                <a:schemeClr val="dk1"/>
              </a:buClr>
              <a:buSzPts val="1600"/>
              <a:buChar char="●"/>
            </a:pPr>
            <a:r>
              <a:rPr lang="en" sz="1600" b="1">
                <a:solidFill>
                  <a:schemeClr val="dk1"/>
                </a:solidFill>
              </a:rPr>
              <a:t>Prevalence: </a:t>
            </a:r>
            <a:r>
              <a:rPr lang="en" sz="1600">
                <a:solidFill>
                  <a:schemeClr val="dk1"/>
                </a:solidFill>
              </a:rPr>
              <a:t>8 - 13% of new fathers report experiencing postpartum depression</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Highest risk at 3-6 months postpartum</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American Academy of Pediatrics recommends implementing universal PMAD screenings in pediatric treatment settings (primary care, NICU, ED, etc).</a:t>
            </a:r>
            <a:endParaRPr sz="1550">
              <a:solidFill>
                <a:schemeClr val="dk1"/>
              </a:solidFill>
            </a:endParaRPr>
          </a:p>
          <a:p>
            <a:pPr marL="457200" lvl="0" indent="0" algn="l" rtl="0">
              <a:spcBef>
                <a:spcPts val="1200"/>
              </a:spcBef>
              <a:spcAft>
                <a:spcPts val="0"/>
              </a:spcAft>
              <a:buNone/>
            </a:pPr>
            <a:endParaRPr sz="1500">
              <a:solidFill>
                <a:schemeClr val="dk1"/>
              </a:solidFill>
            </a:endParaRPr>
          </a:p>
          <a:p>
            <a:pPr marL="0" lvl="0" indent="0" algn="l" rtl="0">
              <a:lnSpc>
                <a:spcPct val="115000"/>
              </a:lnSpc>
              <a:spcBef>
                <a:spcPts val="0"/>
              </a:spcBef>
              <a:spcAft>
                <a:spcPts val="0"/>
              </a:spcAft>
              <a:buNone/>
            </a:pPr>
            <a:r>
              <a:rPr lang="en" sz="1500">
                <a:solidFill>
                  <a:schemeClr val="dk1"/>
                </a:solidFill>
              </a:rPr>
              <a:t>Can negatively impact attachment and social/emotional development for children</a:t>
            </a:r>
            <a:endParaRPr sz="1500">
              <a:solidFill>
                <a:schemeClr val="dk1"/>
              </a:solidFill>
            </a:endParaRPr>
          </a:p>
          <a:p>
            <a:pPr marL="0" lvl="0" indent="0" algn="l" rtl="0">
              <a:lnSpc>
                <a:spcPct val="115000"/>
              </a:lnSpc>
              <a:spcBef>
                <a:spcPts val="1200"/>
              </a:spcBef>
              <a:spcAft>
                <a:spcPts val="0"/>
              </a:spcAft>
              <a:buNone/>
            </a:pPr>
            <a:r>
              <a:rPr lang="en" sz="1550">
                <a:solidFill>
                  <a:schemeClr val="dk1"/>
                </a:solidFill>
              </a:rPr>
              <a:t>Can impact relationship with their partner, children</a:t>
            </a:r>
            <a:endParaRPr sz="15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50">
              <a:solidFill>
                <a:schemeClr val="dk1"/>
              </a:solidFill>
            </a:endParaRPr>
          </a:p>
          <a:p>
            <a:pPr marL="0" lvl="0" indent="0" algn="l" rtl="0">
              <a:lnSpc>
                <a:spcPct val="115000"/>
              </a:lnSpc>
              <a:spcBef>
                <a:spcPts val="0"/>
              </a:spcBef>
              <a:spcAft>
                <a:spcPts val="0"/>
              </a:spcAft>
              <a:buNone/>
            </a:pPr>
            <a:r>
              <a:rPr lang="en" sz="1550">
                <a:solidFill>
                  <a:schemeClr val="dk1"/>
                </a:solidFill>
              </a:rPr>
              <a:t>Can impact development, behaviors, mental health of children</a:t>
            </a:r>
            <a:endParaRPr sz="1550">
              <a:solidFill>
                <a:schemeClr val="dk1"/>
              </a:solidFill>
            </a:endParaRPr>
          </a:p>
          <a:p>
            <a:pPr marL="0" lvl="0" indent="0" algn="l" rtl="0">
              <a:lnSpc>
                <a:spcPct val="115000"/>
              </a:lnSpc>
              <a:spcBef>
                <a:spcPts val="0"/>
              </a:spcBef>
              <a:spcAft>
                <a:spcPts val="0"/>
              </a:spcAft>
              <a:buNone/>
            </a:pPr>
            <a:endParaRPr sz="15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Early identification can lead to improved caregiver MH outcomes</a:t>
            </a:r>
            <a:endParaRPr sz="155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600"/>
          </a:p>
          <a:p>
            <a:pPr marL="0" lvl="0" indent="0" algn="l" rtl="0">
              <a:lnSpc>
                <a:spcPct val="115000"/>
              </a:lnSpc>
              <a:spcBef>
                <a:spcPts val="1200"/>
              </a:spcBef>
              <a:spcAft>
                <a:spcPts val="1200"/>
              </a:spcAft>
              <a:buClr>
                <a:schemeClr val="dk1"/>
              </a:buClr>
              <a:buSzPts val="1100"/>
              <a:buFont typeface="Arial"/>
              <a:buNone/>
            </a:pPr>
            <a:endParaRPr sz="2400"/>
          </a:p>
        </p:txBody>
      </p:sp>
      <p:pic>
        <p:nvPicPr>
          <p:cNvPr id="105" name="Google Shape;105;p21"/>
          <p:cNvPicPr preferRelativeResize="0"/>
          <p:nvPr/>
        </p:nvPicPr>
        <p:blipFill>
          <a:blip r:embed="rId3">
            <a:alphaModFix/>
          </a:blip>
          <a:stretch>
            <a:fillRect/>
          </a:stretch>
        </p:blipFill>
        <p:spPr>
          <a:xfrm>
            <a:off x="6281950" y="3122575"/>
            <a:ext cx="2315100" cy="1594850"/>
          </a:xfrm>
          <a:prstGeom prst="rect">
            <a:avLst/>
          </a:prstGeom>
          <a:noFill/>
          <a:ln>
            <a:noFill/>
          </a:ln>
        </p:spPr>
      </p:pic>
      <p:pic>
        <p:nvPicPr>
          <p:cNvPr id="106" name="Google Shape;106;p21"/>
          <p:cNvPicPr preferRelativeResize="0"/>
          <p:nvPr/>
        </p:nvPicPr>
        <p:blipFill>
          <a:blip r:embed="rId4">
            <a:alphaModFix/>
          </a:blip>
          <a:stretch>
            <a:fillRect/>
          </a:stretch>
        </p:blipFill>
        <p:spPr>
          <a:xfrm>
            <a:off x="341775" y="4346312"/>
            <a:ext cx="2095500" cy="53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body" idx="1"/>
          </p:nvPr>
        </p:nvSpPr>
        <p:spPr>
          <a:xfrm>
            <a:off x="153450" y="123099"/>
            <a:ext cx="8544000" cy="516000"/>
          </a:xfrm>
          <a:prstGeom prst="rect">
            <a:avLst/>
          </a:prstGeom>
        </p:spPr>
        <p:txBody>
          <a:bodyPr spcFirstLastPara="1" wrap="square" lIns="68575" tIns="34275" rIns="68575" bIns="34275" anchor="t" anchorCtr="0">
            <a:normAutofit/>
          </a:bodyPr>
          <a:lstStyle/>
          <a:p>
            <a:pPr marL="0" lvl="0" indent="0" algn="ctr" rtl="0">
              <a:spcBef>
                <a:spcPts val="800"/>
              </a:spcBef>
              <a:spcAft>
                <a:spcPts val="1200"/>
              </a:spcAft>
              <a:buNone/>
            </a:pPr>
            <a:r>
              <a:rPr lang="en" sz="2200"/>
              <a:t>Things to consider with screening:</a:t>
            </a:r>
            <a:r>
              <a:rPr lang="en" sz="1800"/>
              <a:t> </a:t>
            </a:r>
            <a:endParaRPr sz="1800"/>
          </a:p>
        </p:txBody>
      </p:sp>
      <p:sp>
        <p:nvSpPr>
          <p:cNvPr id="112" name="Google Shape;112;p22"/>
          <p:cNvSpPr txBox="1">
            <a:spLocks noGrp="1"/>
          </p:cNvSpPr>
          <p:nvPr>
            <p:ph type="body" idx="2"/>
          </p:nvPr>
        </p:nvSpPr>
        <p:spPr>
          <a:xfrm>
            <a:off x="153450" y="639100"/>
            <a:ext cx="8847000" cy="4026600"/>
          </a:xfrm>
          <a:prstGeom prst="rect">
            <a:avLst/>
          </a:prstGeom>
        </p:spPr>
        <p:txBody>
          <a:bodyPr spcFirstLastPara="1" wrap="square" lIns="68575" tIns="34275" rIns="68575" bIns="34275" anchor="t" anchorCtr="0">
            <a:normAutofit fontScale="92500" lnSpcReduction="20000"/>
          </a:bodyPr>
          <a:lstStyle/>
          <a:p>
            <a:pPr marL="0" lvl="0" indent="0" algn="l" rtl="0">
              <a:spcBef>
                <a:spcPts val="800"/>
              </a:spcBef>
              <a:spcAft>
                <a:spcPts val="0"/>
              </a:spcAft>
              <a:buNone/>
            </a:pPr>
            <a:endParaRPr sz="1600">
              <a:solidFill>
                <a:schemeClr val="accent2"/>
              </a:solidFill>
              <a:latin typeface="Arial"/>
              <a:ea typeface="Arial"/>
              <a:cs typeface="Arial"/>
              <a:sym typeface="Arial"/>
            </a:endParaRPr>
          </a:p>
          <a:p>
            <a:pPr marL="0" lvl="0" indent="0" algn="l" rtl="0">
              <a:spcBef>
                <a:spcPts val="1200"/>
              </a:spcBef>
              <a:spcAft>
                <a:spcPts val="0"/>
              </a:spcAft>
              <a:buNone/>
            </a:pPr>
            <a:r>
              <a:rPr lang="en" sz="1600">
                <a:solidFill>
                  <a:schemeClr val="accent2"/>
                </a:solidFill>
                <a:latin typeface="Arial"/>
                <a:ea typeface="Arial"/>
                <a:cs typeface="Arial"/>
                <a:sym typeface="Arial"/>
              </a:rPr>
              <a:t>Perinatal mood &amp; anxiety disorders are the number one complication in pregnancy and the postpartum period.</a:t>
            </a:r>
            <a:endParaRPr sz="1600">
              <a:solidFill>
                <a:schemeClr val="accent2"/>
              </a:solidFill>
              <a:latin typeface="Arial"/>
              <a:ea typeface="Arial"/>
              <a:cs typeface="Arial"/>
              <a:sym typeface="Arial"/>
            </a:endParaRPr>
          </a:p>
          <a:p>
            <a:pPr marL="0" lvl="0" indent="0" algn="l" rtl="0">
              <a:spcBef>
                <a:spcPts val="1200"/>
              </a:spcBef>
              <a:spcAft>
                <a:spcPts val="0"/>
              </a:spcAft>
              <a:buNone/>
            </a:pPr>
            <a:endParaRPr sz="1600">
              <a:solidFill>
                <a:schemeClr val="accent2"/>
              </a:solidFill>
              <a:latin typeface="Arial"/>
              <a:ea typeface="Arial"/>
              <a:cs typeface="Arial"/>
              <a:sym typeface="Arial"/>
            </a:endParaRPr>
          </a:p>
          <a:p>
            <a:pPr marL="0" lvl="0" indent="0" algn="l" rtl="0">
              <a:spcBef>
                <a:spcPts val="1200"/>
              </a:spcBef>
              <a:spcAft>
                <a:spcPts val="0"/>
              </a:spcAft>
              <a:buNone/>
            </a:pPr>
            <a:r>
              <a:rPr lang="en" sz="1600">
                <a:solidFill>
                  <a:schemeClr val="accent2"/>
                </a:solidFill>
                <a:latin typeface="Arial"/>
                <a:ea typeface="Arial"/>
                <a:cs typeface="Arial"/>
                <a:sym typeface="Arial"/>
              </a:rPr>
              <a:t>The American Academy of Pediatrics (AAP) recommends that pediatricians screen mothers for postpartum depression (PPD) at the infant's 1, 2, 4, and 6-month well child (WC) visits. Despite these recommendations, less than 50% of mothers are screened nationally.</a:t>
            </a:r>
            <a:endParaRPr sz="1600">
              <a:solidFill>
                <a:schemeClr val="accent2"/>
              </a:solidFill>
              <a:latin typeface="Arial"/>
              <a:ea typeface="Arial"/>
              <a:cs typeface="Arial"/>
              <a:sym typeface="Arial"/>
            </a:endParaRPr>
          </a:p>
          <a:p>
            <a:pPr marL="0" lvl="0" indent="0" algn="l" rtl="0">
              <a:spcBef>
                <a:spcPts val="1200"/>
              </a:spcBef>
              <a:spcAft>
                <a:spcPts val="0"/>
              </a:spcAft>
              <a:buNone/>
            </a:pPr>
            <a:endParaRPr sz="1600">
              <a:solidFill>
                <a:schemeClr val="accent2"/>
              </a:solidFill>
              <a:latin typeface="Arial"/>
              <a:ea typeface="Arial"/>
              <a:cs typeface="Arial"/>
              <a:sym typeface="Arial"/>
            </a:endParaRPr>
          </a:p>
          <a:p>
            <a:pPr marL="0" lvl="0" indent="0" algn="l" rtl="0">
              <a:spcBef>
                <a:spcPts val="1200"/>
              </a:spcBef>
              <a:spcAft>
                <a:spcPts val="0"/>
              </a:spcAft>
              <a:buNone/>
            </a:pPr>
            <a:r>
              <a:rPr lang="en" sz="1600">
                <a:latin typeface="Arial"/>
                <a:ea typeface="Arial"/>
                <a:cs typeface="Arial"/>
                <a:sym typeface="Arial"/>
              </a:rPr>
              <a:t>Not all states mandate for screening during pregnancy or postpartum. Often in Pediatric settings parents are seen as separate from their infants or there is concern about how to document screening/risk of parents in their pediatric charts. </a:t>
            </a:r>
            <a:endParaRPr sz="1600">
              <a:latin typeface="Arial"/>
              <a:ea typeface="Arial"/>
              <a:cs typeface="Arial"/>
              <a:sym typeface="Arial"/>
            </a:endParaRPr>
          </a:p>
          <a:p>
            <a:pPr marL="0" lvl="0" indent="0" algn="l" rtl="0">
              <a:spcBef>
                <a:spcPts val="1200"/>
              </a:spcBef>
              <a:spcAft>
                <a:spcPts val="0"/>
              </a:spcAft>
              <a:buNone/>
            </a:pPr>
            <a:endParaRPr sz="1600">
              <a:latin typeface="Arial"/>
              <a:ea typeface="Arial"/>
              <a:cs typeface="Arial"/>
              <a:sym typeface="Arial"/>
            </a:endParaRPr>
          </a:p>
          <a:p>
            <a:pPr marL="0" lvl="0" indent="0" algn="l" rtl="0">
              <a:spcBef>
                <a:spcPts val="1200"/>
              </a:spcBef>
              <a:spcAft>
                <a:spcPts val="0"/>
              </a:spcAft>
              <a:buNone/>
            </a:pPr>
            <a:r>
              <a:rPr lang="en" sz="1600">
                <a:latin typeface="Arial"/>
                <a:ea typeface="Arial"/>
                <a:cs typeface="Arial"/>
                <a:sym typeface="Arial"/>
              </a:rPr>
              <a:t>US is not doing well when it comes to screening/treating for PMADs. </a:t>
            </a:r>
            <a:r>
              <a:rPr lang="en" sz="1600" u="sng">
                <a:solidFill>
                  <a:schemeClr val="accent5"/>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https://www.2020mom.org/state-report-cards</a:t>
            </a:r>
            <a:endParaRPr sz="1600">
              <a:latin typeface="Arial"/>
              <a:ea typeface="Arial"/>
              <a:cs typeface="Arial"/>
              <a:sym typeface="Arial"/>
            </a:endParaRPr>
          </a:p>
          <a:p>
            <a:pPr marL="0" lvl="0" indent="0" algn="l" rtl="0">
              <a:spcBef>
                <a:spcPts val="1200"/>
              </a:spcBef>
              <a:spcAft>
                <a:spcPts val="0"/>
              </a:spcAft>
              <a:buNone/>
            </a:pPr>
            <a:endParaRPr sz="1400">
              <a:latin typeface="Arial"/>
              <a:ea typeface="Arial"/>
              <a:cs typeface="Arial"/>
              <a:sym typeface="Arial"/>
            </a:endParaRPr>
          </a:p>
          <a:p>
            <a:pPr marL="0" lvl="0" indent="0" algn="l" rtl="0">
              <a:spcBef>
                <a:spcPts val="1200"/>
              </a:spcBef>
              <a:spcAft>
                <a:spcPts val="1200"/>
              </a:spcAft>
              <a:buNone/>
            </a:pPr>
            <a:endParaRPr sz="1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E7F4">
            <a:alpha val="26420"/>
          </a:srgbClr>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body" idx="2"/>
          </p:nvPr>
        </p:nvSpPr>
        <p:spPr>
          <a:xfrm>
            <a:off x="300000" y="563325"/>
            <a:ext cx="5744400" cy="4095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500">
              <a:latin typeface="Arial"/>
              <a:ea typeface="Arial"/>
              <a:cs typeface="Arial"/>
              <a:sym typeface="Arial"/>
            </a:endParaRPr>
          </a:p>
          <a:p>
            <a:pPr marL="0" lvl="0" indent="0" algn="l" rtl="0">
              <a:spcBef>
                <a:spcPts val="1200"/>
              </a:spcBef>
              <a:spcAft>
                <a:spcPts val="0"/>
              </a:spcAft>
              <a:buNone/>
            </a:pPr>
            <a:r>
              <a:rPr lang="en" sz="1500">
                <a:latin typeface="Arial"/>
                <a:ea typeface="Arial"/>
                <a:cs typeface="Arial"/>
                <a:sym typeface="Arial"/>
              </a:rPr>
              <a:t>Why do parents avoid screenings or share limited information regarding how they are feeling?</a:t>
            </a:r>
            <a:endParaRPr sz="1500">
              <a:latin typeface="Arial"/>
              <a:ea typeface="Arial"/>
              <a:cs typeface="Arial"/>
              <a:sym typeface="Arial"/>
            </a:endParaRPr>
          </a:p>
          <a:p>
            <a:pPr marL="0" lvl="0" indent="0" algn="l" rtl="0">
              <a:spcBef>
                <a:spcPts val="1200"/>
              </a:spcBef>
              <a:spcAft>
                <a:spcPts val="0"/>
              </a:spcAft>
              <a:buNone/>
            </a:pPr>
            <a:endParaRPr sz="150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sz="1500">
              <a:latin typeface="Arial"/>
              <a:ea typeface="Arial"/>
              <a:cs typeface="Arial"/>
              <a:sym typeface="Arial"/>
            </a:endParaRPr>
          </a:p>
          <a:p>
            <a:pPr marL="0" lvl="0" indent="0" algn="l" rtl="0">
              <a:spcBef>
                <a:spcPts val="1200"/>
              </a:spcBef>
              <a:spcAft>
                <a:spcPts val="0"/>
              </a:spcAft>
              <a:buNone/>
            </a:pPr>
            <a:r>
              <a:rPr lang="en" sz="1500">
                <a:latin typeface="Arial"/>
                <a:ea typeface="Arial"/>
                <a:cs typeface="Arial"/>
                <a:sym typeface="Arial"/>
              </a:rPr>
              <a:t>Don’t understand importance for their child, fear of judgement, fear of being reported to DCFS, cultural considerations</a:t>
            </a:r>
            <a:endParaRPr sz="150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sz="1500">
              <a:latin typeface="Arial"/>
              <a:ea typeface="Arial"/>
              <a:cs typeface="Arial"/>
              <a:sym typeface="Arial"/>
            </a:endParaRPr>
          </a:p>
          <a:p>
            <a:pPr marL="0" lvl="0" indent="0" algn="l" rtl="0">
              <a:spcBef>
                <a:spcPts val="1200"/>
              </a:spcBef>
              <a:spcAft>
                <a:spcPts val="1200"/>
              </a:spcAft>
              <a:buNone/>
            </a:pPr>
            <a:r>
              <a:rPr lang="en" sz="1500">
                <a:latin typeface="Arial"/>
                <a:ea typeface="Arial"/>
                <a:cs typeface="Arial"/>
                <a:sym typeface="Arial"/>
              </a:rPr>
              <a:t>How to discuss screenings and encourage parents to be honest with completing them. Important to normalize and decrease worry. </a:t>
            </a:r>
            <a:endParaRPr/>
          </a:p>
        </p:txBody>
      </p:sp>
      <p:pic>
        <p:nvPicPr>
          <p:cNvPr id="118" name="Google Shape;118;p23"/>
          <p:cNvPicPr preferRelativeResize="0"/>
          <p:nvPr/>
        </p:nvPicPr>
        <p:blipFill rotWithShape="1">
          <a:blip r:embed="rId3">
            <a:alphaModFix/>
          </a:blip>
          <a:srcRect t="7763" b="7755"/>
          <a:stretch/>
        </p:blipFill>
        <p:spPr>
          <a:xfrm>
            <a:off x="6112425" y="1497862"/>
            <a:ext cx="2509750" cy="163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4"/>
          <p:cNvSpPr/>
          <p:nvPr/>
        </p:nvSpPr>
        <p:spPr>
          <a:xfrm>
            <a:off x="0" y="-1"/>
            <a:ext cx="9144000" cy="51435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4" name="Google Shape;124;p24"/>
          <p:cNvSpPr txBox="1">
            <a:spLocks noGrp="1"/>
          </p:cNvSpPr>
          <p:nvPr>
            <p:ph type="title"/>
          </p:nvPr>
        </p:nvSpPr>
        <p:spPr>
          <a:xfrm>
            <a:off x="482891" y="1085850"/>
            <a:ext cx="2331600" cy="34290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EBEBEB"/>
              </a:buClr>
              <a:buSzPts val="2700"/>
              <a:buFont typeface="Calibri"/>
              <a:buNone/>
            </a:pPr>
            <a:r>
              <a:rPr lang="en" sz="2700">
                <a:solidFill>
                  <a:srgbClr val="EBEBEB"/>
                </a:solidFill>
              </a:rPr>
              <a:t>Who needs to screen?</a:t>
            </a:r>
            <a:endParaRPr/>
          </a:p>
        </p:txBody>
      </p:sp>
      <p:sp>
        <p:nvSpPr>
          <p:cNvPr id="125" name="Google Shape;125;p24"/>
          <p:cNvSpPr/>
          <p:nvPr/>
        </p:nvSpPr>
        <p:spPr>
          <a:xfrm>
            <a:off x="3120982" y="0"/>
            <a:ext cx="6023018" cy="5143500"/>
          </a:xfrm>
          <a:custGeom>
            <a:avLst/>
            <a:gdLst/>
            <a:ahLst/>
            <a:cxnLst/>
            <a:rect l="l" t="t" r="r" b="b"/>
            <a:pathLst>
              <a:path w="8030690" h="6858000" extrusionOk="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6" name="Google Shape;126;p24"/>
          <p:cNvSpPr/>
          <p:nvPr/>
        </p:nvSpPr>
        <p:spPr>
          <a:xfrm>
            <a:off x="2961083" y="-1"/>
            <a:ext cx="419604" cy="2782232"/>
          </a:xfrm>
          <a:custGeom>
            <a:avLst/>
            <a:gdLst/>
            <a:ahLst/>
            <a:cxnLst/>
            <a:rect l="l" t="t" r="r" b="b"/>
            <a:pathLst>
              <a:path w="559472" h="3709642" extrusionOk="0">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27" name="Google Shape;127;p24"/>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28" name="Google Shape;128;p24"/>
          <p:cNvGrpSpPr/>
          <p:nvPr/>
        </p:nvGrpSpPr>
        <p:grpSpPr>
          <a:xfrm>
            <a:off x="3540587" y="1155079"/>
            <a:ext cx="5276925" cy="3489750"/>
            <a:chOff x="0" y="246882"/>
            <a:chExt cx="7035900" cy="4653000"/>
          </a:xfrm>
        </p:grpSpPr>
        <p:sp>
          <p:nvSpPr>
            <p:cNvPr id="129" name="Google Shape;129;p24"/>
            <p:cNvSpPr/>
            <p:nvPr/>
          </p:nvSpPr>
          <p:spPr>
            <a:xfrm>
              <a:off x="0" y="615882"/>
              <a:ext cx="7035900" cy="630000"/>
            </a:xfrm>
            <a:prstGeom prst="rect">
              <a:avLst/>
            </a:prstGeom>
            <a:solidFill>
              <a:schemeClr val="lt1">
                <a:alpha val="89800"/>
              </a:schemeClr>
            </a:solidFill>
            <a:ln w="9525" cap="rnd" cmpd="sng">
              <a:solidFill>
                <a:srgbClr val="2383C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0" name="Google Shape;130;p24"/>
            <p:cNvSpPr/>
            <p:nvPr/>
          </p:nvSpPr>
          <p:spPr>
            <a:xfrm>
              <a:off x="351789" y="246882"/>
              <a:ext cx="4925100" cy="738000"/>
            </a:xfrm>
            <a:prstGeom prst="roundRect">
              <a:avLst>
                <a:gd name="adj" fmla="val 16667"/>
              </a:avLst>
            </a:prstGeom>
            <a:gradFill>
              <a:gsLst>
                <a:gs pos="0">
                  <a:srgbClr val="5097CF"/>
                </a:gs>
                <a:gs pos="100000">
                  <a:srgbClr val="1B689D"/>
                </a:gs>
              </a:gsLst>
              <a:lin ang="5400012" scaled="0"/>
            </a:gra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24"/>
            <p:cNvSpPr txBox="1"/>
            <p:nvPr/>
          </p:nvSpPr>
          <p:spPr>
            <a:xfrm>
              <a:off x="387815" y="282908"/>
              <a:ext cx="4853100" cy="666000"/>
            </a:xfrm>
            <a:prstGeom prst="rect">
              <a:avLst/>
            </a:prstGeom>
            <a:noFill/>
            <a:ln>
              <a:noFill/>
            </a:ln>
          </p:spPr>
          <p:txBody>
            <a:bodyPr spcFirstLastPara="1" wrap="square" lIns="139625" tIns="0" rIns="139625"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 sz="1900" b="0" i="0" u="none" strike="noStrike" cap="none">
                  <a:solidFill>
                    <a:schemeClr val="lt1"/>
                  </a:solidFill>
                  <a:latin typeface="Calibri"/>
                  <a:ea typeface="Calibri"/>
                  <a:cs typeface="Calibri"/>
                  <a:sym typeface="Calibri"/>
                </a:rPr>
                <a:t>Nationwide debate</a:t>
              </a:r>
              <a:endParaRPr sz="1900" b="0" i="0" u="none" strike="noStrike" cap="none">
                <a:solidFill>
                  <a:schemeClr val="lt1"/>
                </a:solidFill>
                <a:latin typeface="Calibri"/>
                <a:ea typeface="Calibri"/>
                <a:cs typeface="Calibri"/>
                <a:sym typeface="Calibri"/>
              </a:endParaRPr>
            </a:p>
          </p:txBody>
        </p:sp>
        <p:sp>
          <p:nvSpPr>
            <p:cNvPr id="132" name="Google Shape;132;p24"/>
            <p:cNvSpPr/>
            <p:nvPr/>
          </p:nvSpPr>
          <p:spPr>
            <a:xfrm>
              <a:off x="0" y="1749882"/>
              <a:ext cx="7035900" cy="3150000"/>
            </a:xfrm>
            <a:prstGeom prst="rect">
              <a:avLst/>
            </a:prstGeom>
            <a:solidFill>
              <a:schemeClr val="lt1">
                <a:alpha val="89800"/>
              </a:schemeClr>
            </a:solidFill>
            <a:ln w="9525" cap="rnd" cmpd="sng">
              <a:solidFill>
                <a:srgbClr val="25CCD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3" name="Google Shape;133;p24"/>
            <p:cNvSpPr txBox="1"/>
            <p:nvPr/>
          </p:nvSpPr>
          <p:spPr>
            <a:xfrm>
              <a:off x="0" y="1749882"/>
              <a:ext cx="7035900" cy="3150000"/>
            </a:xfrm>
            <a:prstGeom prst="rect">
              <a:avLst/>
            </a:prstGeom>
            <a:noFill/>
            <a:ln>
              <a:noFill/>
            </a:ln>
          </p:spPr>
          <p:txBody>
            <a:bodyPr spcFirstLastPara="1" wrap="square" lIns="409550" tIns="390525" rIns="409550" bIns="133350" anchor="t" anchorCtr="0">
              <a:noAutofit/>
            </a:bodyPr>
            <a:lstStyle/>
            <a:p>
              <a:pPr marL="177800" marR="0" lvl="1" indent="-184150" algn="l" rtl="0">
                <a:lnSpc>
                  <a:spcPct val="90000"/>
                </a:lnSpc>
                <a:spcBef>
                  <a:spcPts val="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Who is the patient?</a:t>
              </a:r>
              <a:endParaRPr sz="1900" b="0" i="0" u="none" strike="noStrike" cap="none">
                <a:solidFill>
                  <a:schemeClr val="dk1"/>
                </a:solidFill>
                <a:latin typeface="Calibri"/>
                <a:ea typeface="Calibri"/>
                <a:cs typeface="Calibri"/>
                <a:sym typeface="Calibri"/>
              </a:endParaRPr>
            </a:p>
            <a:p>
              <a:pPr marL="177800" marR="0" lvl="1" indent="-184150" algn="l" rtl="0">
                <a:lnSpc>
                  <a:spcPct val="90000"/>
                </a:lnSpc>
                <a:spcBef>
                  <a:spcPts val="30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Who pays?</a:t>
              </a:r>
              <a:endParaRPr sz="1900" b="0" i="0" u="none" strike="noStrike" cap="none">
                <a:solidFill>
                  <a:schemeClr val="dk1"/>
                </a:solidFill>
                <a:latin typeface="Calibri"/>
                <a:ea typeface="Calibri"/>
                <a:cs typeface="Calibri"/>
                <a:sym typeface="Calibri"/>
              </a:endParaRPr>
            </a:p>
            <a:p>
              <a:pPr marL="177800" marR="0" lvl="1" indent="-184150" algn="l" rtl="0">
                <a:lnSpc>
                  <a:spcPct val="90000"/>
                </a:lnSpc>
                <a:spcBef>
                  <a:spcPts val="30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Insurance and referrals? </a:t>
              </a:r>
              <a:endParaRPr sz="1900" b="0" i="0" u="none" strike="noStrike" cap="none">
                <a:solidFill>
                  <a:schemeClr val="dk1"/>
                </a:solidFill>
                <a:latin typeface="Calibri"/>
                <a:ea typeface="Calibri"/>
                <a:cs typeface="Calibri"/>
                <a:sym typeface="Calibri"/>
              </a:endParaRPr>
            </a:p>
            <a:p>
              <a:pPr marL="177800" marR="0" lvl="1" indent="-184150" algn="l" rtl="0">
                <a:lnSpc>
                  <a:spcPct val="90000"/>
                </a:lnSpc>
                <a:spcBef>
                  <a:spcPts val="30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Pediatricians? OBs/Midwives? LCs? Doulas?</a:t>
              </a:r>
              <a:endParaRPr sz="1900" b="0" i="0" u="none" strike="noStrike" cap="none">
                <a:solidFill>
                  <a:schemeClr val="dk1"/>
                </a:solidFill>
                <a:latin typeface="Calibri"/>
                <a:ea typeface="Calibri"/>
                <a:cs typeface="Calibri"/>
                <a:sym typeface="Calibri"/>
              </a:endParaRPr>
            </a:p>
            <a:p>
              <a:pPr marL="177800" marR="0" lvl="1" indent="-184150" algn="l" rtl="0">
                <a:lnSpc>
                  <a:spcPct val="90000"/>
                </a:lnSpc>
                <a:spcBef>
                  <a:spcPts val="30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What about moms with babies in NICU?</a:t>
              </a:r>
              <a:endParaRPr sz="19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300"/>
                </a:spcBef>
                <a:spcAft>
                  <a:spcPts val="0"/>
                </a:spcAft>
                <a:buClr>
                  <a:schemeClr val="dk1"/>
                </a:buClr>
                <a:buSzPts val="1900"/>
                <a:buFont typeface="Calibri"/>
                <a:buChar char="•"/>
              </a:pPr>
              <a:r>
                <a:rPr lang="en" sz="1900" b="0" i="0" u="none" strike="noStrike" cap="none">
                  <a:solidFill>
                    <a:schemeClr val="dk1"/>
                  </a:solidFill>
                  <a:latin typeface="Calibri"/>
                  <a:ea typeface="Calibri"/>
                  <a:cs typeface="Calibri"/>
                  <a:sym typeface="Calibri"/>
                </a:rPr>
                <a:t>Higher risk of PMADs</a:t>
              </a:r>
              <a:endParaRPr sz="1900" b="0" i="0" u="none" strike="noStrike" cap="none">
                <a:solidFill>
                  <a:schemeClr val="dk1"/>
                </a:solidFill>
                <a:latin typeface="Calibri"/>
                <a:ea typeface="Calibri"/>
                <a:cs typeface="Calibri"/>
                <a:sym typeface="Calibri"/>
              </a:endParaRPr>
            </a:p>
          </p:txBody>
        </p:sp>
        <p:sp>
          <p:nvSpPr>
            <p:cNvPr id="134" name="Google Shape;134;p24"/>
            <p:cNvSpPr/>
            <p:nvPr/>
          </p:nvSpPr>
          <p:spPr>
            <a:xfrm>
              <a:off x="351789" y="1380882"/>
              <a:ext cx="4925100" cy="738000"/>
            </a:xfrm>
            <a:prstGeom prst="roundRect">
              <a:avLst>
                <a:gd name="adj" fmla="val 16667"/>
              </a:avLst>
            </a:prstGeom>
            <a:gradFill>
              <a:gsLst>
                <a:gs pos="0">
                  <a:srgbClr val="56D4DD"/>
                </a:gs>
                <a:gs pos="100000">
                  <a:srgbClr val="1DA2AA"/>
                </a:gs>
              </a:gsLst>
              <a:lin ang="5400012" scaled="0"/>
            </a:gra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5" name="Google Shape;135;p24"/>
            <p:cNvSpPr txBox="1"/>
            <p:nvPr/>
          </p:nvSpPr>
          <p:spPr>
            <a:xfrm>
              <a:off x="387815" y="1416908"/>
              <a:ext cx="4853100" cy="666000"/>
            </a:xfrm>
            <a:prstGeom prst="rect">
              <a:avLst/>
            </a:prstGeom>
            <a:noFill/>
            <a:ln>
              <a:noFill/>
            </a:ln>
          </p:spPr>
          <p:txBody>
            <a:bodyPr spcFirstLastPara="1" wrap="square" lIns="139625" tIns="0" rIns="139625"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 sz="1900" b="0" i="0" u="none" strike="noStrike" cap="none">
                  <a:solidFill>
                    <a:schemeClr val="lt1"/>
                  </a:solidFill>
                  <a:latin typeface="Calibri"/>
                  <a:ea typeface="Calibri"/>
                  <a:cs typeface="Calibri"/>
                  <a:sym typeface="Calibri"/>
                </a:rPr>
                <a:t>The “silo mentality” of medicine</a:t>
              </a:r>
              <a:endParaRPr sz="19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0"/>
        <p:cNvGrpSpPr/>
        <p:nvPr/>
      </p:nvGrpSpPr>
      <p:grpSpPr>
        <a:xfrm>
          <a:off x="0" y="0"/>
          <a:ext cx="0" cy="0"/>
          <a:chOff x="0" y="0"/>
          <a:chExt cx="0" cy="0"/>
        </a:xfrm>
      </p:grpSpPr>
      <p:sp>
        <p:nvSpPr>
          <p:cNvPr id="141" name="Google Shape;141;p25"/>
          <p:cNvSpPr/>
          <p:nvPr/>
        </p:nvSpPr>
        <p:spPr>
          <a:xfrm>
            <a:off x="1"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2" name="Google Shape;142;p25"/>
          <p:cNvSpPr/>
          <p:nvPr/>
        </p:nvSpPr>
        <p:spPr>
          <a:xfrm flipH="1">
            <a:off x="3483478" y="0"/>
            <a:ext cx="419604" cy="2782232"/>
          </a:xfrm>
          <a:custGeom>
            <a:avLst/>
            <a:gdLst/>
            <a:ahLst/>
            <a:cxnLst/>
            <a:rect l="l" t="t" r="r" b="b"/>
            <a:pathLst>
              <a:path w="559472" h="3709642" extrusionOk="0">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dk2">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43" name="Google Shape;143;p25"/>
          <p:cNvSpPr/>
          <p:nvPr/>
        </p:nvSpPr>
        <p:spPr>
          <a:xfrm>
            <a:off x="1" y="1"/>
            <a:ext cx="3743183" cy="5143501"/>
          </a:xfrm>
          <a:custGeom>
            <a:avLst/>
            <a:gdLst/>
            <a:ahLst/>
            <a:cxnLst/>
            <a:rect l="l" t="t" r="r" b="b"/>
            <a:pathLst>
              <a:path w="4990911" h="6858001" extrusionOk="0">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4" name="Google Shape;144;p25"/>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5" name="Google Shape;145;p25"/>
          <p:cNvSpPr txBox="1">
            <a:spLocks noGrp="1"/>
          </p:cNvSpPr>
          <p:nvPr>
            <p:ph type="title"/>
          </p:nvPr>
        </p:nvSpPr>
        <p:spPr>
          <a:xfrm>
            <a:off x="254726" y="1271239"/>
            <a:ext cx="1986900" cy="3316200"/>
          </a:xfrm>
          <a:prstGeom prst="rect">
            <a:avLst/>
          </a:prstGeom>
          <a:noFill/>
          <a:ln>
            <a:noFill/>
          </a:ln>
        </p:spPr>
        <p:txBody>
          <a:bodyPr spcFirstLastPara="1" wrap="square" lIns="68575" tIns="34275" rIns="68575" bIns="34275" anchor="t" anchorCtr="0">
            <a:normAutofit/>
          </a:bodyPr>
          <a:lstStyle/>
          <a:p>
            <a:pPr marL="0" lvl="0" indent="0" algn="r" rtl="0">
              <a:spcBef>
                <a:spcPts val="0"/>
              </a:spcBef>
              <a:spcAft>
                <a:spcPts val="0"/>
              </a:spcAft>
              <a:buClr>
                <a:srgbClr val="FFFFFF"/>
              </a:buClr>
              <a:buSzPts val="3200"/>
              <a:buFont typeface="Calibri"/>
              <a:buNone/>
            </a:pPr>
            <a:r>
              <a:rPr lang="en">
                <a:solidFill>
                  <a:srgbClr val="FFFFFF"/>
                </a:solidFill>
              </a:rPr>
              <a:t>OB’s</a:t>
            </a:r>
            <a:endParaRPr/>
          </a:p>
        </p:txBody>
      </p:sp>
      <p:sp>
        <p:nvSpPr>
          <p:cNvPr id="146" name="Google Shape;146;p25"/>
          <p:cNvSpPr txBox="1">
            <a:spLocks noGrp="1"/>
          </p:cNvSpPr>
          <p:nvPr>
            <p:ph type="body" idx="1"/>
          </p:nvPr>
        </p:nvSpPr>
        <p:spPr>
          <a:xfrm>
            <a:off x="3743175" y="967650"/>
            <a:ext cx="5400900" cy="3810000"/>
          </a:xfrm>
          <a:prstGeom prst="rect">
            <a:avLst/>
          </a:prstGeom>
          <a:noFill/>
          <a:ln>
            <a:noFill/>
          </a:ln>
        </p:spPr>
        <p:txBody>
          <a:bodyPr spcFirstLastPara="1" wrap="square" lIns="68575" tIns="34275" rIns="68575" bIns="34275" anchor="t" anchorCtr="0">
            <a:normAutofit/>
          </a:bodyPr>
          <a:lstStyle/>
          <a:p>
            <a:pPr marL="254000" lvl="0" indent="-279400" algn="l" rtl="0">
              <a:lnSpc>
                <a:spcPct val="90000"/>
              </a:lnSpc>
              <a:spcBef>
                <a:spcPts val="0"/>
              </a:spcBef>
              <a:spcAft>
                <a:spcPts val="0"/>
              </a:spcAft>
              <a:buSzPts val="1600"/>
              <a:buChar char="●"/>
            </a:pPr>
            <a:r>
              <a:rPr lang="en" sz="1600"/>
              <a:t>Mom’s treatment provider</a:t>
            </a:r>
            <a:endParaRPr sz="1600"/>
          </a:p>
          <a:p>
            <a:pPr marL="254000" lvl="0" indent="-279400" algn="l" rtl="0">
              <a:lnSpc>
                <a:spcPct val="90000"/>
              </a:lnSpc>
              <a:spcBef>
                <a:spcPts val="800"/>
              </a:spcBef>
              <a:spcAft>
                <a:spcPts val="0"/>
              </a:spcAft>
              <a:buSzPts val="1600"/>
              <a:buChar char="●"/>
            </a:pPr>
            <a:r>
              <a:rPr lang="en" sz="1600"/>
              <a:t>However, OBs see moms during pregnancy at birth, not again until 6 weeks postpartum</a:t>
            </a:r>
            <a:endParaRPr sz="1600"/>
          </a:p>
          <a:p>
            <a:pPr marL="254000" lvl="0" indent="-279400" algn="l" rtl="0">
              <a:lnSpc>
                <a:spcPct val="90000"/>
              </a:lnSpc>
              <a:spcBef>
                <a:spcPts val="800"/>
              </a:spcBef>
              <a:spcAft>
                <a:spcPts val="0"/>
              </a:spcAft>
              <a:buSzPts val="1600"/>
              <a:buChar char="●"/>
            </a:pPr>
            <a:r>
              <a:rPr lang="en" sz="1600"/>
              <a:t>Moms are not likely to reach out</a:t>
            </a:r>
            <a:endParaRPr sz="1600"/>
          </a:p>
          <a:p>
            <a:pPr marL="0" lvl="0" indent="0" algn="l" rtl="0">
              <a:lnSpc>
                <a:spcPct val="90000"/>
              </a:lnSpc>
              <a:spcBef>
                <a:spcPts val="800"/>
              </a:spcBef>
              <a:spcAft>
                <a:spcPts val="0"/>
              </a:spcAft>
              <a:buNone/>
            </a:pPr>
            <a:endParaRPr sz="1600"/>
          </a:p>
          <a:p>
            <a:pPr marL="0" lvl="0" indent="0" algn="l" rtl="0">
              <a:lnSpc>
                <a:spcPct val="90000"/>
              </a:lnSpc>
              <a:spcBef>
                <a:spcPts val="800"/>
              </a:spcBef>
              <a:spcAft>
                <a:spcPts val="0"/>
              </a:spcAft>
              <a:buNone/>
            </a:pPr>
            <a:r>
              <a:rPr lang="en" sz="1600"/>
              <a:t>2018 -  American College of Obstetricians and Gynecologists (ACOG) Committee:</a:t>
            </a:r>
            <a:endParaRPr sz="1600"/>
          </a:p>
          <a:p>
            <a:pPr marL="0" lvl="0" indent="0" algn="ctr" rtl="0">
              <a:lnSpc>
                <a:spcPct val="90000"/>
              </a:lnSpc>
              <a:spcBef>
                <a:spcPts val="800"/>
              </a:spcBef>
              <a:spcAft>
                <a:spcPts val="0"/>
              </a:spcAft>
              <a:buNone/>
            </a:pPr>
            <a:r>
              <a:rPr lang="en" sz="1600"/>
              <a:t>"To optimize the health of women and infants, postpartum care should become an ongoing process, rather than a single encounter, with services and support tailored to each woman's individual needs.”</a:t>
            </a:r>
            <a:endParaRPr sz="1600"/>
          </a:p>
        </p:txBody>
      </p:sp>
      <p:pic>
        <p:nvPicPr>
          <p:cNvPr id="147" name="Google Shape;147;p25"/>
          <p:cNvPicPr preferRelativeResize="0"/>
          <p:nvPr/>
        </p:nvPicPr>
        <p:blipFill>
          <a:blip r:embed="rId4">
            <a:alphaModFix/>
          </a:blip>
          <a:stretch>
            <a:fillRect/>
          </a:stretch>
        </p:blipFill>
        <p:spPr>
          <a:xfrm>
            <a:off x="6892050" y="4463537"/>
            <a:ext cx="2095500" cy="533400"/>
          </a:xfrm>
          <a:prstGeom prst="rect">
            <a:avLst/>
          </a:prstGeom>
          <a:noFill/>
          <a:ln>
            <a:noFill/>
          </a:ln>
        </p:spPr>
      </p:pic>
      <p:pic>
        <p:nvPicPr>
          <p:cNvPr id="148" name="Google Shape;148;p25"/>
          <p:cNvPicPr preferRelativeResize="0"/>
          <p:nvPr/>
        </p:nvPicPr>
        <p:blipFill rotWithShape="1">
          <a:blip r:embed="rId5">
            <a:alphaModFix/>
          </a:blip>
          <a:srcRect t="7734" b="7734"/>
          <a:stretch/>
        </p:blipFill>
        <p:spPr>
          <a:xfrm>
            <a:off x="363875" y="2510074"/>
            <a:ext cx="2710975" cy="1528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2175</Words>
  <Application>Microsoft Office PowerPoint</Application>
  <PresentationFormat>On-screen Show (16:9)</PresentationFormat>
  <Paragraphs>219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Georgia</vt:lpstr>
      <vt:lpstr>Roboto</vt:lpstr>
      <vt:lpstr>Arial</vt:lpstr>
      <vt:lpstr>Calibri</vt:lpstr>
      <vt:lpstr>Century Gothic</vt:lpstr>
      <vt:lpstr>Simple Light</vt:lpstr>
      <vt:lpstr>Perinatal Mental Health:   Screening and Referrals During Pediatric Visits</vt:lpstr>
      <vt:lpstr>Brenda Papierniak, PsyD, PMH-C</vt:lpstr>
      <vt:lpstr>PowerPoint Presentation</vt:lpstr>
      <vt:lpstr>Why screen?</vt:lpstr>
      <vt:lpstr>PowerPoint Presentation</vt:lpstr>
      <vt:lpstr>PowerPoint Presentation</vt:lpstr>
      <vt:lpstr>PowerPoint Presentation</vt:lpstr>
      <vt:lpstr>Who needs to screen?</vt:lpstr>
      <vt:lpstr>OB’s</vt:lpstr>
      <vt:lpstr>Pediatricians</vt:lpstr>
      <vt:lpstr>Supporting Families in Pediatric Primary Care Centers </vt:lpstr>
      <vt:lpstr>PowerPoint Presentation</vt:lpstr>
      <vt:lpstr>Screening for PMADS </vt:lpstr>
      <vt:lpstr>PowerPoint Presentation</vt:lpstr>
      <vt:lpstr>PowerPoint Presentation</vt:lpstr>
      <vt:lpstr>   Once screened, then what?</vt:lpstr>
      <vt:lpstr>Psychoeducation</vt:lpstr>
      <vt:lpstr>Effective treatment options</vt:lpstr>
      <vt:lpstr>Psychotropic Medications</vt:lpstr>
      <vt:lpstr>National support for moms</vt:lpstr>
      <vt:lpstr>PowerPoint Presentation</vt:lpstr>
      <vt:lpstr>PowerPoint Presentation</vt:lpstr>
      <vt:lpstr>Resources Continued:  </vt:lpstr>
      <vt:lpstr>References</vt:lpstr>
      <vt:lpstr>References continued:</vt:lpstr>
      <vt:lpstr>                   Questions?     Brenda Papierniak, PsyD, PMH-C Perinatal and Pediatric Health Psychology Services 224-299-5660 Brenda.Papierniak@Ascension.org </vt:lpstr>
      <vt:lpstr>Programs and  Resources offered at  Ascension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Perinatal Mental Health:   Screening and Referrals During Pediatric Visits</dc:title>
  <dc:creator>Arrojo, Maria</dc:creator>
  <cp:lastModifiedBy>Swanger-Gagne, Michelle</cp:lastModifiedBy>
  <cp:revision>1</cp:revision>
  <dcterms:modified xsi:type="dcterms:W3CDTF">2023-12-11T17:01:47Z</dcterms:modified>
</cp:coreProperties>
</file>