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0" r:id="rId1"/>
  </p:sldMasterIdLst>
  <p:notesMasterIdLst>
    <p:notesMasterId r:id="rId24"/>
  </p:notesMasterIdLst>
  <p:sldIdLst>
    <p:sldId id="257" r:id="rId2"/>
    <p:sldId id="273" r:id="rId3"/>
    <p:sldId id="286" r:id="rId4"/>
    <p:sldId id="282" r:id="rId5"/>
    <p:sldId id="292" r:id="rId6"/>
    <p:sldId id="296" r:id="rId7"/>
    <p:sldId id="297" r:id="rId8"/>
    <p:sldId id="259" r:id="rId9"/>
    <p:sldId id="275" r:id="rId10"/>
    <p:sldId id="276" r:id="rId11"/>
    <p:sldId id="298" r:id="rId12"/>
    <p:sldId id="299" r:id="rId13"/>
    <p:sldId id="290" r:id="rId14"/>
    <p:sldId id="300" r:id="rId15"/>
    <p:sldId id="271" r:id="rId16"/>
    <p:sldId id="301" r:id="rId17"/>
    <p:sldId id="283" r:id="rId18"/>
    <p:sldId id="284" r:id="rId19"/>
    <p:sldId id="285" r:id="rId20"/>
    <p:sldId id="291" r:id="rId21"/>
    <p:sldId id="295"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ork, Michelle" initials="YM" lastIdx="1" clrIdx="0">
    <p:extLst>
      <p:ext uri="{19B8F6BF-5375-455C-9EA6-DF929625EA0E}">
        <p15:presenceInfo xmlns:p15="http://schemas.microsoft.com/office/powerpoint/2012/main" userId="S::m.york@vanderbilt.edu::bda61f54-894c-4bb5-9df1-dd0c52363b4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BEB"/>
    <a:srgbClr val="E7EBE8"/>
    <a:srgbClr val="E7E7EB"/>
    <a:srgbClr val="E5E4E6"/>
    <a:srgbClr val="DFDE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67"/>
    <p:restoredTop sz="79756"/>
  </p:normalViewPr>
  <p:slideViewPr>
    <p:cSldViewPr snapToGrid="0" snapToObjects="1">
      <p:cViewPr varScale="1">
        <p:scale>
          <a:sx n="89" d="100"/>
          <a:sy n="89" d="100"/>
        </p:scale>
        <p:origin x="18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2BE9CE-C17A-2644-8A5D-D7BA20549F82}" type="datetimeFigureOut">
              <a:rPr lang="en-US" smtClean="0"/>
              <a:t>5/12/21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C8B8AA-15E3-524F-8CAA-361A5FCA7158}" type="slidenum">
              <a:rPr lang="en-US" smtClean="0"/>
              <a:t>‹#›</a:t>
            </a:fld>
            <a:endParaRPr lang="en-US"/>
          </a:p>
        </p:txBody>
      </p:sp>
    </p:spTree>
    <p:extLst>
      <p:ext uri="{BB962C8B-B14F-4D97-AF65-F5344CB8AC3E}">
        <p14:creationId xmlns:p14="http://schemas.microsoft.com/office/powerpoint/2010/main" val="1736474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C8B8AA-15E3-524F-8CAA-361A5FCA7158}" type="slidenum">
              <a:rPr lang="en-US" smtClean="0"/>
              <a:t>1</a:t>
            </a:fld>
            <a:endParaRPr lang="en-US"/>
          </a:p>
        </p:txBody>
      </p:sp>
    </p:spTree>
    <p:extLst>
      <p:ext uri="{BB962C8B-B14F-4D97-AF65-F5344CB8AC3E}">
        <p14:creationId xmlns:p14="http://schemas.microsoft.com/office/powerpoint/2010/main" val="364352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C8B8AA-15E3-524F-8CAA-361A5FCA7158}" type="slidenum">
              <a:rPr lang="en-US" smtClean="0"/>
              <a:t>12</a:t>
            </a:fld>
            <a:endParaRPr lang="en-US"/>
          </a:p>
        </p:txBody>
      </p:sp>
    </p:spTree>
    <p:extLst>
      <p:ext uri="{BB962C8B-B14F-4D97-AF65-F5344CB8AC3E}">
        <p14:creationId xmlns:p14="http://schemas.microsoft.com/office/powerpoint/2010/main" val="1409059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0AC8B8AA-15E3-524F-8CAA-361A5FCA7158}" type="slidenum">
              <a:rPr lang="en-US" smtClean="0"/>
              <a:t>13</a:t>
            </a:fld>
            <a:endParaRPr lang="en-US"/>
          </a:p>
        </p:txBody>
      </p:sp>
    </p:spTree>
    <p:extLst>
      <p:ext uri="{BB962C8B-B14F-4D97-AF65-F5344CB8AC3E}">
        <p14:creationId xmlns:p14="http://schemas.microsoft.com/office/powerpoint/2010/main" val="34800482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F4EC735-D7C4-2043-A5C3-171D0BFB3D75}" type="slidenum">
              <a:rPr lang="en-US" smtClean="0"/>
              <a:t>15</a:t>
            </a:fld>
            <a:endParaRPr lang="en-US"/>
          </a:p>
        </p:txBody>
      </p:sp>
    </p:spTree>
    <p:extLst>
      <p:ext uri="{BB962C8B-B14F-4D97-AF65-F5344CB8AC3E}">
        <p14:creationId xmlns:p14="http://schemas.microsoft.com/office/powerpoint/2010/main" val="23887167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4EC735-D7C4-2043-A5C3-171D0BFB3D7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6508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AC8B8AA-15E3-524F-8CAA-361A5FCA7158}" type="slidenum">
              <a:rPr lang="en-US" smtClean="0"/>
              <a:t>2</a:t>
            </a:fld>
            <a:endParaRPr lang="en-US"/>
          </a:p>
        </p:txBody>
      </p:sp>
    </p:spTree>
    <p:extLst>
      <p:ext uri="{BB962C8B-B14F-4D97-AF65-F5344CB8AC3E}">
        <p14:creationId xmlns:p14="http://schemas.microsoft.com/office/powerpoint/2010/main" val="4314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13:38- 11:00 </a:t>
            </a:r>
          </a:p>
        </p:txBody>
      </p:sp>
      <p:sp>
        <p:nvSpPr>
          <p:cNvPr id="4" name="Slide Number Placeholder 3"/>
          <p:cNvSpPr>
            <a:spLocks noGrp="1"/>
          </p:cNvSpPr>
          <p:nvPr>
            <p:ph type="sldNum" sz="quarter" idx="5"/>
          </p:nvPr>
        </p:nvSpPr>
        <p:spPr/>
        <p:txBody>
          <a:bodyPr/>
          <a:lstStyle/>
          <a:p>
            <a:fld id="{0AC8B8AA-15E3-524F-8CAA-361A5FCA7158}" type="slidenum">
              <a:rPr lang="en-US" smtClean="0"/>
              <a:t>4</a:t>
            </a:fld>
            <a:endParaRPr lang="en-US"/>
          </a:p>
        </p:txBody>
      </p:sp>
    </p:spTree>
    <p:extLst>
      <p:ext uri="{BB962C8B-B14F-4D97-AF65-F5344CB8AC3E}">
        <p14:creationId xmlns:p14="http://schemas.microsoft.com/office/powerpoint/2010/main" val="2137297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Microaggressions are an issue in the clinical learning environment that needs to be addressed at [YOUR INSTITUTION].</a:t>
            </a:r>
          </a:p>
        </p:txBody>
      </p:sp>
      <p:sp>
        <p:nvSpPr>
          <p:cNvPr id="4" name="Slide Number Placeholder 3"/>
          <p:cNvSpPr>
            <a:spLocks noGrp="1"/>
          </p:cNvSpPr>
          <p:nvPr>
            <p:ph type="sldNum" sz="quarter" idx="5"/>
          </p:nvPr>
        </p:nvSpPr>
        <p:spPr/>
        <p:txBody>
          <a:bodyPr/>
          <a:lstStyle/>
          <a:p>
            <a:fld id="{0AC8B8AA-15E3-524F-8CAA-361A5FCA7158}" type="slidenum">
              <a:rPr lang="en-US" smtClean="0"/>
              <a:t>5</a:t>
            </a:fld>
            <a:endParaRPr lang="en-US"/>
          </a:p>
        </p:txBody>
      </p:sp>
    </p:spTree>
    <p:extLst>
      <p:ext uri="{BB962C8B-B14F-4D97-AF65-F5344CB8AC3E}">
        <p14:creationId xmlns:p14="http://schemas.microsoft.com/office/powerpoint/2010/main" val="3880553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Bias is an issue in the clinical learning environment that needs to be addressed at [YOUR INSTITUTION].</a:t>
            </a:r>
          </a:p>
        </p:txBody>
      </p:sp>
      <p:sp>
        <p:nvSpPr>
          <p:cNvPr id="4" name="Slide Number Placeholder 3"/>
          <p:cNvSpPr>
            <a:spLocks noGrp="1"/>
          </p:cNvSpPr>
          <p:nvPr>
            <p:ph type="sldNum" sz="quarter" idx="5"/>
          </p:nvPr>
        </p:nvSpPr>
        <p:spPr/>
        <p:txBody>
          <a:bodyPr/>
          <a:lstStyle/>
          <a:p>
            <a:fld id="{0AC8B8AA-15E3-524F-8CAA-361A5FCA7158}" type="slidenum">
              <a:rPr lang="en-US" smtClean="0"/>
              <a:t>6</a:t>
            </a:fld>
            <a:endParaRPr lang="en-US"/>
          </a:p>
        </p:txBody>
      </p:sp>
    </p:spTree>
    <p:extLst>
      <p:ext uri="{BB962C8B-B14F-4D97-AF65-F5344CB8AC3E}">
        <p14:creationId xmlns:p14="http://schemas.microsoft.com/office/powerpoint/2010/main" val="1331054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a scale from 1-5, please rate your confidence in addressing the perpetrator of bias and/or microaggressions</a:t>
            </a:r>
          </a:p>
        </p:txBody>
      </p:sp>
      <p:sp>
        <p:nvSpPr>
          <p:cNvPr id="4" name="Slide Number Placeholder 3"/>
          <p:cNvSpPr>
            <a:spLocks noGrp="1"/>
          </p:cNvSpPr>
          <p:nvPr>
            <p:ph type="sldNum" sz="quarter" idx="5"/>
          </p:nvPr>
        </p:nvSpPr>
        <p:spPr/>
        <p:txBody>
          <a:bodyPr/>
          <a:lstStyle/>
          <a:p>
            <a:fld id="{0AC8B8AA-15E3-524F-8CAA-361A5FCA7158}" type="slidenum">
              <a:rPr lang="en-US" smtClean="0"/>
              <a:t>7</a:t>
            </a:fld>
            <a:endParaRPr lang="en-US"/>
          </a:p>
        </p:txBody>
      </p:sp>
    </p:spTree>
    <p:extLst>
      <p:ext uri="{BB962C8B-B14F-4D97-AF65-F5344CB8AC3E}">
        <p14:creationId xmlns:p14="http://schemas.microsoft.com/office/powerpoint/2010/main" val="2669004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0AC8B8AA-15E3-524F-8CAA-361A5FCA7158}" type="slidenum">
              <a:rPr lang="en-US" smtClean="0"/>
              <a:t>8</a:t>
            </a:fld>
            <a:endParaRPr lang="en-US"/>
          </a:p>
        </p:txBody>
      </p:sp>
    </p:spTree>
    <p:extLst>
      <p:ext uri="{BB962C8B-B14F-4D97-AF65-F5344CB8AC3E}">
        <p14:creationId xmlns:p14="http://schemas.microsoft.com/office/powerpoint/2010/main" val="4240042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C8B8AA-15E3-524F-8CAA-361A5FCA7158}" type="slidenum">
              <a:rPr lang="en-US" smtClean="0"/>
              <a:t>10</a:t>
            </a:fld>
            <a:endParaRPr lang="en-US"/>
          </a:p>
        </p:txBody>
      </p:sp>
    </p:spTree>
    <p:extLst>
      <p:ext uri="{BB962C8B-B14F-4D97-AF65-F5344CB8AC3E}">
        <p14:creationId xmlns:p14="http://schemas.microsoft.com/office/powerpoint/2010/main" val="23757805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b="1" dirty="0"/>
              <a:t>Direct: </a:t>
            </a:r>
            <a:r>
              <a:rPr lang="en-US" sz="2000" dirty="0"/>
              <a:t>directly addressing the perpetrator</a:t>
            </a:r>
          </a:p>
          <a:p>
            <a:pPr lvl="1"/>
            <a:r>
              <a:rPr lang="en-US" sz="1800" dirty="0"/>
              <a:t>Consider a stepwise approach: </a:t>
            </a:r>
          </a:p>
          <a:p>
            <a:r>
              <a:rPr lang="en-US" sz="2000" b="1" dirty="0"/>
              <a:t>Distract</a:t>
            </a:r>
            <a:r>
              <a:rPr lang="en-US" sz="2000" dirty="0"/>
              <a:t>: defusing the situation by shifting the focus of the perpetrator to prevent further harm. Medical students/learners can easily shift the conversation back to a subject they’d like to learn more about. </a:t>
            </a:r>
          </a:p>
          <a:p>
            <a:r>
              <a:rPr lang="en-US" sz="2000" b="1" dirty="0"/>
              <a:t>Delegate</a:t>
            </a:r>
            <a:r>
              <a:rPr lang="en-US" sz="2000" dirty="0"/>
              <a:t>: reporting this incident to someone who you think may be more equipped or better able to discuss the situation with the individual </a:t>
            </a:r>
          </a:p>
          <a:p>
            <a:r>
              <a:rPr lang="en-US" sz="2000" b="1" dirty="0"/>
              <a:t>Display discomfort</a:t>
            </a:r>
            <a:r>
              <a:rPr lang="en-US" sz="2000" b="0" dirty="0"/>
              <a:t>: simply by displaying discomfort or concern, or by </a:t>
            </a:r>
            <a:r>
              <a:rPr lang="en-US" sz="2000" b="0" i="1" dirty="0"/>
              <a:t>not</a:t>
            </a:r>
            <a:r>
              <a:rPr lang="en-US" sz="2000" b="0" i="0" dirty="0"/>
              <a:t> displaying non-verbal affirming behaviors (smiling, nodding), you are demonstrating disagreement with what has happened. </a:t>
            </a:r>
          </a:p>
          <a:p>
            <a:r>
              <a:rPr lang="en-US" sz="2000" b="1" i="0" dirty="0"/>
              <a:t>Delay</a:t>
            </a:r>
            <a:r>
              <a:rPr lang="en-US" sz="2000" b="0" i="0" dirty="0"/>
              <a:t>: perhaps you need to 1) process the situation further, and/or 2) wait until you are in different company or a new setting to address the perpetrator or victim. </a:t>
            </a:r>
            <a:endParaRPr lang="en-US" sz="2000" b="1"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C8B8AA-15E3-524F-8CAA-361A5FCA715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4042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5/12/21</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909828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5/12/21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396716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5/12/21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256117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5/12/21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704035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5/12/21</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912225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5/12/21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12255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5/12/21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984373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5/12/21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473161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5/12/21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044292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5/12/21</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880008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5/12/21</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60482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5/12/21</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44533938"/>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24" r:id="rId6"/>
    <p:sldLayoutId id="2147483919" r:id="rId7"/>
    <p:sldLayoutId id="2147483920" r:id="rId8"/>
    <p:sldLayoutId id="2147483921" r:id="rId9"/>
    <p:sldLayoutId id="2147483922" r:id="rId10"/>
    <p:sldLayoutId id="2147483923" r:id="rId11"/>
  </p:sldLayoutIdLst>
  <p:hf sldNum="0" hdr="0" ftr="0" dt="0"/>
  <p:txStyles>
    <p:titleStyle>
      <a:lvl1pPr algn="l" defTabSz="914400"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18" Type="http://schemas.openxmlformats.org/officeDocument/2006/relationships/image" Target="../media/image2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17" Type="http://schemas.openxmlformats.org/officeDocument/2006/relationships/image" Target="../media/image20.png"/><Relationship Id="rId2" Type="http://schemas.openxmlformats.org/officeDocument/2006/relationships/notesSlide" Target="../notesSlides/notesSlide9.xml"/><Relationship Id="rId16" Type="http://schemas.openxmlformats.org/officeDocument/2006/relationships/image" Target="../media/image19.svg"/><Relationship Id="rId1" Type="http://schemas.openxmlformats.org/officeDocument/2006/relationships/slideLayout" Target="../slideLayouts/slideLayout2.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 Id="rId14" Type="http://schemas.openxmlformats.org/officeDocument/2006/relationships/image" Target="../media/image17.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0.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4.svg"/><Relationship Id="rId2" Type="http://schemas.openxmlformats.org/officeDocument/2006/relationships/notesSlide" Target="../notesSlides/notesSlide12.xml"/><Relationship Id="rId16" Type="http://schemas.openxmlformats.org/officeDocument/2006/relationships/image" Target="../media/image33.svg"/><Relationship Id="rId1" Type="http://schemas.openxmlformats.org/officeDocument/2006/relationships/slideLayout" Target="../slideLayouts/slideLayout2.xml"/><Relationship Id="rId6" Type="http://schemas.openxmlformats.org/officeDocument/2006/relationships/image" Target="../media/image25.svg"/><Relationship Id="rId11" Type="http://schemas.openxmlformats.org/officeDocument/2006/relationships/image" Target="../media/image3.png"/><Relationship Id="rId5" Type="http://schemas.openxmlformats.org/officeDocument/2006/relationships/image" Target="../media/image24.png"/><Relationship Id="rId15" Type="http://schemas.openxmlformats.org/officeDocument/2006/relationships/image" Target="../media/image32.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 Id="rId14" Type="http://schemas.openxmlformats.org/officeDocument/2006/relationships/image" Target="../media/image31.sv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nejm.org/doi/full/10.1056/NEJMp1514939#t=article" TargetMode="External"/><Relationship Id="rId2" Type="http://schemas.openxmlformats.org/officeDocument/2006/relationships/hyperlink" Target="http://www.aamcdiversityfactsandfigures.org/section-ii-current-status-of-us-physician-workforce/index.html#fig10" TargetMode="External"/><Relationship Id="rId1" Type="http://schemas.openxmlformats.org/officeDocument/2006/relationships/slideLayout" Target="../slideLayouts/slideLayout2.xml"/><Relationship Id="rId4" Type="http://schemas.openxmlformats.org/officeDocument/2006/relationships/hyperlink" Target="http://www.ncbi.nlm.nih.gov/pubmed/2777951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hyperlink" Target="http://www.aamcdiversityfactsandfigures.org/section-ii-current-status-of-us-physician-workforce/index.html"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BF9FFE17-DE95-4821-ACC1-B90C954492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62" name="Rectangle 61">
            <a:extLst>
              <a:ext uri="{FF2B5EF4-FFF2-40B4-BE49-F238E27FC236}">
                <a16:creationId xmlns:a16="http://schemas.microsoft.com/office/drawing/2014/main" id="{03CF76AF-FF72-4430-A772-058403290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8D44BE64-7CEC-AA45-939A-3AFAE4D8C5A5}"/>
              </a:ext>
            </a:extLst>
          </p:cNvPr>
          <p:cNvSpPr>
            <a:spLocks noGrp="1"/>
          </p:cNvSpPr>
          <p:nvPr>
            <p:ph type="ctrTitle"/>
          </p:nvPr>
        </p:nvSpPr>
        <p:spPr>
          <a:xfrm>
            <a:off x="1771132" y="2091263"/>
            <a:ext cx="8649738" cy="2590800"/>
          </a:xfrm>
        </p:spPr>
        <p:txBody>
          <a:bodyPr>
            <a:normAutofit/>
          </a:bodyPr>
          <a:lstStyle/>
          <a:p>
            <a:r>
              <a:rPr lang="en-US" sz="4800" b="1"/>
              <a:t>Bystander Training</a:t>
            </a:r>
            <a:r>
              <a:rPr lang="en-US" sz="4800"/>
              <a:t>: Creating a safeR Clinical learning environment  </a:t>
            </a:r>
          </a:p>
        </p:txBody>
      </p:sp>
      <p:sp>
        <p:nvSpPr>
          <p:cNvPr id="3" name="Subtitle 2">
            <a:extLst>
              <a:ext uri="{FF2B5EF4-FFF2-40B4-BE49-F238E27FC236}">
                <a16:creationId xmlns:a16="http://schemas.microsoft.com/office/drawing/2014/main" id="{60AAABE6-9776-D249-B91D-503B26108D4D}"/>
              </a:ext>
            </a:extLst>
          </p:cNvPr>
          <p:cNvSpPr>
            <a:spLocks noGrp="1"/>
          </p:cNvSpPr>
          <p:nvPr>
            <p:ph type="subTitle" idx="1"/>
          </p:nvPr>
        </p:nvSpPr>
        <p:spPr>
          <a:xfrm>
            <a:off x="1771130" y="4682062"/>
            <a:ext cx="8652788" cy="457201"/>
          </a:xfrm>
        </p:spPr>
        <p:txBody>
          <a:bodyPr>
            <a:normAutofit/>
          </a:bodyPr>
          <a:lstStyle/>
          <a:p>
            <a:pPr>
              <a:lnSpc>
                <a:spcPct val="100000"/>
              </a:lnSpc>
              <a:spcAft>
                <a:spcPts val="600"/>
              </a:spcAft>
            </a:pPr>
            <a:r>
              <a:rPr lang="en-US" sz="900" dirty="0"/>
              <a:t>[Name, Title, and Affiliations of facilitators here]</a:t>
            </a:r>
          </a:p>
          <a:p>
            <a:pPr>
              <a:lnSpc>
                <a:spcPct val="100000"/>
              </a:lnSpc>
              <a:spcAft>
                <a:spcPts val="600"/>
              </a:spcAft>
            </a:pPr>
            <a:r>
              <a:rPr lang="en-US" sz="900" dirty="0"/>
              <a:t>Slides developed by Michelle York at the Vanderbilt University School of Medicine</a:t>
            </a:r>
          </a:p>
        </p:txBody>
      </p:sp>
      <p:sp>
        <p:nvSpPr>
          <p:cNvPr id="64" name="Rectangle 63">
            <a:extLst>
              <a:ext uri="{FF2B5EF4-FFF2-40B4-BE49-F238E27FC236}">
                <a16:creationId xmlns:a16="http://schemas.microsoft.com/office/drawing/2014/main" id="{0B1C8180-2FDD-4202-8C45-4057CB1AB2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6" name="Straight Connector 65">
            <a:extLst>
              <a:ext uri="{FF2B5EF4-FFF2-40B4-BE49-F238E27FC236}">
                <a16:creationId xmlns:a16="http://schemas.microsoft.com/office/drawing/2014/main" id="{D6E86CC6-13EA-4A88-86AD-CF27BF52CC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3F80B441-4F7D-4B40-8A13-FED03A1F3A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0C7FD1A-44B1-4E4C-B0C9-A8103DCCDC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D9CBF153-CA3F-9A41-819A-96C2BDCA2AF9}"/>
              </a:ext>
            </a:extLst>
          </p:cNvPr>
          <p:cNvSpPr/>
          <p:nvPr/>
        </p:nvSpPr>
        <p:spPr>
          <a:xfrm>
            <a:off x="-53788" y="6609336"/>
            <a:ext cx="3336170" cy="261610"/>
          </a:xfrm>
          <a:prstGeom prst="rect">
            <a:avLst/>
          </a:prstGeom>
        </p:spPr>
        <p:txBody>
          <a:bodyPr wrap="none">
            <a:spAutoFit/>
          </a:bodyPr>
          <a:lstStyle/>
          <a:p>
            <a:r>
              <a:rPr lang="en-US" sz="1100" dirty="0">
                <a:solidFill>
                  <a:schemeClr val="bg1">
                    <a:lumMod val="85000"/>
                  </a:schemeClr>
                </a:solidFill>
                <a:latin typeface="Calibri" panose="020F0502020204030204" pitchFamily="34" charset="0"/>
              </a:rPr>
              <a:t>*Image by Vanderbilt University, used with permission.</a:t>
            </a:r>
            <a:endParaRPr lang="en-US" sz="1100" dirty="0">
              <a:solidFill>
                <a:schemeClr val="bg1">
                  <a:lumMod val="85000"/>
                </a:schemeClr>
              </a:solidFill>
            </a:endParaRPr>
          </a:p>
        </p:txBody>
      </p:sp>
      <p:sp>
        <p:nvSpPr>
          <p:cNvPr id="7" name="AutoShape 2">
            <a:extLst>
              <a:ext uri="{FF2B5EF4-FFF2-40B4-BE49-F238E27FC236}">
                <a16:creationId xmlns:a16="http://schemas.microsoft.com/office/drawing/2014/main" id="{F4CFAB6B-0B5D-414E-931B-7736D141D4F2}"/>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Picture 8" descr="Logo&#10;&#10;Description automatically generated">
            <a:extLst>
              <a:ext uri="{FF2B5EF4-FFF2-40B4-BE49-F238E27FC236}">
                <a16:creationId xmlns:a16="http://schemas.microsoft.com/office/drawing/2014/main" id="{565D1D47-D21E-394B-8AD7-E03FF9223541}"/>
              </a:ext>
            </a:extLst>
          </p:cNvPr>
          <p:cNvPicPr>
            <a:picLocks noChangeAspect="1"/>
          </p:cNvPicPr>
          <p:nvPr/>
        </p:nvPicPr>
        <p:blipFill>
          <a:blip r:embed="rId3"/>
          <a:stretch>
            <a:fillRect/>
          </a:stretch>
        </p:blipFill>
        <p:spPr>
          <a:xfrm>
            <a:off x="0" y="5597109"/>
            <a:ext cx="2971800" cy="1052568"/>
          </a:xfrm>
          <a:prstGeom prst="rect">
            <a:avLst/>
          </a:prstGeom>
        </p:spPr>
      </p:pic>
    </p:spTree>
    <p:extLst>
      <p:ext uri="{BB962C8B-B14F-4D97-AF65-F5344CB8AC3E}">
        <p14:creationId xmlns:p14="http://schemas.microsoft.com/office/powerpoint/2010/main" val="303202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FE821-8735-B34A-B845-F4490CF356CF}"/>
              </a:ext>
            </a:extLst>
          </p:cNvPr>
          <p:cNvSpPr>
            <a:spLocks noGrp="1"/>
          </p:cNvSpPr>
          <p:nvPr>
            <p:ph type="title"/>
          </p:nvPr>
        </p:nvSpPr>
        <p:spPr>
          <a:xfrm>
            <a:off x="707830" y="727824"/>
            <a:ext cx="3530062" cy="1509110"/>
          </a:xfrm>
        </p:spPr>
        <p:txBody>
          <a:bodyPr>
            <a:normAutofit/>
          </a:bodyPr>
          <a:lstStyle/>
          <a:p>
            <a:r>
              <a:rPr lang="en-US" dirty="0"/>
              <a:t>The Green Dot Program</a:t>
            </a:r>
          </a:p>
        </p:txBody>
      </p:sp>
      <p:sp>
        <p:nvSpPr>
          <p:cNvPr id="3" name="Content Placeholder 2">
            <a:extLst>
              <a:ext uri="{FF2B5EF4-FFF2-40B4-BE49-F238E27FC236}">
                <a16:creationId xmlns:a16="http://schemas.microsoft.com/office/drawing/2014/main" id="{B39E69F7-EFD1-F94D-BB9A-F6A14F85AF75}"/>
              </a:ext>
            </a:extLst>
          </p:cNvPr>
          <p:cNvSpPr>
            <a:spLocks noGrp="1"/>
          </p:cNvSpPr>
          <p:nvPr>
            <p:ph idx="1"/>
          </p:nvPr>
        </p:nvSpPr>
        <p:spPr>
          <a:xfrm>
            <a:off x="707830" y="2540347"/>
            <a:ext cx="10710201" cy="3072900"/>
          </a:xfrm>
        </p:spPr>
        <p:txBody>
          <a:bodyPr>
            <a:normAutofit/>
          </a:bodyPr>
          <a:lstStyle/>
          <a:p>
            <a:r>
              <a:rPr lang="en-US" sz="2400" dirty="0"/>
              <a:t>Reducing power-based mistreatment through bystander training</a:t>
            </a:r>
            <a:r>
              <a:rPr lang="en-US" sz="2400" baseline="30000" dirty="0"/>
              <a:t>16-18</a:t>
            </a:r>
            <a:endParaRPr lang="en-US" sz="2400" dirty="0"/>
          </a:p>
          <a:p>
            <a:pPr lvl="1"/>
            <a:r>
              <a:rPr lang="en-US" sz="2000" dirty="0"/>
              <a:t>Primarily targeted at reducing sexual violence on college campuses</a:t>
            </a:r>
          </a:p>
          <a:p>
            <a:pPr lvl="1"/>
            <a:r>
              <a:rPr lang="en-US" sz="2000" dirty="0"/>
              <a:t>Applied to additional settings</a:t>
            </a:r>
          </a:p>
          <a:p>
            <a:endParaRPr lang="en-US" sz="2400" dirty="0"/>
          </a:p>
          <a:p>
            <a:r>
              <a:rPr lang="en-US" sz="2400" dirty="0"/>
              <a:t>Using the Green Dot program model, this training represents an expanded and adapted framework* to be used in the clinical (or workplace) setting</a:t>
            </a:r>
          </a:p>
          <a:p>
            <a:pPr lvl="1"/>
            <a:r>
              <a:rPr lang="en-US" sz="2000" dirty="0"/>
              <a:t>Experienced and witnessed microaggressions and bias</a:t>
            </a:r>
          </a:p>
        </p:txBody>
      </p:sp>
      <p:pic>
        <p:nvPicPr>
          <p:cNvPr id="5" name="Graphic 4" descr="Group">
            <a:extLst>
              <a:ext uri="{FF2B5EF4-FFF2-40B4-BE49-F238E27FC236}">
                <a16:creationId xmlns:a16="http://schemas.microsoft.com/office/drawing/2014/main" id="{4316ABA4-49AE-4443-B86C-A111784223A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36613" y="5770326"/>
            <a:ext cx="914400" cy="914400"/>
          </a:xfrm>
          <a:prstGeom prst="rect">
            <a:avLst/>
          </a:prstGeom>
        </p:spPr>
      </p:pic>
      <p:sp>
        <p:nvSpPr>
          <p:cNvPr id="7" name="TextBox 6">
            <a:extLst>
              <a:ext uri="{FF2B5EF4-FFF2-40B4-BE49-F238E27FC236}">
                <a16:creationId xmlns:a16="http://schemas.microsoft.com/office/drawing/2014/main" id="{EAAF2A83-ECB4-EC43-A5C4-8FB7C7EF0306}"/>
              </a:ext>
            </a:extLst>
          </p:cNvPr>
          <p:cNvSpPr txBox="1"/>
          <p:nvPr/>
        </p:nvSpPr>
        <p:spPr>
          <a:xfrm>
            <a:off x="707830" y="6227525"/>
            <a:ext cx="6123276" cy="276999"/>
          </a:xfrm>
          <a:prstGeom prst="rect">
            <a:avLst/>
          </a:prstGeom>
          <a:noFill/>
        </p:spPr>
        <p:txBody>
          <a:bodyPr wrap="square" rtlCol="0">
            <a:spAutoFit/>
          </a:bodyPr>
          <a:lstStyle/>
          <a:p>
            <a:r>
              <a:rPr lang="en-US" sz="1200" dirty="0"/>
              <a:t>*Adapted framework, the 5 D’s, developed by Kimberly Manning, MD,</a:t>
            </a:r>
            <a:r>
              <a:rPr lang="en-US" sz="1200" b="1" dirty="0"/>
              <a:t> </a:t>
            </a:r>
            <a:r>
              <a:rPr lang="en-US" sz="1200" dirty="0"/>
              <a:t>of Emory University || </a:t>
            </a:r>
          </a:p>
        </p:txBody>
      </p:sp>
    </p:spTree>
    <p:extLst>
      <p:ext uri="{BB962C8B-B14F-4D97-AF65-F5344CB8AC3E}">
        <p14:creationId xmlns:p14="http://schemas.microsoft.com/office/powerpoint/2010/main" val="460811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E7690-024B-2B46-866E-708F9E65DA87}"/>
              </a:ext>
            </a:extLst>
          </p:cNvPr>
          <p:cNvSpPr>
            <a:spLocks noGrp="1"/>
          </p:cNvSpPr>
          <p:nvPr>
            <p:ph type="title"/>
          </p:nvPr>
        </p:nvSpPr>
        <p:spPr/>
        <p:txBody>
          <a:bodyPr/>
          <a:lstStyle/>
          <a:p>
            <a:r>
              <a:rPr lang="en-US" dirty="0"/>
              <a:t>The </a:t>
            </a:r>
            <a:r>
              <a:rPr lang="en-US" strike="sngStrike" dirty="0"/>
              <a:t>three</a:t>
            </a:r>
            <a:r>
              <a:rPr lang="en-US" dirty="0"/>
              <a:t> FIVE D’s</a:t>
            </a:r>
          </a:p>
        </p:txBody>
      </p:sp>
      <p:sp>
        <p:nvSpPr>
          <p:cNvPr id="12" name="TextBox 11">
            <a:extLst>
              <a:ext uri="{FF2B5EF4-FFF2-40B4-BE49-F238E27FC236}">
                <a16:creationId xmlns:a16="http://schemas.microsoft.com/office/drawing/2014/main" id="{9FA48944-DDDF-BB46-819E-AF8E3F366F48}"/>
              </a:ext>
            </a:extLst>
          </p:cNvPr>
          <p:cNvSpPr txBox="1"/>
          <p:nvPr/>
        </p:nvSpPr>
        <p:spPr>
          <a:xfrm>
            <a:off x="7462709" y="4177218"/>
            <a:ext cx="2185214" cy="769441"/>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B050"/>
                </a:solidFill>
                <a:effectLst/>
                <a:uLnTx/>
                <a:uFillTx/>
                <a:latin typeface="Century Schoolbook" panose="02020404030301010803"/>
                <a:ea typeface="+mn-ea"/>
                <a:cs typeface="Calibri" panose="020F0502020204030204" pitchFamily="34" charset="0"/>
              </a:rPr>
              <a:t>DISPLAY</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B050"/>
                </a:solidFill>
                <a:effectLst/>
                <a:uLnTx/>
                <a:uFillTx/>
                <a:latin typeface="Century Schoolbook" panose="02020404030301010803"/>
                <a:ea typeface="+mn-ea"/>
                <a:cs typeface="Calibri" panose="020F0502020204030204" pitchFamily="34" charset="0"/>
              </a:rPr>
              <a:t>DISCOMFORT</a:t>
            </a:r>
          </a:p>
        </p:txBody>
      </p:sp>
      <p:sp>
        <p:nvSpPr>
          <p:cNvPr id="13" name="TextBox 12">
            <a:extLst>
              <a:ext uri="{FF2B5EF4-FFF2-40B4-BE49-F238E27FC236}">
                <a16:creationId xmlns:a16="http://schemas.microsoft.com/office/drawing/2014/main" id="{25E5B8CB-5ABB-F744-A299-A04E52AE7624}"/>
              </a:ext>
            </a:extLst>
          </p:cNvPr>
          <p:cNvSpPr txBox="1"/>
          <p:nvPr/>
        </p:nvSpPr>
        <p:spPr>
          <a:xfrm>
            <a:off x="10056592" y="4346496"/>
            <a:ext cx="1197764" cy="43088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B050"/>
                </a:solidFill>
                <a:effectLst/>
                <a:uLnTx/>
                <a:uFillTx/>
                <a:latin typeface="Century Schoolbook" panose="02020404030301010803"/>
                <a:ea typeface="+mn-ea"/>
                <a:cs typeface="+mn-cs"/>
              </a:rPr>
              <a:t>DELAY</a:t>
            </a:r>
          </a:p>
        </p:txBody>
      </p:sp>
      <p:sp>
        <p:nvSpPr>
          <p:cNvPr id="15" name="TextBox 14">
            <a:extLst>
              <a:ext uri="{FF2B5EF4-FFF2-40B4-BE49-F238E27FC236}">
                <a16:creationId xmlns:a16="http://schemas.microsoft.com/office/drawing/2014/main" id="{3CBFA120-CC53-6C41-8D9B-77F51BCEDCF4}"/>
              </a:ext>
            </a:extLst>
          </p:cNvPr>
          <p:cNvSpPr txBox="1"/>
          <p:nvPr/>
        </p:nvSpPr>
        <p:spPr>
          <a:xfrm>
            <a:off x="2816629" y="4346497"/>
            <a:ext cx="1813317" cy="43088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B050"/>
                </a:solidFill>
                <a:effectLst/>
                <a:uLnTx/>
                <a:uFillTx/>
                <a:latin typeface="Century Schoolbook" panose="02020404030301010803"/>
                <a:ea typeface="+mn-ea"/>
                <a:cs typeface="Calibri" panose="020F0502020204030204" pitchFamily="34" charset="0"/>
              </a:rPr>
              <a:t>DELEGATE</a:t>
            </a:r>
          </a:p>
        </p:txBody>
      </p:sp>
      <p:sp>
        <p:nvSpPr>
          <p:cNvPr id="16" name="TextBox 15">
            <a:extLst>
              <a:ext uri="{FF2B5EF4-FFF2-40B4-BE49-F238E27FC236}">
                <a16:creationId xmlns:a16="http://schemas.microsoft.com/office/drawing/2014/main" id="{BDBBC3C8-8823-B844-B261-0F495CB901B3}"/>
              </a:ext>
            </a:extLst>
          </p:cNvPr>
          <p:cNvSpPr txBox="1"/>
          <p:nvPr/>
        </p:nvSpPr>
        <p:spPr>
          <a:xfrm>
            <a:off x="5241737" y="4346496"/>
            <a:ext cx="1683474" cy="43088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B050"/>
                </a:solidFill>
                <a:effectLst/>
                <a:uLnTx/>
                <a:uFillTx/>
                <a:latin typeface="Century Schoolbook" panose="02020404030301010803"/>
                <a:ea typeface="+mn-ea"/>
                <a:cs typeface="Calibri" panose="020F0502020204030204" pitchFamily="34" charset="0"/>
              </a:rPr>
              <a:t>DISTRACT</a:t>
            </a:r>
          </a:p>
        </p:txBody>
      </p:sp>
      <p:pic>
        <p:nvPicPr>
          <p:cNvPr id="18" name="Graphic 17" descr="Clock">
            <a:extLst>
              <a:ext uri="{FF2B5EF4-FFF2-40B4-BE49-F238E27FC236}">
                <a16:creationId xmlns:a16="http://schemas.microsoft.com/office/drawing/2014/main" id="{42B0A88C-418B-C840-B6AA-3992EAA8AAD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198274" y="2906871"/>
            <a:ext cx="914400" cy="914400"/>
          </a:xfrm>
          <a:prstGeom prst="rect">
            <a:avLst/>
          </a:prstGeom>
        </p:spPr>
      </p:pic>
      <p:pic>
        <p:nvPicPr>
          <p:cNvPr id="20" name="Graphic 19" descr="Boardroom">
            <a:extLst>
              <a:ext uri="{FF2B5EF4-FFF2-40B4-BE49-F238E27FC236}">
                <a16:creationId xmlns:a16="http://schemas.microsoft.com/office/drawing/2014/main" id="{3B368C35-E070-1548-8CB4-EF37C3C8179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967622" y="2608405"/>
            <a:ext cx="1511332" cy="1511332"/>
          </a:xfrm>
          <a:prstGeom prst="rect">
            <a:avLst/>
          </a:prstGeom>
        </p:spPr>
      </p:pic>
      <p:sp>
        <p:nvSpPr>
          <p:cNvPr id="14" name="TextBox 13">
            <a:extLst>
              <a:ext uri="{FF2B5EF4-FFF2-40B4-BE49-F238E27FC236}">
                <a16:creationId xmlns:a16="http://schemas.microsoft.com/office/drawing/2014/main" id="{056CA2D3-B05B-064A-A013-ABEFA1AC04AE}"/>
              </a:ext>
            </a:extLst>
          </p:cNvPr>
          <p:cNvSpPr txBox="1"/>
          <p:nvPr/>
        </p:nvSpPr>
        <p:spPr>
          <a:xfrm>
            <a:off x="704108" y="4346496"/>
            <a:ext cx="1317990" cy="43088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B050"/>
                </a:solidFill>
                <a:effectLst/>
                <a:uLnTx/>
                <a:uFillTx/>
                <a:latin typeface="Century Schoolbook" panose="02020404030301010803"/>
                <a:ea typeface="+mn-ea"/>
                <a:cs typeface="Calibri" panose="020F0502020204030204" pitchFamily="34" charset="0"/>
              </a:rPr>
              <a:t>DIRECT</a:t>
            </a:r>
          </a:p>
        </p:txBody>
      </p:sp>
      <p:pic>
        <p:nvPicPr>
          <p:cNvPr id="35" name="Graphic 34" descr="Megaphone">
            <a:extLst>
              <a:ext uri="{FF2B5EF4-FFF2-40B4-BE49-F238E27FC236}">
                <a16:creationId xmlns:a16="http://schemas.microsoft.com/office/drawing/2014/main" id="{5CF6B01C-A8AC-FB47-A96D-F31AD024B29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274" y="2906871"/>
            <a:ext cx="914400" cy="914400"/>
          </a:xfrm>
          <a:prstGeom prst="rect">
            <a:avLst/>
          </a:prstGeom>
        </p:spPr>
      </p:pic>
      <p:pic>
        <p:nvPicPr>
          <p:cNvPr id="37" name="Graphic 36" descr="Raised hand">
            <a:extLst>
              <a:ext uri="{FF2B5EF4-FFF2-40B4-BE49-F238E27FC236}">
                <a16:creationId xmlns:a16="http://schemas.microsoft.com/office/drawing/2014/main" id="{7510AA2E-EA26-7F45-8CC6-D176B13DA17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5903" y="2906871"/>
            <a:ext cx="914400" cy="914400"/>
          </a:xfrm>
          <a:prstGeom prst="rect">
            <a:avLst/>
          </a:prstGeom>
        </p:spPr>
      </p:pic>
      <p:pic>
        <p:nvPicPr>
          <p:cNvPr id="41" name="Graphic 40" descr="Angry face with no fill">
            <a:extLst>
              <a:ext uri="{FF2B5EF4-FFF2-40B4-BE49-F238E27FC236}">
                <a16:creationId xmlns:a16="http://schemas.microsoft.com/office/drawing/2014/main" id="{2FBE1AEE-6162-2F4F-8ACA-978E039973D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640916" y="2906871"/>
            <a:ext cx="914400" cy="914400"/>
          </a:xfrm>
          <a:prstGeom prst="rect">
            <a:avLst/>
          </a:prstGeom>
        </p:spPr>
      </p:pic>
      <p:pic>
        <p:nvPicPr>
          <p:cNvPr id="43" name="Graphic 42" descr="Nervous face with no fill">
            <a:extLst>
              <a:ext uri="{FF2B5EF4-FFF2-40B4-BE49-F238E27FC236}">
                <a16:creationId xmlns:a16="http://schemas.microsoft.com/office/drawing/2014/main" id="{0F586853-10D6-A943-84B2-B1E3AD276E0A}"/>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7640916" y="2014194"/>
            <a:ext cx="914400" cy="914400"/>
          </a:xfrm>
          <a:prstGeom prst="rect">
            <a:avLst/>
          </a:prstGeom>
        </p:spPr>
      </p:pic>
      <p:pic>
        <p:nvPicPr>
          <p:cNvPr id="45" name="Graphic 44" descr="Surprised face with no fill">
            <a:extLst>
              <a:ext uri="{FF2B5EF4-FFF2-40B4-BE49-F238E27FC236}">
                <a16:creationId xmlns:a16="http://schemas.microsoft.com/office/drawing/2014/main" id="{B3BE7C90-7AC8-914F-90F9-C8010AF209F7}"/>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555316" y="2015291"/>
            <a:ext cx="914400" cy="914400"/>
          </a:xfrm>
          <a:prstGeom prst="rect">
            <a:avLst/>
          </a:prstGeom>
        </p:spPr>
      </p:pic>
      <p:pic>
        <p:nvPicPr>
          <p:cNvPr id="47" name="Graphic 46" descr="Worried face with no fill">
            <a:extLst>
              <a:ext uri="{FF2B5EF4-FFF2-40B4-BE49-F238E27FC236}">
                <a16:creationId xmlns:a16="http://schemas.microsoft.com/office/drawing/2014/main" id="{C01B8888-EB68-0F4B-B5C0-9A7699535769}"/>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8555316" y="2906871"/>
            <a:ext cx="914400" cy="914400"/>
          </a:xfrm>
          <a:prstGeom prst="rect">
            <a:avLst/>
          </a:prstGeom>
        </p:spPr>
      </p:pic>
      <p:sp>
        <p:nvSpPr>
          <p:cNvPr id="3" name="TextBox 2">
            <a:extLst>
              <a:ext uri="{FF2B5EF4-FFF2-40B4-BE49-F238E27FC236}">
                <a16:creationId xmlns:a16="http://schemas.microsoft.com/office/drawing/2014/main" id="{DABF906B-0E6B-394D-8D9E-97882ECF7057}"/>
              </a:ext>
            </a:extLst>
          </p:cNvPr>
          <p:cNvSpPr txBox="1"/>
          <p:nvPr/>
        </p:nvSpPr>
        <p:spPr>
          <a:xfrm>
            <a:off x="2816629" y="4777383"/>
            <a:ext cx="1813317"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000000"/>
                </a:solidFill>
                <a:effectLst/>
                <a:uLnTx/>
                <a:uFillTx/>
                <a:latin typeface="Franklin Gothic Book" panose="02020404030301010803"/>
                <a:ea typeface="+mn-ea"/>
                <a:cs typeface="+mn-cs"/>
              </a:rPr>
              <a:t>[consider inserting your institution’s list of formal or informal delegation options here for easy reference]</a:t>
            </a:r>
          </a:p>
        </p:txBody>
      </p:sp>
    </p:spTree>
    <p:extLst>
      <p:ext uri="{BB962C8B-B14F-4D97-AF65-F5344CB8AC3E}">
        <p14:creationId xmlns:p14="http://schemas.microsoft.com/office/powerpoint/2010/main" val="1051552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19DE5-4C85-D54E-9A0D-6313DAD000C2}"/>
              </a:ext>
            </a:extLst>
          </p:cNvPr>
          <p:cNvSpPr>
            <a:spLocks noGrp="1"/>
          </p:cNvSpPr>
          <p:nvPr>
            <p:ph type="title"/>
          </p:nvPr>
        </p:nvSpPr>
        <p:spPr/>
        <p:txBody>
          <a:bodyPr/>
          <a:lstStyle/>
          <a:p>
            <a:r>
              <a:rPr lang="en-US" dirty="0"/>
              <a:t>Direct Response: A Stepwise Approach</a:t>
            </a:r>
          </a:p>
        </p:txBody>
      </p:sp>
      <p:sp>
        <p:nvSpPr>
          <p:cNvPr id="3" name="Content Placeholder 2">
            <a:extLst>
              <a:ext uri="{FF2B5EF4-FFF2-40B4-BE49-F238E27FC236}">
                <a16:creationId xmlns:a16="http://schemas.microsoft.com/office/drawing/2014/main" id="{40DE0DAE-9834-6646-A72B-B34F45D7701D}"/>
              </a:ext>
            </a:extLst>
          </p:cNvPr>
          <p:cNvSpPr>
            <a:spLocks noGrp="1"/>
          </p:cNvSpPr>
          <p:nvPr>
            <p:ph idx="1"/>
          </p:nvPr>
        </p:nvSpPr>
        <p:spPr/>
        <p:txBody>
          <a:bodyPr/>
          <a:lstStyle/>
          <a:p>
            <a:pPr marL="0" indent="0">
              <a:buNone/>
            </a:pPr>
            <a:endParaRPr lang="en-US" dirty="0"/>
          </a:p>
          <a:p>
            <a:pPr marL="0" indent="0">
              <a:buNone/>
            </a:pPr>
            <a:r>
              <a:rPr lang="en-US" sz="2400" dirty="0"/>
              <a:t>STEP 1: OBJECTIVE – State the facts of what you heard or saw. </a:t>
            </a:r>
          </a:p>
          <a:p>
            <a:pPr marL="0" indent="0">
              <a:buNone/>
            </a:pPr>
            <a:r>
              <a:rPr lang="en-US" sz="2400" dirty="0"/>
              <a:t>STEP 2: SUBJECTIVE – Share your interpretation and how this affected you.</a:t>
            </a:r>
          </a:p>
          <a:p>
            <a:pPr marL="0" indent="0">
              <a:buNone/>
            </a:pPr>
            <a:r>
              <a:rPr lang="en-US" sz="2400" dirty="0"/>
              <a:t>STEP 3: LISTEN – Be open to hearing what the other person has to say in response to your feedback</a:t>
            </a:r>
          </a:p>
        </p:txBody>
      </p:sp>
    </p:spTree>
    <p:extLst>
      <p:ext uri="{BB962C8B-B14F-4D97-AF65-F5344CB8AC3E}">
        <p14:creationId xmlns:p14="http://schemas.microsoft.com/office/powerpoint/2010/main" val="311640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7F844-0EE5-C543-8864-E2CE44F6D9EB}"/>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01F226F5-69C7-854E-996D-9A390E96965F}"/>
              </a:ext>
            </a:extLst>
          </p:cNvPr>
          <p:cNvSpPr>
            <a:spLocks noGrp="1"/>
          </p:cNvSpPr>
          <p:nvPr>
            <p:ph idx="1"/>
          </p:nvPr>
        </p:nvSpPr>
        <p:spPr>
          <a:xfrm>
            <a:off x="1066800" y="2103120"/>
            <a:ext cx="10058400" cy="4112286"/>
          </a:xfrm>
        </p:spPr>
        <p:txBody>
          <a:bodyPr>
            <a:normAutofit/>
          </a:bodyPr>
          <a:lstStyle/>
          <a:p>
            <a:pPr marL="0" indent="0">
              <a:buNone/>
            </a:pPr>
            <a:r>
              <a:rPr lang="en-US" sz="2200" dirty="0"/>
              <a:t>While on rounds, you have a patient who has a serious psychiatric condition. Upon exiting the room, your attending lightheartedly comments “Isn’t it disheartening to know that she can vote?”</a:t>
            </a:r>
          </a:p>
          <a:p>
            <a:r>
              <a:rPr lang="en-US" sz="2000" b="1" dirty="0"/>
              <a:t>Direct</a:t>
            </a:r>
            <a:r>
              <a:rPr lang="en-US" sz="2000" dirty="0"/>
              <a:t>: “I just heard you say ‘it’s disheartening that she can vote.’ Is that what you meant?”</a:t>
            </a:r>
          </a:p>
          <a:p>
            <a:r>
              <a:rPr lang="en-US" sz="2000" b="1" dirty="0"/>
              <a:t>Distract</a:t>
            </a:r>
            <a:r>
              <a:rPr lang="en-US" sz="2000" dirty="0"/>
              <a:t>: ”I have a question about this patient’s condition” or “I have the patient in room “x,” is it alright if we go to their room now? </a:t>
            </a:r>
          </a:p>
          <a:p>
            <a:r>
              <a:rPr lang="en-US" sz="2000" b="1" dirty="0"/>
              <a:t>Delegate</a:t>
            </a:r>
            <a:r>
              <a:rPr lang="en-US" sz="2000" dirty="0"/>
              <a:t>: reporting or discussing to another individual or to a reporting system</a:t>
            </a:r>
          </a:p>
          <a:p>
            <a:r>
              <a:rPr lang="en-US" sz="2000" b="1" dirty="0"/>
              <a:t>Display Discomfort</a:t>
            </a:r>
            <a:r>
              <a:rPr lang="en-US" sz="2000" dirty="0"/>
              <a:t>: frown, avoid laughter, avoid nodding. </a:t>
            </a:r>
          </a:p>
          <a:p>
            <a:r>
              <a:rPr lang="en-US" sz="2000" b="1" dirty="0"/>
              <a:t>Delay</a:t>
            </a:r>
            <a:r>
              <a:rPr lang="en-US" sz="2000" dirty="0"/>
              <a:t>: discuss the comment with the attending in a more private setting </a:t>
            </a:r>
          </a:p>
          <a:p>
            <a:pPr marL="0" indent="0">
              <a:buNone/>
            </a:pPr>
            <a:endParaRPr lang="en-US" sz="2000" b="1" dirty="0"/>
          </a:p>
        </p:txBody>
      </p:sp>
    </p:spTree>
    <p:extLst>
      <p:ext uri="{BB962C8B-B14F-4D97-AF65-F5344CB8AC3E}">
        <p14:creationId xmlns:p14="http://schemas.microsoft.com/office/powerpoint/2010/main" val="2000659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84400-BBCB-2B4B-BF82-ACB71C1FEAC6}"/>
              </a:ext>
            </a:extLst>
          </p:cNvPr>
          <p:cNvSpPr>
            <a:spLocks noGrp="1"/>
          </p:cNvSpPr>
          <p:nvPr>
            <p:ph type="title"/>
          </p:nvPr>
        </p:nvSpPr>
        <p:spPr/>
        <p:txBody>
          <a:bodyPr/>
          <a:lstStyle/>
          <a:p>
            <a:r>
              <a:rPr lang="en-US" dirty="0"/>
              <a:t>CASE EXAMPLES</a:t>
            </a:r>
          </a:p>
        </p:txBody>
      </p:sp>
      <p:sp>
        <p:nvSpPr>
          <p:cNvPr id="3" name="Content Placeholder 2">
            <a:extLst>
              <a:ext uri="{FF2B5EF4-FFF2-40B4-BE49-F238E27FC236}">
                <a16:creationId xmlns:a16="http://schemas.microsoft.com/office/drawing/2014/main" id="{90922A30-2E61-3344-B284-E50EF56ABC98}"/>
              </a:ext>
            </a:extLst>
          </p:cNvPr>
          <p:cNvSpPr>
            <a:spLocks noGrp="1"/>
          </p:cNvSpPr>
          <p:nvPr>
            <p:ph idx="1"/>
          </p:nvPr>
        </p:nvSpPr>
        <p:spPr/>
        <p:txBody>
          <a:bodyPr/>
          <a:lstStyle/>
          <a:p>
            <a:r>
              <a:rPr lang="en-US" dirty="0"/>
              <a:t>ROLEPLAY (slide 15) or RESPONSE GENERATION (slide 16)</a:t>
            </a:r>
          </a:p>
          <a:p>
            <a:r>
              <a:rPr lang="en-US" dirty="0"/>
              <a:t>May also consider offering participants the opportunity to submit or share their experiences… however, if you opt for this option, you will likely need a statement from your Title IX office explaining what types of cases would need to be reported.</a:t>
            </a:r>
          </a:p>
        </p:txBody>
      </p:sp>
    </p:spTree>
    <p:extLst>
      <p:ext uri="{BB962C8B-B14F-4D97-AF65-F5344CB8AC3E}">
        <p14:creationId xmlns:p14="http://schemas.microsoft.com/office/powerpoint/2010/main" val="3751263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Graphic 21" descr="Man">
            <a:extLst>
              <a:ext uri="{FF2B5EF4-FFF2-40B4-BE49-F238E27FC236}">
                <a16:creationId xmlns:a16="http://schemas.microsoft.com/office/drawing/2014/main" id="{2BA2B3EB-87FA-2A48-B510-F464AEFB43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38415" y="2179550"/>
            <a:ext cx="1589993" cy="1589993"/>
          </a:xfrm>
          <a:prstGeom prst="rect">
            <a:avLst/>
          </a:prstGeom>
        </p:spPr>
      </p:pic>
      <p:pic>
        <p:nvPicPr>
          <p:cNvPr id="5" name="Graphic 4" descr="Man">
            <a:extLst>
              <a:ext uri="{FF2B5EF4-FFF2-40B4-BE49-F238E27FC236}">
                <a16:creationId xmlns:a16="http://schemas.microsoft.com/office/drawing/2014/main" id="{4FFD680E-2E0D-F24A-B6E4-CB3FDE8C181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969570" y="2180496"/>
            <a:ext cx="1589993" cy="1589993"/>
          </a:xfrm>
          <a:prstGeom prst="rect">
            <a:avLst/>
          </a:prstGeom>
        </p:spPr>
      </p:pic>
      <p:pic>
        <p:nvPicPr>
          <p:cNvPr id="23" name="Graphic 22" descr="Man">
            <a:extLst>
              <a:ext uri="{FF2B5EF4-FFF2-40B4-BE49-F238E27FC236}">
                <a16:creationId xmlns:a16="http://schemas.microsoft.com/office/drawing/2014/main" id="{577FE701-C8DB-1942-897A-53EED9D88E7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70201" y="2179550"/>
            <a:ext cx="1589993" cy="1589993"/>
          </a:xfrm>
          <a:prstGeom prst="rect">
            <a:avLst/>
          </a:prstGeom>
        </p:spPr>
      </p:pic>
      <p:sp>
        <p:nvSpPr>
          <p:cNvPr id="2" name="Title 1">
            <a:extLst>
              <a:ext uri="{FF2B5EF4-FFF2-40B4-BE49-F238E27FC236}">
                <a16:creationId xmlns:a16="http://schemas.microsoft.com/office/drawing/2014/main" id="{0CE205D2-ACAB-5E45-8DD0-D98372A79230}"/>
              </a:ext>
            </a:extLst>
          </p:cNvPr>
          <p:cNvSpPr>
            <a:spLocks noGrp="1"/>
          </p:cNvSpPr>
          <p:nvPr>
            <p:ph type="title"/>
          </p:nvPr>
        </p:nvSpPr>
        <p:spPr>
          <a:xfrm>
            <a:off x="581193" y="642594"/>
            <a:ext cx="11169820" cy="1371600"/>
          </a:xfrm>
        </p:spPr>
        <p:txBody>
          <a:bodyPr/>
          <a:lstStyle/>
          <a:p>
            <a:r>
              <a:rPr lang="en-US" dirty="0"/>
              <a:t>ROLEPLAY of 3 CASES – INSTRUCTIONS</a:t>
            </a:r>
          </a:p>
        </p:txBody>
      </p:sp>
      <p:sp>
        <p:nvSpPr>
          <p:cNvPr id="3" name="Content Placeholder 2">
            <a:extLst>
              <a:ext uri="{FF2B5EF4-FFF2-40B4-BE49-F238E27FC236}">
                <a16:creationId xmlns:a16="http://schemas.microsoft.com/office/drawing/2014/main" id="{9B718ABD-29F1-2644-B109-BA47EC8A1E34}"/>
              </a:ext>
            </a:extLst>
          </p:cNvPr>
          <p:cNvSpPr>
            <a:spLocks noGrp="1"/>
          </p:cNvSpPr>
          <p:nvPr>
            <p:ph idx="1"/>
          </p:nvPr>
        </p:nvSpPr>
        <p:spPr>
          <a:xfrm>
            <a:off x="581193" y="2180495"/>
            <a:ext cx="10255420" cy="3842617"/>
          </a:xfrm>
        </p:spPr>
        <p:txBody>
          <a:bodyPr anchor="t"/>
          <a:lstStyle/>
          <a:p>
            <a:r>
              <a:rPr lang="en-US" sz="2400" dirty="0"/>
              <a:t>Groups of 3</a:t>
            </a:r>
          </a:p>
          <a:p>
            <a:pPr lvl="1">
              <a:spcBef>
                <a:spcPts val="0"/>
              </a:spcBef>
              <a:spcAft>
                <a:spcPts val="0"/>
              </a:spcAft>
            </a:pPr>
            <a:r>
              <a:rPr lang="en-US" sz="2000" dirty="0">
                <a:solidFill>
                  <a:srgbClr val="C00000"/>
                </a:solidFill>
              </a:rPr>
              <a:t>Perpetrator</a:t>
            </a:r>
            <a:r>
              <a:rPr lang="en-US" sz="2000" dirty="0"/>
              <a:t> </a:t>
            </a:r>
          </a:p>
          <a:p>
            <a:pPr lvl="1">
              <a:spcBef>
                <a:spcPts val="0"/>
              </a:spcBef>
              <a:spcAft>
                <a:spcPts val="0"/>
              </a:spcAft>
            </a:pPr>
            <a:r>
              <a:rPr lang="en-US" sz="2000" dirty="0">
                <a:solidFill>
                  <a:schemeClr val="accent5"/>
                </a:solidFill>
              </a:rPr>
              <a:t>Witness of bias </a:t>
            </a:r>
            <a:endParaRPr lang="en-US" sz="2000" dirty="0"/>
          </a:p>
          <a:p>
            <a:pPr lvl="1">
              <a:spcBef>
                <a:spcPts val="0"/>
              </a:spcBef>
              <a:spcAft>
                <a:spcPts val="0"/>
              </a:spcAft>
            </a:pPr>
            <a:r>
              <a:rPr lang="en-US" sz="2000" dirty="0">
                <a:solidFill>
                  <a:schemeClr val="bg1">
                    <a:lumMod val="50000"/>
                  </a:schemeClr>
                </a:solidFill>
              </a:rPr>
              <a:t>Roleplay observer</a:t>
            </a:r>
          </a:p>
          <a:p>
            <a:pPr marL="274320" lvl="1" indent="0">
              <a:spcBef>
                <a:spcPts val="0"/>
              </a:spcBef>
              <a:spcAft>
                <a:spcPts val="0"/>
              </a:spcAft>
              <a:buNone/>
            </a:pPr>
            <a:endParaRPr lang="en-US" sz="2000" dirty="0"/>
          </a:p>
          <a:p>
            <a:r>
              <a:rPr lang="en-US" sz="2400" dirty="0"/>
              <a:t>First: discuss which “D” you’d use in the case</a:t>
            </a:r>
          </a:p>
          <a:p>
            <a:r>
              <a:rPr lang="en-US" sz="2400" dirty="0"/>
              <a:t>Second: roleplay the case and practice </a:t>
            </a:r>
            <a:r>
              <a:rPr lang="en-US" sz="2400" b="1" dirty="0"/>
              <a:t>D</a:t>
            </a:r>
            <a:r>
              <a:rPr lang="en-US" sz="2400" dirty="0"/>
              <a:t>irect response </a:t>
            </a:r>
          </a:p>
        </p:txBody>
      </p:sp>
      <p:sp>
        <p:nvSpPr>
          <p:cNvPr id="17" name="Rectangle 16">
            <a:extLst>
              <a:ext uri="{FF2B5EF4-FFF2-40B4-BE49-F238E27FC236}">
                <a16:creationId xmlns:a16="http://schemas.microsoft.com/office/drawing/2014/main" id="{FFB4202D-CA13-B14D-B0B6-4551EF0CC4F6}"/>
              </a:ext>
            </a:extLst>
          </p:cNvPr>
          <p:cNvSpPr/>
          <p:nvPr/>
        </p:nvSpPr>
        <p:spPr>
          <a:xfrm>
            <a:off x="4622304" y="2225337"/>
            <a:ext cx="307415" cy="2743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15" descr="Sad face with solid fill">
            <a:extLst>
              <a:ext uri="{FF2B5EF4-FFF2-40B4-BE49-F238E27FC236}">
                <a16:creationId xmlns:a16="http://schemas.microsoft.com/office/drawing/2014/main" id="{364140B3-855B-9D47-A09D-349D72F3A47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598556" y="2181857"/>
            <a:ext cx="346487" cy="346487"/>
          </a:xfrm>
          <a:prstGeom prst="rect">
            <a:avLst/>
          </a:prstGeom>
        </p:spPr>
      </p:pic>
      <p:sp>
        <p:nvSpPr>
          <p:cNvPr id="24" name="Rectangle 23">
            <a:extLst>
              <a:ext uri="{FF2B5EF4-FFF2-40B4-BE49-F238E27FC236}">
                <a16:creationId xmlns:a16="http://schemas.microsoft.com/office/drawing/2014/main" id="{A560E5BA-AC5F-2847-A7DC-99520276679A}"/>
              </a:ext>
            </a:extLst>
          </p:cNvPr>
          <p:cNvSpPr/>
          <p:nvPr/>
        </p:nvSpPr>
        <p:spPr>
          <a:xfrm>
            <a:off x="5385079" y="2217941"/>
            <a:ext cx="307415" cy="2743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Group">
            <a:extLst>
              <a:ext uri="{FF2B5EF4-FFF2-40B4-BE49-F238E27FC236}">
                <a16:creationId xmlns:a16="http://schemas.microsoft.com/office/drawing/2014/main" id="{1FF3E851-AD26-8E47-9C09-A97CA5F0669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836613" y="5765697"/>
            <a:ext cx="914400" cy="914400"/>
          </a:xfrm>
          <a:prstGeom prst="rect">
            <a:avLst/>
          </a:prstGeom>
        </p:spPr>
      </p:pic>
      <p:pic>
        <p:nvPicPr>
          <p:cNvPr id="21" name="Graphic 20" descr="Surprised face with solid fill">
            <a:extLst>
              <a:ext uri="{FF2B5EF4-FFF2-40B4-BE49-F238E27FC236}">
                <a16:creationId xmlns:a16="http://schemas.microsoft.com/office/drawing/2014/main" id="{D14112DA-E77B-7B4D-9B8B-40DB36A04337}"/>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363502" y="2188761"/>
            <a:ext cx="347472" cy="347472"/>
          </a:xfrm>
          <a:prstGeom prst="rect">
            <a:avLst/>
          </a:prstGeom>
        </p:spPr>
      </p:pic>
      <p:sp>
        <p:nvSpPr>
          <p:cNvPr id="28" name="Rectangle 27">
            <a:extLst>
              <a:ext uri="{FF2B5EF4-FFF2-40B4-BE49-F238E27FC236}">
                <a16:creationId xmlns:a16="http://schemas.microsoft.com/office/drawing/2014/main" id="{9DC99BDD-3681-334C-B4DC-0EE50CD49A97}"/>
              </a:ext>
            </a:extLst>
          </p:cNvPr>
          <p:cNvSpPr/>
          <p:nvPr/>
        </p:nvSpPr>
        <p:spPr>
          <a:xfrm>
            <a:off x="6497720" y="2217941"/>
            <a:ext cx="307415" cy="2743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Confused face with solid fill">
            <a:extLst>
              <a:ext uri="{FF2B5EF4-FFF2-40B4-BE49-F238E27FC236}">
                <a16:creationId xmlns:a16="http://schemas.microsoft.com/office/drawing/2014/main" id="{8FD70E22-1FD1-3842-8B11-E177A6B7F865}"/>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6492323" y="2187265"/>
            <a:ext cx="347472" cy="347472"/>
          </a:xfrm>
          <a:prstGeom prst="rect">
            <a:avLst/>
          </a:prstGeom>
        </p:spPr>
      </p:pic>
    </p:spTree>
    <p:extLst>
      <p:ext uri="{BB962C8B-B14F-4D97-AF65-F5344CB8AC3E}">
        <p14:creationId xmlns:p14="http://schemas.microsoft.com/office/powerpoint/2010/main" val="3880951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205D2-ACAB-5E45-8DD0-D98372A79230}"/>
              </a:ext>
            </a:extLst>
          </p:cNvPr>
          <p:cNvSpPr>
            <a:spLocks noGrp="1"/>
          </p:cNvSpPr>
          <p:nvPr>
            <p:ph type="title"/>
          </p:nvPr>
        </p:nvSpPr>
        <p:spPr>
          <a:xfrm>
            <a:off x="581193" y="642594"/>
            <a:ext cx="11169820" cy="1371600"/>
          </a:xfrm>
        </p:spPr>
        <p:txBody>
          <a:bodyPr/>
          <a:lstStyle/>
          <a:p>
            <a:r>
              <a:rPr lang="en-US" dirty="0"/>
              <a:t>Cases &amp; Discussion – Instructions </a:t>
            </a:r>
          </a:p>
        </p:txBody>
      </p:sp>
      <p:sp>
        <p:nvSpPr>
          <p:cNvPr id="3" name="Content Placeholder 2">
            <a:extLst>
              <a:ext uri="{FF2B5EF4-FFF2-40B4-BE49-F238E27FC236}">
                <a16:creationId xmlns:a16="http://schemas.microsoft.com/office/drawing/2014/main" id="{9B718ABD-29F1-2644-B109-BA47EC8A1E34}"/>
              </a:ext>
            </a:extLst>
          </p:cNvPr>
          <p:cNvSpPr>
            <a:spLocks noGrp="1"/>
          </p:cNvSpPr>
          <p:nvPr>
            <p:ph idx="1"/>
          </p:nvPr>
        </p:nvSpPr>
        <p:spPr>
          <a:xfrm>
            <a:off x="4697260" y="3740267"/>
            <a:ext cx="2480154" cy="2207076"/>
          </a:xfrm>
        </p:spPr>
        <p:txBody>
          <a:bodyPr anchor="t">
            <a:normAutofit/>
          </a:bodyPr>
          <a:lstStyle/>
          <a:p>
            <a:pPr marL="342900" indent="-342900">
              <a:buFont typeface="+mj-lt"/>
              <a:buAutoNum type="arabicPeriod"/>
            </a:pPr>
            <a:r>
              <a:rPr lang="en-US" sz="1800" dirty="0"/>
              <a:t>Discuss reactions &amp; which “D” you’d use in the case</a:t>
            </a:r>
          </a:p>
          <a:p>
            <a:pPr marL="342900" indent="-342900">
              <a:buFont typeface="+mj-lt"/>
              <a:buAutoNum type="arabicPeriod"/>
            </a:pPr>
            <a:r>
              <a:rPr lang="en-US" sz="1800" dirty="0"/>
              <a:t>Generate possible </a:t>
            </a:r>
            <a:r>
              <a:rPr lang="en-US" sz="1800" b="1" dirty="0"/>
              <a:t>Direct</a:t>
            </a:r>
            <a:r>
              <a:rPr lang="en-US" sz="1800" dirty="0"/>
              <a:t> responses  </a:t>
            </a:r>
          </a:p>
        </p:txBody>
      </p:sp>
      <p:pic>
        <p:nvPicPr>
          <p:cNvPr id="13" name="Graphic 12" descr="Group">
            <a:extLst>
              <a:ext uri="{FF2B5EF4-FFF2-40B4-BE49-F238E27FC236}">
                <a16:creationId xmlns:a16="http://schemas.microsoft.com/office/drawing/2014/main" id="{1FF3E851-AD26-8E47-9C09-A97CA5F0669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36613" y="5765697"/>
            <a:ext cx="914400" cy="914400"/>
          </a:xfrm>
          <a:prstGeom prst="rect">
            <a:avLst/>
          </a:prstGeom>
        </p:spPr>
      </p:pic>
      <p:sp>
        <p:nvSpPr>
          <p:cNvPr id="4" name="TextBox 3">
            <a:extLst>
              <a:ext uri="{FF2B5EF4-FFF2-40B4-BE49-F238E27FC236}">
                <a16:creationId xmlns:a16="http://schemas.microsoft.com/office/drawing/2014/main" id="{4DC8E55F-8D57-3247-8764-28780BACC68B}"/>
              </a:ext>
            </a:extLst>
          </p:cNvPr>
          <p:cNvSpPr txBox="1"/>
          <p:nvPr/>
        </p:nvSpPr>
        <p:spPr>
          <a:xfrm>
            <a:off x="1032219" y="3198167"/>
            <a:ext cx="196720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Franklin Gothic Book" panose="02020404030301010803"/>
                <a:ea typeface="+mn-ea"/>
                <a:cs typeface="+mn-cs"/>
              </a:rPr>
              <a:t>CASE REVIEW</a:t>
            </a:r>
            <a:endParaRPr kumimoji="0" lang="en-US" sz="1800" b="0" i="0" u="none" strike="noStrike" kern="1200" cap="none" spc="0" normalizeH="0" baseline="0" noProof="0" dirty="0">
              <a:ln>
                <a:noFill/>
              </a:ln>
              <a:solidFill>
                <a:srgbClr val="000000"/>
              </a:solidFill>
              <a:effectLst/>
              <a:uLnTx/>
              <a:uFillTx/>
              <a:latin typeface="Franklin Gothic Book" panose="02020404030301010803"/>
              <a:ea typeface="+mn-ea"/>
              <a:cs typeface="+mn-cs"/>
            </a:endParaRPr>
          </a:p>
        </p:txBody>
      </p:sp>
      <p:sp>
        <p:nvSpPr>
          <p:cNvPr id="7" name="TextBox 6">
            <a:extLst>
              <a:ext uri="{FF2B5EF4-FFF2-40B4-BE49-F238E27FC236}">
                <a16:creationId xmlns:a16="http://schemas.microsoft.com/office/drawing/2014/main" id="{1F1B223E-A708-414D-A720-B37E6D7A39BF}"/>
              </a:ext>
            </a:extLst>
          </p:cNvPr>
          <p:cNvSpPr txBox="1"/>
          <p:nvPr/>
        </p:nvSpPr>
        <p:spPr>
          <a:xfrm>
            <a:off x="4286133" y="3198167"/>
            <a:ext cx="3759940"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Franklin Gothic Book" panose="02020404030301010803"/>
                <a:ea typeface="+mn-ea"/>
                <a:cs typeface="+mn-cs"/>
              </a:rPr>
              <a:t>SMALL BREAKOUT GROUPS</a:t>
            </a:r>
          </a:p>
        </p:txBody>
      </p:sp>
      <p:cxnSp>
        <p:nvCxnSpPr>
          <p:cNvPr id="9" name="Straight Arrow Connector 8">
            <a:extLst>
              <a:ext uri="{FF2B5EF4-FFF2-40B4-BE49-F238E27FC236}">
                <a16:creationId xmlns:a16="http://schemas.microsoft.com/office/drawing/2014/main" id="{077C357B-5857-2540-B472-08A16123FA5A}"/>
              </a:ext>
            </a:extLst>
          </p:cNvPr>
          <p:cNvCxnSpPr>
            <a:stCxn id="4" idx="3"/>
            <a:endCxn id="7" idx="1"/>
          </p:cNvCxnSpPr>
          <p:nvPr/>
        </p:nvCxnSpPr>
        <p:spPr>
          <a:xfrm>
            <a:off x="2999424" y="3429000"/>
            <a:ext cx="1286709" cy="0"/>
          </a:xfrm>
          <a:prstGeom prst="straightConnector1">
            <a:avLst/>
          </a:prstGeom>
          <a:ln w="381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55C9A146-4AAF-7444-8E8A-6E83977EACD3}"/>
              </a:ext>
            </a:extLst>
          </p:cNvPr>
          <p:cNvSpPr txBox="1"/>
          <p:nvPr/>
        </p:nvSpPr>
        <p:spPr>
          <a:xfrm>
            <a:off x="9018233" y="3013500"/>
            <a:ext cx="2141548" cy="83099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Franklin Gothic Book" panose="02020404030301010803"/>
                <a:ea typeface="+mn-ea"/>
                <a:cs typeface="+mn-cs"/>
              </a:rPr>
              <a:t>LARGE GROUP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Franklin Gothic Book" panose="02020404030301010803"/>
                <a:ea typeface="+mn-ea"/>
                <a:cs typeface="+mn-cs"/>
              </a:rPr>
              <a:t>DISCUSSION</a:t>
            </a:r>
          </a:p>
        </p:txBody>
      </p:sp>
      <p:cxnSp>
        <p:nvCxnSpPr>
          <p:cNvPr id="27" name="Straight Arrow Connector 26">
            <a:extLst>
              <a:ext uri="{FF2B5EF4-FFF2-40B4-BE49-F238E27FC236}">
                <a16:creationId xmlns:a16="http://schemas.microsoft.com/office/drawing/2014/main" id="{C3B5579B-C388-6C41-B7E6-E8AD03B79C7B}"/>
              </a:ext>
            </a:extLst>
          </p:cNvPr>
          <p:cNvCxnSpPr>
            <a:cxnSpLocks/>
            <a:stCxn id="7" idx="3"/>
            <a:endCxn id="26" idx="1"/>
          </p:cNvCxnSpPr>
          <p:nvPr/>
        </p:nvCxnSpPr>
        <p:spPr>
          <a:xfrm flipV="1">
            <a:off x="8046073" y="3428999"/>
            <a:ext cx="972160" cy="1"/>
          </a:xfrm>
          <a:prstGeom prst="straightConnector1">
            <a:avLst/>
          </a:prstGeom>
          <a:ln w="381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740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1AEC0-F0DE-0249-B27E-634E10C7A695}"/>
              </a:ext>
            </a:extLst>
          </p:cNvPr>
          <p:cNvSpPr>
            <a:spLocks noGrp="1"/>
          </p:cNvSpPr>
          <p:nvPr>
            <p:ph type="title"/>
          </p:nvPr>
        </p:nvSpPr>
        <p:spPr/>
        <p:txBody>
          <a:bodyPr/>
          <a:lstStyle/>
          <a:p>
            <a:r>
              <a:rPr lang="en-US" dirty="0"/>
              <a:t>Case #1</a:t>
            </a:r>
          </a:p>
        </p:txBody>
      </p:sp>
      <p:sp>
        <p:nvSpPr>
          <p:cNvPr id="3" name="Content Placeholder 2">
            <a:extLst>
              <a:ext uri="{FF2B5EF4-FFF2-40B4-BE49-F238E27FC236}">
                <a16:creationId xmlns:a16="http://schemas.microsoft.com/office/drawing/2014/main" id="{90D90FBA-4C9A-0A4D-B1C2-EDC9EC2B7488}"/>
              </a:ext>
            </a:extLst>
          </p:cNvPr>
          <p:cNvSpPr>
            <a:spLocks noGrp="1"/>
          </p:cNvSpPr>
          <p:nvPr>
            <p:ph idx="1"/>
          </p:nvPr>
        </p:nvSpPr>
        <p:spPr>
          <a:xfrm>
            <a:off x="1066800" y="2103120"/>
            <a:ext cx="10058400" cy="4112286"/>
          </a:xfrm>
        </p:spPr>
        <p:txBody>
          <a:bodyPr>
            <a:normAutofit/>
          </a:bodyPr>
          <a:lstStyle/>
          <a:p>
            <a:pPr marL="0" indent="0">
              <a:buNone/>
            </a:pPr>
            <a:r>
              <a:rPr lang="en-US" sz="2400" dirty="0"/>
              <a:t>A team of medical providers walks into a patient room. There are two medical students and one resident on the team. The resident introduces himself to the patient and explains his role as doctor. The patient stares at him for a few seconds before stating “wow, Doc. You really have such a great personality.” The resident smiles, thanks the patient, and begins to refocus the discussion. Throughout the encounter, the patient repeatedly interrupts him, saying, “Your personality is really great. You’re so nicely spoken. I can understand your English so well. You’re not what I was expecting.”</a:t>
            </a:r>
          </a:p>
          <a:p>
            <a:pPr marL="0" indent="0">
              <a:buNone/>
            </a:pPr>
            <a:endParaRPr lang="en-US" sz="2400" dirty="0"/>
          </a:p>
        </p:txBody>
      </p:sp>
    </p:spTree>
    <p:extLst>
      <p:ext uri="{BB962C8B-B14F-4D97-AF65-F5344CB8AC3E}">
        <p14:creationId xmlns:p14="http://schemas.microsoft.com/office/powerpoint/2010/main" val="1287705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A938B-79FF-C447-B69C-BBB2E819F010}"/>
              </a:ext>
            </a:extLst>
          </p:cNvPr>
          <p:cNvSpPr>
            <a:spLocks noGrp="1"/>
          </p:cNvSpPr>
          <p:nvPr>
            <p:ph type="title"/>
          </p:nvPr>
        </p:nvSpPr>
        <p:spPr/>
        <p:txBody>
          <a:bodyPr/>
          <a:lstStyle/>
          <a:p>
            <a:r>
              <a:rPr lang="en-US" dirty="0"/>
              <a:t>Case #2</a:t>
            </a:r>
          </a:p>
        </p:txBody>
      </p:sp>
      <p:sp>
        <p:nvSpPr>
          <p:cNvPr id="3" name="Content Placeholder 2">
            <a:extLst>
              <a:ext uri="{FF2B5EF4-FFF2-40B4-BE49-F238E27FC236}">
                <a16:creationId xmlns:a16="http://schemas.microsoft.com/office/drawing/2014/main" id="{6E6A330D-A011-834C-8362-5CDF45BD140B}"/>
              </a:ext>
            </a:extLst>
          </p:cNvPr>
          <p:cNvSpPr>
            <a:spLocks noGrp="1"/>
          </p:cNvSpPr>
          <p:nvPr>
            <p:ph idx="1"/>
          </p:nvPr>
        </p:nvSpPr>
        <p:spPr/>
        <p:txBody>
          <a:bodyPr/>
          <a:lstStyle/>
          <a:p>
            <a:pPr marL="0" indent="0">
              <a:buNone/>
            </a:pPr>
            <a:r>
              <a:rPr lang="en-US" sz="2200" dirty="0"/>
              <a:t>Two medical students are on service. One student identifies as an underrepresented minority in medicine, while the other student identifies as white. The underrepresented student notices that during group discussions with the rest of the team, significantly more eye contact is made with the white student.</a:t>
            </a:r>
          </a:p>
          <a:p>
            <a:endParaRPr lang="en-US" dirty="0"/>
          </a:p>
        </p:txBody>
      </p:sp>
    </p:spTree>
    <p:extLst>
      <p:ext uri="{BB962C8B-B14F-4D97-AF65-F5344CB8AC3E}">
        <p14:creationId xmlns:p14="http://schemas.microsoft.com/office/powerpoint/2010/main" val="1653017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24E9-66F3-7841-BF9A-2886351943E8}"/>
              </a:ext>
            </a:extLst>
          </p:cNvPr>
          <p:cNvSpPr>
            <a:spLocks noGrp="1"/>
          </p:cNvSpPr>
          <p:nvPr>
            <p:ph type="title"/>
          </p:nvPr>
        </p:nvSpPr>
        <p:spPr/>
        <p:txBody>
          <a:bodyPr/>
          <a:lstStyle/>
          <a:p>
            <a:r>
              <a:rPr lang="en-US" dirty="0"/>
              <a:t>Case #3</a:t>
            </a:r>
          </a:p>
        </p:txBody>
      </p:sp>
      <p:sp>
        <p:nvSpPr>
          <p:cNvPr id="3" name="Content Placeholder 2">
            <a:extLst>
              <a:ext uri="{FF2B5EF4-FFF2-40B4-BE49-F238E27FC236}">
                <a16:creationId xmlns:a16="http://schemas.microsoft.com/office/drawing/2014/main" id="{AE3DC345-0978-0E4B-8D13-91F19C71EECF}"/>
              </a:ext>
            </a:extLst>
          </p:cNvPr>
          <p:cNvSpPr>
            <a:spLocks noGrp="1"/>
          </p:cNvSpPr>
          <p:nvPr>
            <p:ph idx="1"/>
          </p:nvPr>
        </p:nvSpPr>
        <p:spPr/>
        <p:txBody>
          <a:bodyPr>
            <a:normAutofit/>
          </a:bodyPr>
          <a:lstStyle/>
          <a:p>
            <a:pPr marL="0" indent="0">
              <a:buNone/>
            </a:pPr>
            <a:r>
              <a:rPr lang="en-US" sz="2200" dirty="0"/>
              <a:t>In the workroom, a team of physicians is looking at a patient’s CXR and CT Chest for procedural planning. The patient’s BMI in the chart is listed at 39. Looking at the subcutaneous tissue, one resident comments that the patient’s body habitus may be a limiting factor for a successful procedure. The attending points to the subcutaneous tissue and says, “This is ridiculous…this looks like a Michelin Man wearing fat suits.” Everyone around laughs and continues to generate synonyms for this comment.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02317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ABD1-5F26-4148-A2D4-3A08F42B8281}"/>
              </a:ext>
            </a:extLst>
          </p:cNvPr>
          <p:cNvSpPr>
            <a:spLocks noGrp="1"/>
          </p:cNvSpPr>
          <p:nvPr>
            <p:ph type="title"/>
          </p:nvPr>
        </p:nvSpPr>
        <p:spPr/>
        <p:txBody>
          <a:bodyPr/>
          <a:lstStyle/>
          <a:p>
            <a:r>
              <a:rPr lang="en-US" dirty="0"/>
              <a:t>Goals &amp; Objectives</a:t>
            </a:r>
          </a:p>
        </p:txBody>
      </p:sp>
      <p:sp>
        <p:nvSpPr>
          <p:cNvPr id="3" name="Content Placeholder 2">
            <a:extLst>
              <a:ext uri="{FF2B5EF4-FFF2-40B4-BE49-F238E27FC236}">
                <a16:creationId xmlns:a16="http://schemas.microsoft.com/office/drawing/2014/main" id="{EA67E9A9-02AD-014F-AAB1-9E37E061FCB4}"/>
              </a:ext>
            </a:extLst>
          </p:cNvPr>
          <p:cNvSpPr>
            <a:spLocks noGrp="1"/>
          </p:cNvSpPr>
          <p:nvPr>
            <p:ph idx="1"/>
          </p:nvPr>
        </p:nvSpPr>
        <p:spPr/>
        <p:txBody>
          <a:bodyPr>
            <a:normAutofit/>
          </a:bodyPr>
          <a:lstStyle/>
          <a:p>
            <a:pPr marL="342900" lvl="0" indent="-342900">
              <a:buFont typeface="+mj-lt"/>
              <a:buAutoNum type="arabicPeriod"/>
            </a:pPr>
            <a:r>
              <a:rPr lang="en-US" sz="2400" dirty="0"/>
              <a:t>Define the terms bias, microaggression, and active bystander. </a:t>
            </a:r>
          </a:p>
          <a:p>
            <a:pPr marL="342900" lvl="0" indent="-342900">
              <a:buFont typeface="+mj-lt"/>
              <a:buAutoNum type="arabicPeriod"/>
            </a:pPr>
            <a:r>
              <a:rPr lang="en-US" sz="2400" dirty="0"/>
              <a:t>Summarize the prevalence of bias and microaggressions.</a:t>
            </a:r>
          </a:p>
          <a:p>
            <a:pPr marL="342900" lvl="0" indent="-342900">
              <a:buFont typeface="+mj-lt"/>
              <a:buAutoNum type="arabicPeriod"/>
            </a:pPr>
            <a:r>
              <a:rPr lang="en-US" sz="2400" dirty="0"/>
              <a:t>Describe the 5 D's model as a framework to respond to incidents of bias and microaggressions as an active bystander</a:t>
            </a:r>
          </a:p>
          <a:p>
            <a:pPr marL="342900" lvl="0" indent="-342900">
              <a:buFont typeface="+mj-lt"/>
              <a:buAutoNum type="arabicPeriod"/>
            </a:pPr>
            <a:r>
              <a:rPr lang="en-US" sz="2400" dirty="0"/>
              <a:t>Explain the importance of active bystander advocacy as a model for improving the clinical learning and care environment </a:t>
            </a:r>
          </a:p>
          <a:p>
            <a:pPr marL="342900" lvl="0" indent="-342900">
              <a:buFont typeface="+mj-lt"/>
              <a:buAutoNum type="arabicPeriod"/>
            </a:pPr>
            <a:r>
              <a:rPr lang="en-US" sz="2400" dirty="0"/>
              <a:t>Generate possible responses to example cases of </a:t>
            </a:r>
            <a:r>
              <a:rPr lang="en-US" sz="2400"/>
              <a:t>bias or microaggressions</a:t>
            </a:r>
            <a:endParaRPr lang="en-US" sz="2400" dirty="0"/>
          </a:p>
        </p:txBody>
      </p:sp>
      <p:pic>
        <p:nvPicPr>
          <p:cNvPr id="4" name="Graphic 3" descr="Group">
            <a:extLst>
              <a:ext uri="{FF2B5EF4-FFF2-40B4-BE49-F238E27FC236}">
                <a16:creationId xmlns:a16="http://schemas.microsoft.com/office/drawing/2014/main" id="{5DCAA2CA-2AF2-9944-AB15-592400467E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36613" y="5765697"/>
            <a:ext cx="914400" cy="914400"/>
          </a:xfrm>
          <a:prstGeom prst="rect">
            <a:avLst/>
          </a:prstGeom>
        </p:spPr>
      </p:pic>
    </p:spTree>
    <p:extLst>
      <p:ext uri="{BB962C8B-B14F-4D97-AF65-F5344CB8AC3E}">
        <p14:creationId xmlns:p14="http://schemas.microsoft.com/office/powerpoint/2010/main" val="1962625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4FB47-91D4-8A43-B716-FDC9350B2B76}"/>
              </a:ext>
            </a:extLst>
          </p:cNvPr>
          <p:cNvSpPr>
            <a:spLocks noGrp="1"/>
          </p:cNvSpPr>
          <p:nvPr>
            <p:ph type="title"/>
          </p:nvPr>
        </p:nvSpPr>
        <p:spPr/>
        <p:txBody>
          <a:bodyPr/>
          <a:lstStyle/>
          <a:p>
            <a:r>
              <a:rPr lang="en-US" dirty="0"/>
              <a:t>Debrief + Commitment</a:t>
            </a:r>
          </a:p>
        </p:txBody>
      </p:sp>
    </p:spTree>
    <p:extLst>
      <p:ext uri="{BB962C8B-B14F-4D97-AF65-F5344CB8AC3E}">
        <p14:creationId xmlns:p14="http://schemas.microsoft.com/office/powerpoint/2010/main" val="3493235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2E320-EE1D-A948-9C3C-5D8AC4CFC278}"/>
              </a:ext>
            </a:extLst>
          </p:cNvPr>
          <p:cNvSpPr>
            <a:spLocks noGrp="1"/>
          </p:cNvSpPr>
          <p:nvPr>
            <p:ph type="title"/>
          </p:nvPr>
        </p:nvSpPr>
        <p:spPr/>
        <p:txBody>
          <a:bodyPr/>
          <a:lstStyle/>
          <a:p>
            <a:r>
              <a:rPr lang="en-US" dirty="0"/>
              <a:t>Feedback &amp; Contact Information</a:t>
            </a:r>
          </a:p>
        </p:txBody>
      </p:sp>
      <p:sp>
        <p:nvSpPr>
          <p:cNvPr id="3" name="TextBox 2">
            <a:extLst>
              <a:ext uri="{FF2B5EF4-FFF2-40B4-BE49-F238E27FC236}">
                <a16:creationId xmlns:a16="http://schemas.microsoft.com/office/drawing/2014/main" id="{A7EFA4CC-CDAC-4949-AA00-54E3DB2B2E7D}"/>
              </a:ext>
            </a:extLst>
          </p:cNvPr>
          <p:cNvSpPr txBox="1"/>
          <p:nvPr/>
        </p:nvSpPr>
        <p:spPr>
          <a:xfrm>
            <a:off x="1237129" y="2549561"/>
            <a:ext cx="9681883" cy="1200329"/>
          </a:xfrm>
          <a:prstGeom prst="rect">
            <a:avLst/>
          </a:prstGeom>
          <a:noFill/>
        </p:spPr>
        <p:txBody>
          <a:bodyPr wrap="square" rtlCol="0">
            <a:spAutoFit/>
          </a:bodyPr>
          <a:lstStyle/>
          <a:p>
            <a:r>
              <a:rPr lang="en-US" dirty="0"/>
              <a:t>We recommend having a way for participants to offer feedback, whether it is through the post-survey or a separate system. </a:t>
            </a:r>
          </a:p>
          <a:p>
            <a:endParaRPr lang="en-US" dirty="0"/>
          </a:p>
          <a:p>
            <a:r>
              <a:rPr lang="en-US" dirty="0"/>
              <a:t>We also recommend leaving contact information to participants.</a:t>
            </a:r>
          </a:p>
        </p:txBody>
      </p:sp>
    </p:spTree>
    <p:extLst>
      <p:ext uri="{BB962C8B-B14F-4D97-AF65-F5344CB8AC3E}">
        <p14:creationId xmlns:p14="http://schemas.microsoft.com/office/powerpoint/2010/main" val="1199694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C1540-7F9D-1C49-BF31-236ECB36B637}"/>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3F1CE7BA-2163-ED4B-AD20-F2FD2EAFA91D}"/>
              </a:ext>
            </a:extLst>
          </p:cNvPr>
          <p:cNvSpPr>
            <a:spLocks noGrp="1"/>
          </p:cNvSpPr>
          <p:nvPr>
            <p:ph idx="1"/>
          </p:nvPr>
        </p:nvSpPr>
        <p:spPr>
          <a:xfrm>
            <a:off x="1066800" y="1882588"/>
            <a:ext cx="10058400" cy="4453666"/>
          </a:xfrm>
        </p:spPr>
        <p:txBody>
          <a:bodyPr>
            <a:noAutofit/>
          </a:bodyPr>
          <a:lstStyle/>
          <a:p>
            <a:pPr marL="342900" lvl="0" indent="-342900">
              <a:lnSpc>
                <a:spcPct val="120000"/>
              </a:lnSpc>
              <a:spcBef>
                <a:spcPts val="0"/>
              </a:spcBef>
              <a:buFont typeface="+mj-lt"/>
              <a:buAutoNum type="arabicPeriod"/>
            </a:pPr>
            <a:r>
              <a:rPr lang="en-US" sz="900" dirty="0"/>
              <a:t>AAMC Data Warehouse: Minority Physician Database, AMA Masterfile, and other AAMC data sources. 2014. </a:t>
            </a:r>
            <a:r>
              <a:rPr lang="en-US" sz="900" u="sng" dirty="0">
                <a:hlinkClick r:id="rId2"/>
              </a:rPr>
              <a:t>http://www.aamcdiversityfactsandfigures.org/section-ii-current-status-of-us-physician-workforce/index.html#fig10</a:t>
            </a:r>
            <a:r>
              <a:rPr lang="en-US" sz="900" dirty="0"/>
              <a:t>. Image accessed on July 18, 2019. This image is in the public domain. </a:t>
            </a:r>
          </a:p>
          <a:p>
            <a:pPr marL="342900" lvl="0" indent="-342900">
              <a:lnSpc>
                <a:spcPct val="120000"/>
              </a:lnSpc>
              <a:spcBef>
                <a:spcPts val="0"/>
              </a:spcBef>
              <a:buFont typeface="+mj-lt"/>
              <a:buAutoNum type="arabicPeriod"/>
            </a:pPr>
            <a:r>
              <a:rPr lang="en-US" sz="900" dirty="0" err="1"/>
              <a:t>Nivet</a:t>
            </a:r>
            <a:r>
              <a:rPr lang="en-US" sz="900" dirty="0"/>
              <a:t> MA. “Diversity 3.0: A necessary systems upgrade.”  </a:t>
            </a:r>
            <a:r>
              <a:rPr lang="en-US" sz="900" i="1" dirty="0"/>
              <a:t>Academic Med</a:t>
            </a:r>
            <a:r>
              <a:rPr lang="en-US" sz="900" dirty="0"/>
              <a:t>. 2011;86:1487–1489.</a:t>
            </a:r>
          </a:p>
          <a:p>
            <a:pPr marL="342900" lvl="0" indent="-342900">
              <a:lnSpc>
                <a:spcPct val="120000"/>
              </a:lnSpc>
              <a:spcBef>
                <a:spcPts val="0"/>
              </a:spcBef>
              <a:buFont typeface="+mj-lt"/>
              <a:buAutoNum type="arabicPeriod"/>
            </a:pPr>
            <a:r>
              <a:rPr lang="en-US" sz="900" dirty="0"/>
              <a:t>Paul-Emilie K et al. “Dealing with racist patients.” </a:t>
            </a:r>
            <a:r>
              <a:rPr lang="en-US" sz="900" i="1" dirty="0"/>
              <a:t>New England Journal of Medicine</a:t>
            </a:r>
            <a:r>
              <a:rPr lang="en-US" sz="900" dirty="0"/>
              <a:t>. Vol 374; 708-711. 2016. </a:t>
            </a:r>
            <a:r>
              <a:rPr lang="en-US" sz="900" u="sng" dirty="0">
                <a:hlinkClick r:id="rId3"/>
              </a:rPr>
              <a:t>https://www.nejm.org/doi/full/10.1056/NEJMp1514939#t=article</a:t>
            </a:r>
            <a:r>
              <a:rPr lang="en-US" sz="900" dirty="0"/>
              <a:t>. DOI: 10.1056/NEJMp1514939.</a:t>
            </a:r>
          </a:p>
          <a:p>
            <a:pPr marL="342900" lvl="0" indent="-342900">
              <a:lnSpc>
                <a:spcPct val="120000"/>
              </a:lnSpc>
              <a:spcBef>
                <a:spcPts val="0"/>
              </a:spcBef>
              <a:buFont typeface="+mj-lt"/>
              <a:buAutoNum type="arabicPeriod"/>
            </a:pPr>
            <a:r>
              <a:rPr lang="en-US" sz="900" dirty="0" err="1"/>
              <a:t>Beagan</a:t>
            </a:r>
            <a:r>
              <a:rPr lang="en-US" sz="900" dirty="0"/>
              <a:t> BL. “Is this worth getting into a big fuss over? Everyday racism in medical school.” </a:t>
            </a:r>
            <a:r>
              <a:rPr lang="en-US" sz="900" i="1" dirty="0"/>
              <a:t>Medical Education</a:t>
            </a:r>
            <a:r>
              <a:rPr lang="en-US" sz="900" dirty="0"/>
              <a:t>. Vol 37; 852-860. 2003. </a:t>
            </a:r>
          </a:p>
          <a:p>
            <a:pPr marL="342900" lvl="0" indent="-342900">
              <a:lnSpc>
                <a:spcPct val="120000"/>
              </a:lnSpc>
              <a:spcBef>
                <a:spcPts val="0"/>
              </a:spcBef>
              <a:buFont typeface="+mj-lt"/>
              <a:buAutoNum type="arabicPeriod"/>
            </a:pPr>
            <a:r>
              <a:rPr lang="en-US" sz="900" dirty="0"/>
              <a:t>Sharma M et al. “The Elephant in the Room: talking about race in medical education.” </a:t>
            </a:r>
            <a:r>
              <a:rPr lang="en-US" sz="900" i="1" dirty="0"/>
              <a:t>Advances in Health Sciences Education</a:t>
            </a:r>
            <a:r>
              <a:rPr lang="en-US" sz="900" dirty="0"/>
              <a:t>. Vol 22(3):761-764. 2017. DOI: 10.1007/s10459-016-9732-3.</a:t>
            </a:r>
          </a:p>
          <a:p>
            <a:pPr marL="342900" lvl="0" indent="-342900">
              <a:lnSpc>
                <a:spcPct val="120000"/>
              </a:lnSpc>
              <a:spcBef>
                <a:spcPts val="0"/>
              </a:spcBef>
              <a:buFont typeface="+mj-lt"/>
              <a:buAutoNum type="arabicPeriod"/>
            </a:pPr>
            <a:r>
              <a:rPr lang="en-US" sz="900" dirty="0" err="1"/>
              <a:t>Kristoffersson</a:t>
            </a:r>
            <a:r>
              <a:rPr lang="en-US" sz="900" dirty="0"/>
              <a:t> E et al. “Experiences of the gender climate in clinical training - a focus group study among Swedish medical students.” </a:t>
            </a:r>
            <a:r>
              <a:rPr lang="en-US" sz="900" i="1" dirty="0"/>
              <a:t>BMC medical education.</a:t>
            </a:r>
            <a:r>
              <a:rPr lang="en-US" sz="900" dirty="0"/>
              <a:t> Vol. 16,1 283. 2016. DOI:10.1186/s12909-016-0803-1</a:t>
            </a:r>
          </a:p>
          <a:p>
            <a:pPr marL="342900" lvl="0" indent="-342900">
              <a:lnSpc>
                <a:spcPct val="120000"/>
              </a:lnSpc>
              <a:spcBef>
                <a:spcPts val="0"/>
              </a:spcBef>
              <a:buFont typeface="+mj-lt"/>
              <a:buAutoNum type="arabicPeriod"/>
            </a:pPr>
            <a:r>
              <a:rPr lang="en-US" sz="900" dirty="0" err="1"/>
              <a:t>Dayal</a:t>
            </a:r>
            <a:r>
              <a:rPr lang="en-US" sz="900" dirty="0"/>
              <a:t> A et al. “Comparison of Male vs Female Resident Milestone Evaluations by Faculty During Emergency Medicine Residency Training.” </a:t>
            </a:r>
            <a:r>
              <a:rPr lang="en-US" sz="900" i="1" dirty="0"/>
              <a:t>JAMA internal medicine.</a:t>
            </a:r>
            <a:r>
              <a:rPr lang="en-US" sz="900" dirty="0"/>
              <a:t> Vol. 177(5); 651-657. 2017. DOI:10.1001/jamainternmed.2016.9616</a:t>
            </a:r>
          </a:p>
          <a:p>
            <a:pPr marL="342900" lvl="0" indent="-342900">
              <a:lnSpc>
                <a:spcPct val="120000"/>
              </a:lnSpc>
              <a:spcBef>
                <a:spcPts val="0"/>
              </a:spcBef>
              <a:buFont typeface="+mj-lt"/>
              <a:buAutoNum type="arabicPeriod"/>
            </a:pPr>
            <a:r>
              <a:rPr lang="en-US" sz="900" dirty="0"/>
              <a:t>Silver HK. “Medical students and medical school.” </a:t>
            </a:r>
            <a:r>
              <a:rPr lang="en-US" sz="900" i="1" dirty="0"/>
              <a:t>JAMA</a:t>
            </a:r>
            <a:r>
              <a:rPr lang="en-US" sz="900" dirty="0"/>
              <a:t>. Vol 247; 309–310. 1982. </a:t>
            </a:r>
          </a:p>
          <a:p>
            <a:pPr marL="342900" lvl="0" indent="-342900">
              <a:lnSpc>
                <a:spcPct val="120000"/>
              </a:lnSpc>
              <a:spcBef>
                <a:spcPts val="0"/>
              </a:spcBef>
              <a:buFont typeface="+mj-lt"/>
              <a:buAutoNum type="arabicPeriod"/>
            </a:pPr>
            <a:r>
              <a:rPr lang="en-US" sz="900" dirty="0"/>
              <a:t>Rees CE, </a:t>
            </a:r>
            <a:r>
              <a:rPr lang="en-US" sz="900" dirty="0" err="1"/>
              <a:t>Monrouxe</a:t>
            </a:r>
            <a:r>
              <a:rPr lang="en-US" sz="900" dirty="0"/>
              <a:t> LV. “‘A morning since eight of just pure grill’: A </a:t>
            </a:r>
            <a:r>
              <a:rPr lang="en-US" sz="900" dirty="0" err="1"/>
              <a:t>multischool</a:t>
            </a:r>
            <a:r>
              <a:rPr lang="en-US" sz="900" dirty="0"/>
              <a:t> qualitative study of student abuse.” </a:t>
            </a:r>
            <a:r>
              <a:rPr lang="en-US" sz="900" i="1" dirty="0" err="1"/>
              <a:t>Acad</a:t>
            </a:r>
            <a:r>
              <a:rPr lang="en-US" sz="900" i="1" dirty="0"/>
              <a:t> Med.</a:t>
            </a:r>
            <a:r>
              <a:rPr lang="en-US" sz="900" dirty="0"/>
              <a:t> Vol 86; 1374–1382. 2011. </a:t>
            </a:r>
          </a:p>
          <a:p>
            <a:pPr marL="342900" lvl="0" indent="-342900">
              <a:lnSpc>
                <a:spcPct val="120000"/>
              </a:lnSpc>
              <a:spcBef>
                <a:spcPts val="0"/>
              </a:spcBef>
              <a:buFont typeface="+mj-lt"/>
              <a:buAutoNum type="arabicPeriod"/>
            </a:pPr>
            <a:r>
              <a:rPr lang="en-US" sz="900" dirty="0"/>
              <a:t>National Academies of Sciences, Engineering, and Medicine. 2019. </a:t>
            </a:r>
            <a:r>
              <a:rPr lang="en-US" sz="900" i="1" dirty="0"/>
              <a:t>Together We Can Do Better: A Gathering of Leaders in Academia to Prevent Sexual Harassment: Proceedings of a Workshop–in Brief</a:t>
            </a:r>
            <a:r>
              <a:rPr lang="en-US" sz="900" dirty="0"/>
              <a:t>. Washington, DC: The National Academies Press. https://</a:t>
            </a:r>
            <a:r>
              <a:rPr lang="en-US" sz="900" dirty="0" err="1"/>
              <a:t>doi.org</a:t>
            </a:r>
            <a:r>
              <a:rPr lang="en-US" sz="900" dirty="0"/>
              <a:t>/10.17226/25413.</a:t>
            </a:r>
          </a:p>
          <a:p>
            <a:pPr marL="342900" lvl="0" indent="-342900">
              <a:lnSpc>
                <a:spcPct val="120000"/>
              </a:lnSpc>
              <a:spcBef>
                <a:spcPts val="0"/>
              </a:spcBef>
              <a:buFont typeface="+mj-lt"/>
              <a:buAutoNum type="arabicPeriod"/>
            </a:pPr>
            <a:r>
              <a:rPr lang="en-US" sz="900" dirty="0"/>
              <a:t>Cook AF et al. “The Prevalence of Medical Student Mistreatment and Its Association with Burnout.” </a:t>
            </a:r>
            <a:r>
              <a:rPr lang="en-US" sz="900" i="1" dirty="0"/>
              <a:t>Academic Medicine. </a:t>
            </a:r>
            <a:r>
              <a:rPr lang="en-US" sz="900" dirty="0"/>
              <a:t>Vol 89(5); 749-754. 2014.f</a:t>
            </a:r>
          </a:p>
          <a:p>
            <a:pPr marL="342900" lvl="0" indent="-342900">
              <a:lnSpc>
                <a:spcPct val="120000"/>
              </a:lnSpc>
              <a:spcBef>
                <a:spcPts val="0"/>
              </a:spcBef>
              <a:buFont typeface="+mj-lt"/>
              <a:buAutoNum type="arabicPeriod"/>
            </a:pPr>
            <a:r>
              <a:rPr lang="en-US" sz="900" dirty="0" err="1"/>
              <a:t>Whitgob</a:t>
            </a:r>
            <a:r>
              <a:rPr lang="en-US" sz="900" dirty="0"/>
              <a:t> EE et al. “The Discriminatory Patient and Family: Strategies to Address Discrimination Towards Trainees.” </a:t>
            </a:r>
            <a:r>
              <a:rPr lang="en-US" sz="900" i="1" dirty="0"/>
              <a:t>Academic Medicine : Journal of the Association of American Medical Colleges</a:t>
            </a:r>
            <a:r>
              <a:rPr lang="en-US" sz="900" dirty="0"/>
              <a:t>. 2016. </a:t>
            </a:r>
            <a:r>
              <a:rPr lang="en-US" sz="900" u="sng" dirty="0">
                <a:hlinkClick r:id="rId4"/>
              </a:rPr>
              <a:t>www.ncbi.nlm.nih.gov/pubmed/27779512</a:t>
            </a:r>
            <a:r>
              <a:rPr lang="en-US" sz="900" dirty="0"/>
              <a:t>. DOI: 10.1097/ACM.0000000000001357</a:t>
            </a:r>
          </a:p>
          <a:p>
            <a:pPr marL="342900" lvl="0" indent="-342900">
              <a:lnSpc>
                <a:spcPct val="120000"/>
              </a:lnSpc>
              <a:spcBef>
                <a:spcPts val="0"/>
              </a:spcBef>
              <a:buFont typeface="+mj-lt"/>
              <a:buAutoNum type="arabicPeriod"/>
            </a:pPr>
            <a:r>
              <a:rPr lang="en-US" sz="900" dirty="0"/>
              <a:t>Fried JM et al. “Eradicating medical student mistreatment: a longitudinal study of one institution's efforts.” </a:t>
            </a:r>
            <a:r>
              <a:rPr lang="en-US" sz="900" i="1" dirty="0"/>
              <a:t>Academic Medicine. </a:t>
            </a:r>
            <a:r>
              <a:rPr lang="en-US" sz="900" dirty="0"/>
              <a:t>Vol 87(9); 1191-1198. 2012.</a:t>
            </a:r>
          </a:p>
          <a:p>
            <a:pPr marL="342900" indent="-342900">
              <a:lnSpc>
                <a:spcPct val="120000"/>
              </a:lnSpc>
              <a:spcBef>
                <a:spcPts val="0"/>
              </a:spcBef>
              <a:buFont typeface="+mj-lt"/>
              <a:buAutoNum type="arabicPeriod"/>
            </a:pPr>
            <a:r>
              <a:rPr lang="en-US" sz="900" dirty="0"/>
              <a:t>Wilkins KM, Goldenberg MN, Cyrus KD. ERASE-</a:t>
            </a:r>
            <a:r>
              <a:rPr lang="en-US" sz="900" dirty="0" err="1"/>
              <a:t>ing</a:t>
            </a:r>
            <a:r>
              <a:rPr lang="en-US" sz="900" dirty="0"/>
              <a:t> Patient Mistreatment of Trainees: Faculty Workshop. </a:t>
            </a:r>
            <a:r>
              <a:rPr lang="en-US" sz="900" i="1" dirty="0" err="1"/>
              <a:t>MedEdPORTAL</a:t>
            </a:r>
            <a:r>
              <a:rPr lang="en-US" sz="900" dirty="0"/>
              <a:t>. 2019;15:10865. Published 2019 Dec 27. doi:10.15766/mep_2374-8265.10865</a:t>
            </a:r>
          </a:p>
          <a:p>
            <a:pPr marL="342900" lvl="0" indent="-342900">
              <a:lnSpc>
                <a:spcPct val="120000"/>
              </a:lnSpc>
              <a:spcBef>
                <a:spcPts val="0"/>
              </a:spcBef>
              <a:buFont typeface="+mj-lt"/>
              <a:buAutoNum type="arabicPeriod"/>
            </a:pPr>
            <a:r>
              <a:rPr lang="en-US" sz="900" dirty="0" err="1"/>
              <a:t>Heru</a:t>
            </a:r>
            <a:r>
              <a:rPr lang="en-US" sz="900" dirty="0"/>
              <a:t> AM. “Using role playing to increase residents' awareness of medical student mistreatment.” </a:t>
            </a:r>
            <a:r>
              <a:rPr lang="en-US" sz="900" i="1" dirty="0"/>
              <a:t>Academic Medicine. </a:t>
            </a:r>
            <a:r>
              <a:rPr lang="en-US" sz="900" dirty="0"/>
              <a:t>Vol 78(1); 35-38. 2003. </a:t>
            </a:r>
          </a:p>
          <a:p>
            <a:pPr marL="342900" lvl="0" indent="-342900">
              <a:lnSpc>
                <a:spcPct val="120000"/>
              </a:lnSpc>
              <a:spcBef>
                <a:spcPts val="0"/>
              </a:spcBef>
              <a:buFont typeface="+mj-lt"/>
              <a:buAutoNum type="arabicPeriod"/>
            </a:pPr>
            <a:r>
              <a:rPr lang="en-US" sz="900" dirty="0"/>
              <a:t>Coker AL et al. “Bystander Program Effectiveness to Reduce Violence Acceptance: RCT in High Schools.” </a:t>
            </a:r>
            <a:r>
              <a:rPr lang="en-US" sz="900" i="1" dirty="0"/>
              <a:t>Journal of Family Violence. </a:t>
            </a:r>
            <a:r>
              <a:rPr lang="en-US" sz="900" dirty="0"/>
              <a:t>Vol 34(3); 153-164. 2019. </a:t>
            </a:r>
          </a:p>
          <a:p>
            <a:pPr marL="342900" lvl="0" indent="-342900">
              <a:lnSpc>
                <a:spcPct val="120000"/>
              </a:lnSpc>
              <a:spcBef>
                <a:spcPts val="0"/>
              </a:spcBef>
              <a:buFont typeface="+mj-lt"/>
              <a:buAutoNum type="arabicPeriod"/>
            </a:pPr>
            <a:r>
              <a:rPr lang="en-US" sz="900" dirty="0"/>
              <a:t>Coker AL et al. “RCT Testing Bystander Effectiveness to Reduce Violence.” </a:t>
            </a:r>
            <a:r>
              <a:rPr lang="en-US" sz="900" i="1" dirty="0"/>
              <a:t>American Journal of Preventive Medicine</a:t>
            </a:r>
            <a:r>
              <a:rPr lang="en-US" sz="900" dirty="0"/>
              <a:t>. Vol 52(5); 566-578. 2017. </a:t>
            </a:r>
          </a:p>
          <a:p>
            <a:pPr marL="342900" lvl="0" indent="-342900">
              <a:lnSpc>
                <a:spcPct val="120000"/>
              </a:lnSpc>
              <a:spcBef>
                <a:spcPts val="0"/>
              </a:spcBef>
              <a:buFont typeface="+mj-lt"/>
              <a:buAutoNum type="arabicPeriod"/>
            </a:pPr>
            <a:r>
              <a:rPr lang="en-US" sz="900" dirty="0"/>
              <a:t>Coker AL et al. “Evaluation of the Green Dot Bystander Intervention to Reduce Interpersonal Violence Among College Students Across Three Campuses.” </a:t>
            </a:r>
            <a:r>
              <a:rPr lang="en-US" sz="900" i="1" dirty="0"/>
              <a:t>Violence Against Women</a:t>
            </a:r>
            <a:r>
              <a:rPr lang="en-US" sz="900" dirty="0"/>
              <a:t>. Vol 21(12); 1507-1527. 2015. </a:t>
            </a:r>
          </a:p>
        </p:txBody>
      </p:sp>
    </p:spTree>
    <p:extLst>
      <p:ext uri="{BB962C8B-B14F-4D97-AF65-F5344CB8AC3E}">
        <p14:creationId xmlns:p14="http://schemas.microsoft.com/office/powerpoint/2010/main" val="717442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12F19-208D-5F49-86F6-5F59F2302F7B}"/>
              </a:ext>
            </a:extLst>
          </p:cNvPr>
          <p:cNvSpPr>
            <a:spLocks noGrp="1"/>
          </p:cNvSpPr>
          <p:nvPr>
            <p:ph type="title"/>
          </p:nvPr>
        </p:nvSpPr>
        <p:spPr/>
        <p:txBody>
          <a:bodyPr/>
          <a:lstStyle/>
          <a:p>
            <a:r>
              <a:rPr lang="en-US" dirty="0"/>
              <a:t>Timeline</a:t>
            </a:r>
          </a:p>
        </p:txBody>
      </p:sp>
      <p:sp>
        <p:nvSpPr>
          <p:cNvPr id="3" name="Content Placeholder 2">
            <a:extLst>
              <a:ext uri="{FF2B5EF4-FFF2-40B4-BE49-F238E27FC236}">
                <a16:creationId xmlns:a16="http://schemas.microsoft.com/office/drawing/2014/main" id="{86422790-B77B-7E45-B99E-2FF4EC986362}"/>
              </a:ext>
            </a:extLst>
          </p:cNvPr>
          <p:cNvSpPr>
            <a:spLocks noGrp="1"/>
          </p:cNvSpPr>
          <p:nvPr>
            <p:ph idx="1"/>
          </p:nvPr>
        </p:nvSpPr>
        <p:spPr/>
        <p:txBody>
          <a:bodyPr/>
          <a:lstStyle/>
          <a:p>
            <a:r>
              <a:rPr lang="en-US" sz="2400" dirty="0"/>
              <a:t>Introduction </a:t>
            </a:r>
            <a:r>
              <a:rPr lang="en-US" sz="2400" u="sng" dirty="0"/>
              <a:t>+</a:t>
            </a:r>
            <a:r>
              <a:rPr lang="en-US" sz="2400" dirty="0"/>
              <a:t> Pre-survey – </a:t>
            </a:r>
            <a:r>
              <a:rPr lang="en-US" sz="2400" i="1" dirty="0"/>
              <a:t>3 minutes </a:t>
            </a:r>
            <a:endParaRPr lang="en-US" sz="2400" dirty="0"/>
          </a:p>
          <a:p>
            <a:r>
              <a:rPr lang="en-US" sz="2400" dirty="0"/>
              <a:t>Background information + Poll Everywhere – </a:t>
            </a:r>
            <a:r>
              <a:rPr lang="en-US" sz="2400" i="1" dirty="0"/>
              <a:t>6 minutes </a:t>
            </a:r>
            <a:endParaRPr lang="en-US" sz="2400" dirty="0"/>
          </a:p>
          <a:p>
            <a:r>
              <a:rPr lang="en-US" sz="2400" dirty="0"/>
              <a:t>Model of Response Types: the 5 D’s – </a:t>
            </a:r>
            <a:r>
              <a:rPr lang="en-US" sz="2400" i="1" dirty="0"/>
              <a:t>8 minutes </a:t>
            </a:r>
            <a:endParaRPr lang="en-US" sz="2400" dirty="0"/>
          </a:p>
          <a:p>
            <a:r>
              <a:rPr lang="en-US" sz="2400" dirty="0"/>
              <a:t>Practice – </a:t>
            </a:r>
            <a:r>
              <a:rPr lang="en-US" sz="2400" i="1" dirty="0"/>
              <a:t>30 minutes </a:t>
            </a:r>
            <a:endParaRPr lang="en-US" sz="2400" dirty="0"/>
          </a:p>
          <a:p>
            <a:r>
              <a:rPr lang="en-US" sz="2400" dirty="0"/>
              <a:t>Debrief </a:t>
            </a:r>
            <a:r>
              <a:rPr lang="en-US" sz="2400" u="sng" dirty="0"/>
              <a:t>+</a:t>
            </a:r>
            <a:r>
              <a:rPr lang="en-US" sz="2400" dirty="0"/>
              <a:t> Post-survey – </a:t>
            </a:r>
            <a:r>
              <a:rPr lang="en-US" sz="2400" i="1" dirty="0"/>
              <a:t>8 minutes</a:t>
            </a:r>
            <a:endParaRPr lang="en-US" sz="2400" dirty="0"/>
          </a:p>
          <a:p>
            <a:endParaRPr lang="en-US" dirty="0"/>
          </a:p>
        </p:txBody>
      </p:sp>
    </p:spTree>
    <p:extLst>
      <p:ext uri="{BB962C8B-B14F-4D97-AF65-F5344CB8AC3E}">
        <p14:creationId xmlns:p14="http://schemas.microsoft.com/office/powerpoint/2010/main" val="282426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9EA73-2A97-9244-B906-FCD168A2CD23}"/>
              </a:ext>
            </a:extLst>
          </p:cNvPr>
          <p:cNvSpPr>
            <a:spLocks noGrp="1"/>
          </p:cNvSpPr>
          <p:nvPr>
            <p:ph type="title"/>
          </p:nvPr>
        </p:nvSpPr>
        <p:spPr/>
        <p:txBody>
          <a:bodyPr/>
          <a:lstStyle/>
          <a:p>
            <a:r>
              <a:rPr lang="en-US" dirty="0"/>
              <a:t>Defining the terms</a:t>
            </a:r>
          </a:p>
        </p:txBody>
      </p:sp>
      <p:sp>
        <p:nvSpPr>
          <p:cNvPr id="3" name="Content Placeholder 2">
            <a:extLst>
              <a:ext uri="{FF2B5EF4-FFF2-40B4-BE49-F238E27FC236}">
                <a16:creationId xmlns:a16="http://schemas.microsoft.com/office/drawing/2014/main" id="{DCC9CCBC-223A-B446-A50C-7F519123BE33}"/>
              </a:ext>
            </a:extLst>
          </p:cNvPr>
          <p:cNvSpPr>
            <a:spLocks noGrp="1"/>
          </p:cNvSpPr>
          <p:nvPr>
            <p:ph idx="1"/>
          </p:nvPr>
        </p:nvSpPr>
        <p:spPr>
          <a:xfrm>
            <a:off x="898359" y="1876861"/>
            <a:ext cx="10058399" cy="3840710"/>
          </a:xfrm>
        </p:spPr>
        <p:txBody>
          <a:bodyPr>
            <a:noAutofit/>
          </a:bodyPr>
          <a:lstStyle/>
          <a:p>
            <a:r>
              <a:rPr lang="en-US" sz="2400" b="1" dirty="0"/>
              <a:t>Bias</a:t>
            </a:r>
            <a:r>
              <a:rPr lang="en-US" sz="2400" dirty="0"/>
              <a:t>: </a:t>
            </a:r>
          </a:p>
          <a:p>
            <a:pPr lvl="1"/>
            <a:r>
              <a:rPr lang="en-US" sz="2000" dirty="0"/>
              <a:t>a prejudice in favor of or against one thing, person, or group compared with another, usually in a way that is </a:t>
            </a:r>
            <a:r>
              <a:rPr lang="en-US" sz="2000" b="1" i="1" dirty="0"/>
              <a:t>clearly unfair</a:t>
            </a:r>
            <a:r>
              <a:rPr lang="en-US" sz="2000" b="1" dirty="0"/>
              <a:t> </a:t>
            </a:r>
            <a:r>
              <a:rPr lang="en-US" sz="2000" dirty="0"/>
              <a:t>to the observer or victim</a:t>
            </a:r>
          </a:p>
          <a:p>
            <a:pPr lvl="2"/>
            <a:r>
              <a:rPr lang="en-US" sz="1800" dirty="0"/>
              <a:t>Explicit: </a:t>
            </a:r>
            <a:r>
              <a:rPr lang="en-US" sz="1800" i="1" dirty="0"/>
              <a:t>conscious awareness of attitudes or beliefs </a:t>
            </a:r>
            <a:endParaRPr lang="en-US" sz="1800" dirty="0"/>
          </a:p>
          <a:p>
            <a:pPr lvl="2"/>
            <a:r>
              <a:rPr lang="en-US" sz="1800" dirty="0"/>
              <a:t>Implicit: </a:t>
            </a:r>
            <a:r>
              <a:rPr lang="en-US" sz="1800" i="1" dirty="0"/>
              <a:t>unconscious; beyond the individual’s awareness or intentional control </a:t>
            </a:r>
            <a:r>
              <a:rPr lang="en-US" sz="1800" dirty="0"/>
              <a:t> </a:t>
            </a:r>
          </a:p>
          <a:p>
            <a:r>
              <a:rPr lang="en-US" sz="2400" b="1" dirty="0"/>
              <a:t>Microaggression</a:t>
            </a:r>
            <a:r>
              <a:rPr lang="en-US" sz="2400" dirty="0"/>
              <a:t>: </a:t>
            </a:r>
          </a:p>
          <a:p>
            <a:pPr lvl="1"/>
            <a:r>
              <a:rPr lang="en-US" sz="2000" dirty="0"/>
              <a:t>a statement, action, or interaction regarded as </a:t>
            </a:r>
            <a:r>
              <a:rPr lang="en-US" sz="2000" b="1" i="1" dirty="0"/>
              <a:t>indirect or subtle</a:t>
            </a:r>
            <a:r>
              <a:rPr lang="en-US" sz="2000" i="1" dirty="0"/>
              <a:t>,</a:t>
            </a:r>
            <a:r>
              <a:rPr lang="en-US" sz="2000" dirty="0"/>
              <a:t> often unintentional, discrimination or prejudice against a specific demographic. </a:t>
            </a:r>
          </a:p>
          <a:p>
            <a:pPr lvl="2"/>
            <a:r>
              <a:rPr lang="en-US" sz="1800" dirty="0"/>
              <a:t>Dr. Valencia Walker: mosquito bite analogy</a:t>
            </a:r>
          </a:p>
          <a:p>
            <a:r>
              <a:rPr lang="en-US" sz="2400" b="1" dirty="0"/>
              <a:t>Active Bystander or “Upstander”</a:t>
            </a:r>
            <a:r>
              <a:rPr lang="en-US" sz="2400" dirty="0"/>
              <a:t>: </a:t>
            </a:r>
          </a:p>
          <a:p>
            <a:pPr lvl="1"/>
            <a:r>
              <a:rPr lang="en-US" sz="2000" dirty="0"/>
              <a:t>someone who not only witnesses a situation, but takes steps to intervene or address the situation in a way that prevents further escalation of the issue or harm to the victim. </a:t>
            </a:r>
          </a:p>
        </p:txBody>
      </p:sp>
      <p:pic>
        <p:nvPicPr>
          <p:cNvPr id="4" name="Graphic 3" descr="Group">
            <a:extLst>
              <a:ext uri="{FF2B5EF4-FFF2-40B4-BE49-F238E27FC236}">
                <a16:creationId xmlns:a16="http://schemas.microsoft.com/office/drawing/2014/main" id="{10DD35D8-AF00-DD4E-BCA4-EB88C70B23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36613" y="5765697"/>
            <a:ext cx="914400" cy="914400"/>
          </a:xfrm>
          <a:prstGeom prst="rect">
            <a:avLst/>
          </a:prstGeom>
        </p:spPr>
      </p:pic>
    </p:spTree>
    <p:extLst>
      <p:ext uri="{BB962C8B-B14F-4D97-AF65-F5344CB8AC3E}">
        <p14:creationId xmlns:p14="http://schemas.microsoft.com/office/powerpoint/2010/main" val="1663440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21492-A71D-A246-91CB-C7265F516EB6}"/>
              </a:ext>
            </a:extLst>
          </p:cNvPr>
          <p:cNvSpPr>
            <a:spLocks noGrp="1"/>
          </p:cNvSpPr>
          <p:nvPr>
            <p:ph type="title"/>
          </p:nvPr>
        </p:nvSpPr>
        <p:spPr/>
        <p:txBody>
          <a:bodyPr>
            <a:normAutofit/>
          </a:bodyPr>
          <a:lstStyle/>
          <a:p>
            <a:r>
              <a:rPr lang="en-US" dirty="0"/>
              <a:t>Poll the crowd:</a:t>
            </a:r>
            <a:br>
              <a:rPr lang="en-US" dirty="0"/>
            </a:br>
            <a:endParaRPr lang="en-US" dirty="0"/>
          </a:p>
        </p:txBody>
      </p:sp>
      <p:sp>
        <p:nvSpPr>
          <p:cNvPr id="4" name="Content Placeholder 3">
            <a:extLst>
              <a:ext uri="{FF2B5EF4-FFF2-40B4-BE49-F238E27FC236}">
                <a16:creationId xmlns:a16="http://schemas.microsoft.com/office/drawing/2014/main" id="{D5E3F761-EA78-944A-B250-4873683EE370}"/>
              </a:ext>
            </a:extLst>
          </p:cNvPr>
          <p:cNvSpPr>
            <a:spLocks noGrp="1"/>
          </p:cNvSpPr>
          <p:nvPr>
            <p:ph idx="1"/>
          </p:nvPr>
        </p:nvSpPr>
        <p:spPr/>
        <p:txBody>
          <a:bodyPr>
            <a:normAutofit fontScale="70000" lnSpcReduction="20000"/>
          </a:bodyPr>
          <a:lstStyle/>
          <a:p>
            <a:pPr marL="0" indent="0">
              <a:buNone/>
            </a:pPr>
            <a:r>
              <a:rPr lang="en-US" dirty="0"/>
              <a:t>(We used Poll Everywhere or </a:t>
            </a:r>
            <a:r>
              <a:rPr lang="en-US" dirty="0" err="1"/>
              <a:t>Sli.do</a:t>
            </a:r>
            <a:r>
              <a:rPr lang="en-US" dirty="0"/>
              <a:t> here to poll our participants over the next three slides. We displayed their results to the audience). </a:t>
            </a:r>
          </a:p>
          <a:p>
            <a:pPr marL="0" indent="0">
              <a:buNone/>
            </a:pPr>
            <a:endParaRPr lang="en-US" dirty="0"/>
          </a:p>
          <a:p>
            <a:pPr marL="0" indent="0">
              <a:buNone/>
            </a:pPr>
            <a:r>
              <a:rPr lang="en-US" sz="4000" dirty="0"/>
              <a:t>Microaggressions are an issue in the clinical learning environment that needs to be addressed at [YOUR INSTITUTION.]</a:t>
            </a:r>
          </a:p>
          <a:p>
            <a:pPr marL="514350" indent="-514350">
              <a:buAutoNum type="alphaUcPeriod"/>
            </a:pPr>
            <a:r>
              <a:rPr lang="en-US" sz="2800" dirty="0"/>
              <a:t>Strongly Agree</a:t>
            </a:r>
          </a:p>
          <a:p>
            <a:pPr marL="514350" indent="-514350">
              <a:buAutoNum type="alphaUcPeriod"/>
            </a:pPr>
            <a:r>
              <a:rPr lang="en-US" sz="2800" dirty="0"/>
              <a:t>Agree</a:t>
            </a:r>
          </a:p>
          <a:p>
            <a:pPr marL="514350" indent="-514350">
              <a:buAutoNum type="alphaUcPeriod"/>
            </a:pPr>
            <a:r>
              <a:rPr lang="en-US" sz="2800" dirty="0"/>
              <a:t>Neutral</a:t>
            </a:r>
          </a:p>
          <a:p>
            <a:pPr marL="514350" indent="-514350">
              <a:buAutoNum type="alphaUcPeriod"/>
            </a:pPr>
            <a:r>
              <a:rPr lang="en-US" sz="2800" dirty="0"/>
              <a:t>Disagree</a:t>
            </a:r>
          </a:p>
          <a:p>
            <a:pPr marL="514350" indent="-514350">
              <a:buAutoNum type="alphaUcPeriod"/>
            </a:pPr>
            <a:r>
              <a:rPr lang="en-US" sz="2800" dirty="0"/>
              <a:t>Strongly Disagree</a:t>
            </a:r>
          </a:p>
          <a:p>
            <a:pPr marL="514350" indent="-514350">
              <a:buAutoNum type="alphaUcPeriod"/>
            </a:pPr>
            <a:r>
              <a:rPr lang="en-US" sz="2800" dirty="0"/>
              <a:t>I don’t know</a:t>
            </a:r>
          </a:p>
        </p:txBody>
      </p:sp>
    </p:spTree>
    <p:extLst>
      <p:ext uri="{BB962C8B-B14F-4D97-AF65-F5344CB8AC3E}">
        <p14:creationId xmlns:p14="http://schemas.microsoft.com/office/powerpoint/2010/main" val="3520782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21492-A71D-A246-91CB-C7265F516EB6}"/>
              </a:ext>
            </a:extLst>
          </p:cNvPr>
          <p:cNvSpPr>
            <a:spLocks noGrp="1"/>
          </p:cNvSpPr>
          <p:nvPr>
            <p:ph type="title"/>
          </p:nvPr>
        </p:nvSpPr>
        <p:spPr/>
        <p:txBody>
          <a:bodyPr>
            <a:normAutofit/>
          </a:bodyPr>
          <a:lstStyle/>
          <a:p>
            <a:r>
              <a:rPr lang="en-US" dirty="0"/>
              <a:t>Poll the crowd:</a:t>
            </a:r>
            <a:br>
              <a:rPr lang="en-US" dirty="0"/>
            </a:br>
            <a:endParaRPr lang="en-US" dirty="0"/>
          </a:p>
        </p:txBody>
      </p:sp>
      <p:sp>
        <p:nvSpPr>
          <p:cNvPr id="4" name="Content Placeholder 3">
            <a:extLst>
              <a:ext uri="{FF2B5EF4-FFF2-40B4-BE49-F238E27FC236}">
                <a16:creationId xmlns:a16="http://schemas.microsoft.com/office/drawing/2014/main" id="{D5E3F761-EA78-944A-B250-4873683EE370}"/>
              </a:ext>
            </a:extLst>
          </p:cNvPr>
          <p:cNvSpPr>
            <a:spLocks noGrp="1"/>
          </p:cNvSpPr>
          <p:nvPr>
            <p:ph idx="1"/>
          </p:nvPr>
        </p:nvSpPr>
        <p:spPr/>
        <p:txBody>
          <a:bodyPr>
            <a:normAutofit fontScale="70000" lnSpcReduction="20000"/>
          </a:bodyPr>
          <a:lstStyle/>
          <a:p>
            <a:pPr marL="0" indent="0">
              <a:buNone/>
            </a:pPr>
            <a:r>
              <a:rPr lang="en-US" dirty="0"/>
              <a:t>(We used Poll Everywhere or </a:t>
            </a:r>
            <a:r>
              <a:rPr lang="en-US" dirty="0" err="1"/>
              <a:t>Sli.do</a:t>
            </a:r>
            <a:r>
              <a:rPr lang="en-US" dirty="0"/>
              <a:t> here to poll our participants over the next three slides. We displayed their results to the audience). </a:t>
            </a:r>
          </a:p>
          <a:p>
            <a:pPr marL="0" indent="0">
              <a:buNone/>
            </a:pPr>
            <a:endParaRPr lang="en-US" dirty="0"/>
          </a:p>
          <a:p>
            <a:pPr marL="0" indent="0">
              <a:buNone/>
            </a:pPr>
            <a:r>
              <a:rPr lang="en-US" sz="4000" dirty="0"/>
              <a:t>Bias is an issue in the clinical learning environment that needs to be addressed at [YOUR INSTITUTION.]</a:t>
            </a:r>
          </a:p>
          <a:p>
            <a:pPr marL="514350" indent="-514350">
              <a:buAutoNum type="alphaUcPeriod"/>
            </a:pPr>
            <a:r>
              <a:rPr lang="en-US" sz="2800" dirty="0"/>
              <a:t>Strongly Agree</a:t>
            </a:r>
          </a:p>
          <a:p>
            <a:pPr marL="514350" indent="-514350">
              <a:buAutoNum type="alphaUcPeriod"/>
            </a:pPr>
            <a:r>
              <a:rPr lang="en-US" sz="2800" dirty="0"/>
              <a:t>Agree</a:t>
            </a:r>
          </a:p>
          <a:p>
            <a:pPr marL="514350" indent="-514350">
              <a:buAutoNum type="alphaUcPeriod"/>
            </a:pPr>
            <a:r>
              <a:rPr lang="en-US" sz="2800" dirty="0"/>
              <a:t>Neutral</a:t>
            </a:r>
          </a:p>
          <a:p>
            <a:pPr marL="514350" indent="-514350">
              <a:buAutoNum type="alphaUcPeriod"/>
            </a:pPr>
            <a:r>
              <a:rPr lang="en-US" sz="2800" dirty="0"/>
              <a:t>Disagree</a:t>
            </a:r>
          </a:p>
          <a:p>
            <a:pPr marL="514350" indent="-514350">
              <a:buAutoNum type="alphaUcPeriod"/>
            </a:pPr>
            <a:r>
              <a:rPr lang="en-US" sz="2800" dirty="0"/>
              <a:t>Strongly Disagree</a:t>
            </a:r>
          </a:p>
          <a:p>
            <a:pPr marL="514350" indent="-514350">
              <a:buAutoNum type="alphaUcPeriod"/>
            </a:pPr>
            <a:r>
              <a:rPr lang="en-US" sz="2800" dirty="0"/>
              <a:t>I don’t know</a:t>
            </a:r>
          </a:p>
        </p:txBody>
      </p:sp>
    </p:spTree>
    <p:extLst>
      <p:ext uri="{BB962C8B-B14F-4D97-AF65-F5344CB8AC3E}">
        <p14:creationId xmlns:p14="http://schemas.microsoft.com/office/powerpoint/2010/main" val="4023699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21492-A71D-A246-91CB-C7265F516EB6}"/>
              </a:ext>
            </a:extLst>
          </p:cNvPr>
          <p:cNvSpPr>
            <a:spLocks noGrp="1"/>
          </p:cNvSpPr>
          <p:nvPr>
            <p:ph type="title"/>
          </p:nvPr>
        </p:nvSpPr>
        <p:spPr/>
        <p:txBody>
          <a:bodyPr>
            <a:normAutofit/>
          </a:bodyPr>
          <a:lstStyle/>
          <a:p>
            <a:r>
              <a:rPr lang="en-US" dirty="0"/>
              <a:t>Poll the crowd:</a:t>
            </a:r>
            <a:br>
              <a:rPr lang="en-US" dirty="0"/>
            </a:br>
            <a:endParaRPr lang="en-US" dirty="0"/>
          </a:p>
        </p:txBody>
      </p:sp>
      <p:sp>
        <p:nvSpPr>
          <p:cNvPr id="4" name="Content Placeholder 3">
            <a:extLst>
              <a:ext uri="{FF2B5EF4-FFF2-40B4-BE49-F238E27FC236}">
                <a16:creationId xmlns:a16="http://schemas.microsoft.com/office/drawing/2014/main" id="{D5E3F761-EA78-944A-B250-4873683EE370}"/>
              </a:ext>
            </a:extLst>
          </p:cNvPr>
          <p:cNvSpPr>
            <a:spLocks noGrp="1"/>
          </p:cNvSpPr>
          <p:nvPr>
            <p:ph idx="1"/>
          </p:nvPr>
        </p:nvSpPr>
        <p:spPr/>
        <p:txBody>
          <a:bodyPr>
            <a:normAutofit fontScale="55000" lnSpcReduction="20000"/>
          </a:bodyPr>
          <a:lstStyle/>
          <a:p>
            <a:pPr marL="0" indent="0">
              <a:buNone/>
            </a:pPr>
            <a:r>
              <a:rPr lang="en-US" dirty="0"/>
              <a:t>(We used Poll Everywhere or </a:t>
            </a:r>
            <a:r>
              <a:rPr lang="en-US" dirty="0" err="1"/>
              <a:t>Sli.do</a:t>
            </a:r>
            <a:r>
              <a:rPr lang="en-US" dirty="0"/>
              <a:t> here to poll our participants over the next three slides. We displayed their results to the audience). </a:t>
            </a:r>
          </a:p>
          <a:p>
            <a:pPr marL="0" indent="0">
              <a:buNone/>
            </a:pPr>
            <a:endParaRPr lang="en-US" dirty="0"/>
          </a:p>
          <a:p>
            <a:pPr marL="0" indent="0">
              <a:buNone/>
            </a:pPr>
            <a:r>
              <a:rPr lang="en-US" sz="5700" dirty="0"/>
              <a:t>On a scale from 1-5, please rate your confidence in addressing the perpetrator of bias and/or microaggressions</a:t>
            </a:r>
          </a:p>
          <a:p>
            <a:pPr marL="514350" indent="-514350">
              <a:buAutoNum type="alphaUcPeriod"/>
            </a:pPr>
            <a:r>
              <a:rPr lang="en-US" sz="2800" dirty="0"/>
              <a:t>1 – Not confident</a:t>
            </a:r>
          </a:p>
          <a:p>
            <a:pPr marL="514350" indent="-514350">
              <a:buAutoNum type="alphaUcPeriod"/>
            </a:pPr>
            <a:r>
              <a:rPr lang="en-US" sz="2800" dirty="0"/>
              <a:t>2 - Minimally confident</a:t>
            </a:r>
          </a:p>
          <a:p>
            <a:pPr marL="514350" indent="-514350">
              <a:buAutoNum type="alphaUcPeriod"/>
            </a:pPr>
            <a:r>
              <a:rPr lang="en-US" sz="2800" dirty="0"/>
              <a:t>3 - Moderately confident</a:t>
            </a:r>
          </a:p>
          <a:p>
            <a:pPr marL="514350" indent="-514350">
              <a:buAutoNum type="alphaUcPeriod"/>
            </a:pPr>
            <a:r>
              <a:rPr lang="en-US" sz="2800" dirty="0"/>
              <a:t>4 - Very confident</a:t>
            </a:r>
          </a:p>
          <a:p>
            <a:pPr marL="514350" indent="-514350">
              <a:buAutoNum type="alphaUcPeriod"/>
            </a:pPr>
            <a:r>
              <a:rPr lang="en-US" sz="2800" dirty="0"/>
              <a:t>5 - Extremely confident</a:t>
            </a:r>
          </a:p>
        </p:txBody>
      </p:sp>
    </p:spTree>
    <p:extLst>
      <p:ext uri="{BB962C8B-B14F-4D97-AF65-F5344CB8AC3E}">
        <p14:creationId xmlns:p14="http://schemas.microsoft.com/office/powerpoint/2010/main" val="1423013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34D03-677A-8244-B90C-9BD1ABFAF49D}"/>
              </a:ext>
            </a:extLst>
          </p:cNvPr>
          <p:cNvSpPr>
            <a:spLocks noGrp="1"/>
          </p:cNvSpPr>
          <p:nvPr>
            <p:ph type="title"/>
          </p:nvPr>
        </p:nvSpPr>
        <p:spPr>
          <a:xfrm>
            <a:off x="1066800" y="642594"/>
            <a:ext cx="10058400" cy="1371600"/>
          </a:xfrm>
        </p:spPr>
        <p:txBody>
          <a:bodyPr/>
          <a:lstStyle/>
          <a:p>
            <a:r>
              <a:rPr lang="en-US" dirty="0"/>
              <a:t>Background: what’s the big deal? </a:t>
            </a:r>
          </a:p>
        </p:txBody>
      </p:sp>
      <p:sp>
        <p:nvSpPr>
          <p:cNvPr id="3" name="Content Placeholder 2">
            <a:extLst>
              <a:ext uri="{FF2B5EF4-FFF2-40B4-BE49-F238E27FC236}">
                <a16:creationId xmlns:a16="http://schemas.microsoft.com/office/drawing/2014/main" id="{919E7360-CE86-3F4A-AEAD-366C86BC377E}"/>
              </a:ext>
            </a:extLst>
          </p:cNvPr>
          <p:cNvSpPr>
            <a:spLocks noGrp="1"/>
          </p:cNvSpPr>
          <p:nvPr>
            <p:ph idx="1"/>
          </p:nvPr>
        </p:nvSpPr>
        <p:spPr>
          <a:xfrm>
            <a:off x="621350" y="1760312"/>
            <a:ext cx="5029200" cy="4455093"/>
          </a:xfrm>
        </p:spPr>
        <p:txBody>
          <a:bodyPr>
            <a:normAutofit fontScale="77500" lnSpcReduction="20000"/>
          </a:bodyPr>
          <a:lstStyle/>
          <a:p>
            <a:r>
              <a:rPr lang="en-US" sz="2800" dirty="0"/>
              <a:t>Demographics of the medical field are (slowly) increasing in diversity</a:t>
            </a:r>
            <a:r>
              <a:rPr lang="en-US" sz="2800" baseline="30000" dirty="0"/>
              <a:t>1</a:t>
            </a:r>
            <a:endParaRPr lang="en-US" sz="2800" dirty="0"/>
          </a:p>
          <a:p>
            <a:pPr marL="400050"/>
            <a:r>
              <a:rPr lang="en-US" sz="2800" dirty="0"/>
              <a:t>Under-represented minorities, women, and medical students continue to experience substantial bias</a:t>
            </a:r>
            <a:r>
              <a:rPr lang="en-US" sz="2800" baseline="30000" dirty="0"/>
              <a:t>2-10</a:t>
            </a:r>
            <a:r>
              <a:rPr lang="en-US" sz="2800" dirty="0"/>
              <a:t> </a:t>
            </a:r>
            <a:r>
              <a:rPr lang="en-US" sz="2800" dirty="0">
                <a:sym typeface="Wingdings" pitchFamily="2" charset="2"/>
              </a:rPr>
              <a:t> burnout</a:t>
            </a:r>
            <a:r>
              <a:rPr lang="en-US" sz="2800" baseline="30000" dirty="0">
                <a:sym typeface="Wingdings" pitchFamily="2" charset="2"/>
              </a:rPr>
              <a:t>11</a:t>
            </a:r>
            <a:endParaRPr lang="en-US" sz="1600" dirty="0">
              <a:sym typeface="Wingdings" pitchFamily="2" charset="2"/>
            </a:endParaRPr>
          </a:p>
          <a:p>
            <a:pPr marL="800100" lvl="1"/>
            <a:r>
              <a:rPr lang="en-US" sz="2400" dirty="0">
                <a:sym typeface="Wingdings" pitchFamily="2" charset="2"/>
              </a:rPr>
              <a:t>NAS: female medical students and gender harassment</a:t>
            </a:r>
            <a:r>
              <a:rPr lang="en-US" sz="2500" baseline="30000" dirty="0">
                <a:sym typeface="Wingdings" pitchFamily="2" charset="2"/>
              </a:rPr>
              <a:t>10</a:t>
            </a:r>
            <a:endParaRPr lang="en-US" sz="2500" dirty="0">
              <a:sym typeface="Wingdings" pitchFamily="2" charset="2"/>
            </a:endParaRPr>
          </a:p>
          <a:p>
            <a:pPr marL="800100" lvl="1"/>
            <a:r>
              <a:rPr lang="en-US" sz="2400" dirty="0">
                <a:sym typeface="Wingdings" pitchFamily="2" charset="2"/>
              </a:rPr>
              <a:t>Prior strategies: limited success</a:t>
            </a:r>
            <a:r>
              <a:rPr lang="en-US" sz="2400" baseline="30000" dirty="0">
                <a:sym typeface="Wingdings" pitchFamily="2" charset="2"/>
              </a:rPr>
              <a:t>12</a:t>
            </a:r>
            <a:r>
              <a:rPr lang="en-US" sz="2400" dirty="0">
                <a:sym typeface="Wingdings" pitchFamily="2" charset="2"/>
              </a:rPr>
              <a:t> or targeted towards faculty/residents</a:t>
            </a:r>
            <a:r>
              <a:rPr lang="en-US" sz="2400" baseline="30000" dirty="0">
                <a:sym typeface="Wingdings" pitchFamily="2" charset="2"/>
              </a:rPr>
              <a:t>13-15</a:t>
            </a:r>
          </a:p>
          <a:p>
            <a:pPr marL="400050"/>
            <a:r>
              <a:rPr lang="en-US" sz="2800" dirty="0">
                <a:sym typeface="Wingdings" pitchFamily="2" charset="2"/>
              </a:rPr>
              <a:t>Factors contributing to mistreatment:</a:t>
            </a:r>
          </a:p>
          <a:p>
            <a:pPr marL="800100" lvl="1"/>
            <a:r>
              <a:rPr lang="en-US" sz="2400" dirty="0">
                <a:sym typeface="Wingdings" pitchFamily="2" charset="2"/>
              </a:rPr>
              <a:t>Clinical hierarchy  power dynamic</a:t>
            </a:r>
            <a:r>
              <a:rPr lang="en-US" sz="2400" baseline="30000" dirty="0">
                <a:sym typeface="Wingdings" pitchFamily="2" charset="2"/>
              </a:rPr>
              <a:t>10, 12</a:t>
            </a:r>
            <a:endParaRPr lang="en-US" sz="2400" dirty="0">
              <a:sym typeface="Wingdings" pitchFamily="2" charset="2"/>
            </a:endParaRPr>
          </a:p>
          <a:p>
            <a:endParaRPr lang="en-US" dirty="0"/>
          </a:p>
        </p:txBody>
      </p:sp>
      <p:pic>
        <p:nvPicPr>
          <p:cNvPr id="4" name="Picture 3">
            <a:extLst>
              <a:ext uri="{FF2B5EF4-FFF2-40B4-BE49-F238E27FC236}">
                <a16:creationId xmlns:a16="http://schemas.microsoft.com/office/drawing/2014/main" id="{A72E327A-04E7-5C42-B2C4-DAD2C4FEDF60}"/>
              </a:ext>
            </a:extLst>
          </p:cNvPr>
          <p:cNvPicPr>
            <a:picLocks noChangeAspect="1"/>
          </p:cNvPicPr>
          <p:nvPr/>
        </p:nvPicPr>
        <p:blipFill>
          <a:blip r:embed="rId3"/>
          <a:stretch>
            <a:fillRect/>
          </a:stretch>
        </p:blipFill>
        <p:spPr>
          <a:xfrm>
            <a:off x="5650550" y="1760313"/>
            <a:ext cx="6100116" cy="3083494"/>
          </a:xfrm>
          <a:prstGeom prst="rect">
            <a:avLst/>
          </a:prstGeom>
        </p:spPr>
      </p:pic>
      <p:sp>
        <p:nvSpPr>
          <p:cNvPr id="8" name="TextBox 7">
            <a:extLst>
              <a:ext uri="{FF2B5EF4-FFF2-40B4-BE49-F238E27FC236}">
                <a16:creationId xmlns:a16="http://schemas.microsoft.com/office/drawing/2014/main" id="{D16E2117-60C9-F44D-805C-14FDD214D014}"/>
              </a:ext>
            </a:extLst>
          </p:cNvPr>
          <p:cNvSpPr txBox="1"/>
          <p:nvPr/>
        </p:nvSpPr>
        <p:spPr>
          <a:xfrm>
            <a:off x="5650550" y="5906908"/>
            <a:ext cx="6002357" cy="769441"/>
          </a:xfrm>
          <a:prstGeom prst="rect">
            <a:avLst/>
          </a:prstGeom>
          <a:noFill/>
        </p:spPr>
        <p:txBody>
          <a:bodyPr wrap="square" rtlCol="0">
            <a:spAutoFit/>
          </a:bodyPr>
          <a:lstStyle/>
          <a:p>
            <a:r>
              <a:rPr lang="en-US" sz="1100" u="sng" dirty="0"/>
              <a:t>Figure reference:</a:t>
            </a:r>
            <a:r>
              <a:rPr lang="en-US" sz="1100" dirty="0"/>
              <a:t> The above image by the AAMC was retrieved from </a:t>
            </a:r>
            <a:r>
              <a:rPr lang="en-US" sz="1100" dirty="0">
                <a:hlinkClick r:id="rId4"/>
              </a:rPr>
              <a:t>http://www.aamcdiversityfactsandfigures.org/section-ii-current-status-of-us-physician-workforce/index.html#fig10</a:t>
            </a:r>
            <a:r>
              <a:rPr lang="en-US" sz="1100" u="sng" dirty="0"/>
              <a:t> </a:t>
            </a:r>
            <a:r>
              <a:rPr lang="en-US" sz="1100" dirty="0"/>
              <a:t>on July 18, 2019. This Image is in the public domain.</a:t>
            </a:r>
          </a:p>
          <a:p>
            <a:endParaRPr lang="en-US" sz="1100" dirty="0"/>
          </a:p>
        </p:txBody>
      </p:sp>
      <p:pic>
        <p:nvPicPr>
          <p:cNvPr id="6" name="Graphic 5" descr="Group">
            <a:extLst>
              <a:ext uri="{FF2B5EF4-FFF2-40B4-BE49-F238E27FC236}">
                <a16:creationId xmlns:a16="http://schemas.microsoft.com/office/drawing/2014/main" id="{C4052519-A688-E84C-A5BC-B3B0A2AA7FE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836613" y="5765697"/>
            <a:ext cx="914400" cy="914400"/>
          </a:xfrm>
          <a:prstGeom prst="rect">
            <a:avLst/>
          </a:prstGeom>
        </p:spPr>
      </p:pic>
    </p:spTree>
    <p:extLst>
      <p:ext uri="{BB962C8B-B14F-4D97-AF65-F5344CB8AC3E}">
        <p14:creationId xmlns:p14="http://schemas.microsoft.com/office/powerpoint/2010/main" val="1532035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A3F11-6F5E-BC41-9D73-328611EA811D}"/>
              </a:ext>
            </a:extLst>
          </p:cNvPr>
          <p:cNvSpPr>
            <a:spLocks noGrp="1"/>
          </p:cNvSpPr>
          <p:nvPr>
            <p:ph type="title"/>
          </p:nvPr>
        </p:nvSpPr>
        <p:spPr/>
        <p:txBody>
          <a:bodyPr/>
          <a:lstStyle/>
          <a:p>
            <a:r>
              <a:rPr lang="en-US" dirty="0"/>
              <a:t>Becoming an Active Bystander</a:t>
            </a:r>
          </a:p>
        </p:txBody>
      </p:sp>
      <p:sp>
        <p:nvSpPr>
          <p:cNvPr id="3" name="Content Placeholder 2">
            <a:extLst>
              <a:ext uri="{FF2B5EF4-FFF2-40B4-BE49-F238E27FC236}">
                <a16:creationId xmlns:a16="http://schemas.microsoft.com/office/drawing/2014/main" id="{040A1818-FD97-294B-A81A-CF7A7F747AC5}"/>
              </a:ext>
            </a:extLst>
          </p:cNvPr>
          <p:cNvSpPr>
            <a:spLocks noGrp="1"/>
          </p:cNvSpPr>
          <p:nvPr>
            <p:ph idx="1"/>
          </p:nvPr>
        </p:nvSpPr>
        <p:spPr/>
        <p:txBody>
          <a:bodyPr/>
          <a:lstStyle/>
          <a:p>
            <a:r>
              <a:rPr lang="en-US" sz="2400" dirty="0"/>
              <a:t>MD training path often grants us a favorable status in the medical community and society</a:t>
            </a:r>
          </a:p>
          <a:p>
            <a:pPr lvl="1"/>
            <a:r>
              <a:rPr lang="en-US" sz="2200" dirty="0"/>
              <a:t>Our voice is often respected </a:t>
            </a:r>
          </a:p>
          <a:p>
            <a:r>
              <a:rPr lang="en-US" sz="2400" dirty="0"/>
              <a:t>Thus, we encourage you to accept this call to action and responsibility as a medical student and future physician </a:t>
            </a:r>
          </a:p>
        </p:txBody>
      </p:sp>
      <p:pic>
        <p:nvPicPr>
          <p:cNvPr id="4" name="Graphic 3" descr="Group">
            <a:extLst>
              <a:ext uri="{FF2B5EF4-FFF2-40B4-BE49-F238E27FC236}">
                <a16:creationId xmlns:a16="http://schemas.microsoft.com/office/drawing/2014/main" id="{06DDFFB6-2526-044D-B0A7-72B6CB0739D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836613" y="5765697"/>
            <a:ext cx="914400" cy="914400"/>
          </a:xfrm>
          <a:prstGeom prst="rect">
            <a:avLst/>
          </a:prstGeom>
        </p:spPr>
      </p:pic>
    </p:spTree>
    <p:extLst>
      <p:ext uri="{BB962C8B-B14F-4D97-AF65-F5344CB8AC3E}">
        <p14:creationId xmlns:p14="http://schemas.microsoft.com/office/powerpoint/2010/main" val="42876734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
      <a:dk1>
        <a:srgbClr val="000000"/>
      </a:dk1>
      <a:lt1>
        <a:srgbClr val="FFFFFF"/>
      </a:lt1>
      <a:dk2>
        <a:srgbClr val="2C2441"/>
      </a:dk2>
      <a:lt2>
        <a:srgbClr val="E2E6E8"/>
      </a:lt2>
      <a:accent1>
        <a:srgbClr val="BE9A87"/>
      </a:accent1>
      <a:accent2>
        <a:srgbClr val="AEA077"/>
      </a:accent2>
      <a:accent3>
        <a:srgbClr val="A0A77E"/>
      </a:accent3>
      <a:accent4>
        <a:srgbClr val="8BAB75"/>
      </a:accent4>
      <a:accent5>
        <a:srgbClr val="81AD81"/>
      </a:accent5>
      <a:accent6>
        <a:srgbClr val="77AE8E"/>
      </a:accent6>
      <a:hlink>
        <a:srgbClr val="5B879C"/>
      </a:hlink>
      <a:folHlink>
        <a:srgbClr val="7F7F7F"/>
      </a:folHlink>
    </a:clrScheme>
    <a:fontScheme name="Savon">
      <a:majorFont>
        <a:latin typeface="Century School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2193</Words>
  <Application>Microsoft Macintosh PowerPoint</Application>
  <PresentationFormat>Widescreen</PresentationFormat>
  <Paragraphs>166</Paragraphs>
  <Slides>22</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Calibri</vt:lpstr>
      <vt:lpstr>Century Schoolbook</vt:lpstr>
      <vt:lpstr>Franklin Gothic Book</vt:lpstr>
      <vt:lpstr>Garamond</vt:lpstr>
      <vt:lpstr>SavonVTI</vt:lpstr>
      <vt:lpstr>Bystander Training: Creating a safeR Clinical learning environment  </vt:lpstr>
      <vt:lpstr>Goals &amp; Objectives</vt:lpstr>
      <vt:lpstr>Timeline</vt:lpstr>
      <vt:lpstr>Defining the terms</vt:lpstr>
      <vt:lpstr>Poll the crowd: </vt:lpstr>
      <vt:lpstr>Poll the crowd: </vt:lpstr>
      <vt:lpstr>Poll the crowd: </vt:lpstr>
      <vt:lpstr>Background: what’s the big deal? </vt:lpstr>
      <vt:lpstr>Becoming an Active Bystander</vt:lpstr>
      <vt:lpstr>The Green Dot Program</vt:lpstr>
      <vt:lpstr>The three FIVE D’s</vt:lpstr>
      <vt:lpstr>Direct Response: A Stepwise Approach</vt:lpstr>
      <vt:lpstr>Example</vt:lpstr>
      <vt:lpstr>CASE EXAMPLES</vt:lpstr>
      <vt:lpstr>ROLEPLAY of 3 CASES – INSTRUCTIONS</vt:lpstr>
      <vt:lpstr>Cases &amp; Discussion – Instructions </vt:lpstr>
      <vt:lpstr>Case #1</vt:lpstr>
      <vt:lpstr>Case #2</vt:lpstr>
      <vt:lpstr>Case #3</vt:lpstr>
      <vt:lpstr>Debrief + Commitment</vt:lpstr>
      <vt:lpstr>Feedback &amp; Contact Information</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Bystander Training: Creating a safeR Clinical learning environment  </dc:title>
  <dc:creator>York, Michelle</dc:creator>
  <cp:lastModifiedBy>York, Michelle</cp:lastModifiedBy>
  <cp:revision>10</cp:revision>
  <dcterms:created xsi:type="dcterms:W3CDTF">2020-10-16T02:59:24Z</dcterms:created>
  <dcterms:modified xsi:type="dcterms:W3CDTF">2021-05-12T13:19:04Z</dcterms:modified>
</cp:coreProperties>
</file>