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9"/>
  </p:notesMasterIdLst>
  <p:sldIdLst>
    <p:sldId id="284" r:id="rId2"/>
    <p:sldId id="318" r:id="rId3"/>
    <p:sldId id="343" r:id="rId4"/>
    <p:sldId id="345" r:id="rId5"/>
    <p:sldId id="341" r:id="rId6"/>
    <p:sldId id="344" r:id="rId7"/>
    <p:sldId id="34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5" autoAdjust="0"/>
    <p:restoredTop sz="79892" autoAdjust="0"/>
  </p:normalViewPr>
  <p:slideViewPr>
    <p:cSldViewPr snapToGrid="0">
      <p:cViewPr varScale="1">
        <p:scale>
          <a:sx n="91" d="100"/>
          <a:sy n="91" d="100"/>
        </p:scale>
        <p:origin x="17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8E37-9E9C-4940-8656-8FFEFE65CF13}"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29B76-0F1B-4445-A785-BD3B2CCC6C9B}" type="slidenum">
              <a:rPr lang="en-US" smtClean="0"/>
              <a:t>‹#›</a:t>
            </a:fld>
            <a:endParaRPr lang="en-US"/>
          </a:p>
        </p:txBody>
      </p:sp>
    </p:spTree>
    <p:extLst>
      <p:ext uri="{BB962C8B-B14F-4D97-AF65-F5344CB8AC3E}">
        <p14:creationId xmlns:p14="http://schemas.microsoft.com/office/powerpoint/2010/main" val="396469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29B76-0F1B-4445-A785-BD3B2CCC6C9B}" type="slidenum">
              <a:rPr lang="en-US" smtClean="0"/>
              <a:t>1</a:t>
            </a:fld>
            <a:endParaRPr lang="en-US"/>
          </a:p>
        </p:txBody>
      </p:sp>
    </p:spTree>
    <p:extLst>
      <p:ext uri="{BB962C8B-B14F-4D97-AF65-F5344CB8AC3E}">
        <p14:creationId xmlns:p14="http://schemas.microsoft.com/office/powerpoint/2010/main" val="99042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64DE7-EEB3-E782-6698-51519CB6E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E093-4F6D-5415-1943-A89BC0309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EA3F9-BC41-8183-C8AC-E6CDBCCA8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440A84-564F-FECF-8443-98389F2D92A2}"/>
              </a:ext>
            </a:extLst>
          </p:cNvPr>
          <p:cNvSpPr>
            <a:spLocks noGrp="1"/>
          </p:cNvSpPr>
          <p:nvPr>
            <p:ph type="sldNum" sz="quarter" idx="5"/>
          </p:nvPr>
        </p:nvSpPr>
        <p:spPr/>
        <p:txBody>
          <a:bodyPr/>
          <a:lstStyle/>
          <a:p>
            <a:fld id="{9A329B76-0F1B-4445-A785-BD3B2CCC6C9B}" type="slidenum">
              <a:rPr lang="en-US" smtClean="0"/>
              <a:t>2</a:t>
            </a:fld>
            <a:endParaRPr lang="en-US"/>
          </a:p>
        </p:txBody>
      </p:sp>
    </p:spTree>
    <p:extLst>
      <p:ext uri="{BB962C8B-B14F-4D97-AF65-F5344CB8AC3E}">
        <p14:creationId xmlns:p14="http://schemas.microsoft.com/office/powerpoint/2010/main" val="401039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5FA7-96D8-1938-1E8E-35EB9ED45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B3CE5-818E-3B11-DB61-501FEA367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C92F0-3135-D66A-0B64-06FAD4D0A5D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PPPHM (Figure 1) is based on a public health framework and used to conceptualize families with varying levels of psychosocial risk along with interventions matched to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base of the pyramid are Universal families, who are concerned or distressed about their child’s health problems, but who are generally resilient and able to cope and adapt to their child’s illness and treatment.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psychoeducation and family-centered support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Screen for indicators of higher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middle tier consists of Targeted families, with pre-existing concerns or difficulties that may contribute to continuing or escalating vulnerability during treatment.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Monitor child/family distress and risk factors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interventions specific to symptoms or adherence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tip of the pyramid are Clinical/Treatment families, with one or more pre-existing, chronic, and complex problems and resulting greatest need for prompt and often intensive intervention.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Consult behavioral health specialist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Intensify psychosocial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 impact on the medical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DCC6E3-5432-7DD0-1B20-4F3141740727}"/>
              </a:ext>
            </a:extLst>
          </p:cNvPr>
          <p:cNvSpPr>
            <a:spLocks noGrp="1"/>
          </p:cNvSpPr>
          <p:nvPr>
            <p:ph type="sldNum" sz="quarter" idx="5"/>
          </p:nvPr>
        </p:nvSpPr>
        <p:spPr/>
        <p:txBody>
          <a:bodyPr/>
          <a:lstStyle/>
          <a:p>
            <a:fld id="{9A329B76-0F1B-4445-A785-BD3B2CCC6C9B}" type="slidenum">
              <a:rPr lang="en-US" smtClean="0"/>
              <a:t>3</a:t>
            </a:fld>
            <a:endParaRPr lang="en-US"/>
          </a:p>
        </p:txBody>
      </p:sp>
    </p:spTree>
    <p:extLst>
      <p:ext uri="{BB962C8B-B14F-4D97-AF65-F5344CB8AC3E}">
        <p14:creationId xmlns:p14="http://schemas.microsoft.com/office/powerpoint/2010/main" val="30780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9AD3-6A0E-C95B-8732-A5210971B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F8797-1228-8C3D-8C53-4F3E03839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3B573-C5B6-A9E1-2E5C-F231AC5FAF8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Sample items include “Tell us who lives in the child’s home” (Family Structure), “Tell us about who helps out with the child’s care” (Social Support), “At any times during the child’s illness have you lost interest in being with family and friends, or doing regular activities as a result of the illness?” (Stress Reactions), and “As a caregiver for the child, how much do you believe the doctors and nurses will know how to help?” (Family Beliefs).</a:t>
            </a:r>
          </a:p>
        </p:txBody>
      </p:sp>
      <p:sp>
        <p:nvSpPr>
          <p:cNvPr id="4" name="Slide Number Placeholder 3">
            <a:extLst>
              <a:ext uri="{FF2B5EF4-FFF2-40B4-BE49-F238E27FC236}">
                <a16:creationId xmlns:a16="http://schemas.microsoft.com/office/drawing/2014/main" id="{9DCF61BD-4A2C-77A4-5178-5C09B67BBF6A}"/>
              </a:ext>
            </a:extLst>
          </p:cNvPr>
          <p:cNvSpPr>
            <a:spLocks noGrp="1"/>
          </p:cNvSpPr>
          <p:nvPr>
            <p:ph type="sldNum" sz="quarter" idx="5"/>
          </p:nvPr>
        </p:nvSpPr>
        <p:spPr/>
        <p:txBody>
          <a:bodyPr/>
          <a:lstStyle/>
          <a:p>
            <a:fld id="{9A329B76-0F1B-4445-A785-BD3B2CCC6C9B}" type="slidenum">
              <a:rPr lang="en-US" smtClean="0"/>
              <a:t>4</a:t>
            </a:fld>
            <a:endParaRPr lang="en-US"/>
          </a:p>
        </p:txBody>
      </p:sp>
    </p:spTree>
    <p:extLst>
      <p:ext uri="{BB962C8B-B14F-4D97-AF65-F5344CB8AC3E}">
        <p14:creationId xmlns:p14="http://schemas.microsoft.com/office/powerpoint/2010/main" val="413419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CC9B-FB3C-8E97-2EB4-B9C5BB0CE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FE1B4-0EE0-68D1-1B41-5BB176676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AB37B-E7FA-681D-EF7E-D771FC44F72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 PAT was developed originally from The Children’s Hospital of Philadelphia (CHOP), then other independent research on the PAT came from five other major children’s oncology centers in Australia [10], Canada [11], The Netherlands [12] and the US (Mississippi [13], Georgia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Reliability and validity: alpha =.81; test re-test reliability over 2-week period </a:t>
            </a:r>
            <a:r>
              <a:rPr lang="en-US" dirty="0" err="1">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=.78-.87. Scores correlated with acute stress and child behavior symptoms as reported by both mothers and fathers.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BB6E7F3-0BF1-D5F5-EE7A-939F2978C804}"/>
              </a:ext>
            </a:extLst>
          </p:cNvPr>
          <p:cNvSpPr>
            <a:spLocks noGrp="1"/>
          </p:cNvSpPr>
          <p:nvPr>
            <p:ph type="sldNum" sz="quarter" idx="5"/>
          </p:nvPr>
        </p:nvSpPr>
        <p:spPr/>
        <p:txBody>
          <a:bodyPr/>
          <a:lstStyle/>
          <a:p>
            <a:fld id="{9A329B76-0F1B-4445-A785-BD3B2CCC6C9B}" type="slidenum">
              <a:rPr lang="en-US" smtClean="0"/>
              <a:t>5</a:t>
            </a:fld>
            <a:endParaRPr lang="en-US"/>
          </a:p>
        </p:txBody>
      </p:sp>
    </p:spTree>
    <p:extLst>
      <p:ext uri="{BB962C8B-B14F-4D97-AF65-F5344CB8AC3E}">
        <p14:creationId xmlns:p14="http://schemas.microsoft.com/office/powerpoint/2010/main" val="45389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B75EB-D99D-EA1F-7F0B-A073B257D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E4005-0F37-B25D-E363-21E42E29F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5C0C9-8113-7E34-F785-EA444CEF86A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 PAT was developed originally from The Children’s Hospital of Philadelphia (CHOP), then other independent research on the PAT came from five other major children’s oncology centers in Australia [10], Canada [11], The Netherlands [12] and the US (Mississippi [13], Georgia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Reliability and validity: alpha =.81; test re-test reliability over 2-week period </a:t>
            </a:r>
            <a:r>
              <a:rPr lang="en-US" dirty="0" err="1">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=.78-.87. Scores correlated with acute stress and child behavior symptoms as reported by both mothers and fathers.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Content validity: significant correlations of Child Problems with BASC-2 Behavioral Symptoms Index; Total scores correlate highly with measures of distress and poorer family functioning.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As of 2018, the PAT is currently used in approximately 29% of pediatric cancer programs in the United States (</a:t>
            </a:r>
            <a:r>
              <a:rPr lang="en-US" dirty="0" err="1">
                <a:latin typeface="Times New Roman" panose="02020603050405020304" pitchFamily="18" charset="0"/>
                <a:cs typeface="Times New Roman" panose="02020603050405020304" pitchFamily="18" charset="0"/>
              </a:rPr>
              <a:t>Scialla</a:t>
            </a:r>
            <a:r>
              <a:rPr lang="en-US" dirty="0">
                <a:latin typeface="Times New Roman" panose="02020603050405020304" pitchFamily="18" charset="0"/>
                <a:cs typeface="Times New Roman" panose="02020603050405020304" pitchFamily="18" charset="0"/>
              </a:rPr>
              <a:t> et al., 2018).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E2C19C1-2AF8-D139-2E48-B54F079C0076}"/>
              </a:ext>
            </a:extLst>
          </p:cNvPr>
          <p:cNvSpPr>
            <a:spLocks noGrp="1"/>
          </p:cNvSpPr>
          <p:nvPr>
            <p:ph type="sldNum" sz="quarter" idx="5"/>
          </p:nvPr>
        </p:nvSpPr>
        <p:spPr/>
        <p:txBody>
          <a:bodyPr/>
          <a:lstStyle/>
          <a:p>
            <a:fld id="{9A329B76-0F1B-4445-A785-BD3B2CCC6C9B}" type="slidenum">
              <a:rPr lang="en-US" smtClean="0"/>
              <a:t>6</a:t>
            </a:fld>
            <a:endParaRPr lang="en-US"/>
          </a:p>
        </p:txBody>
      </p:sp>
    </p:spTree>
    <p:extLst>
      <p:ext uri="{BB962C8B-B14F-4D97-AF65-F5344CB8AC3E}">
        <p14:creationId xmlns:p14="http://schemas.microsoft.com/office/powerpoint/2010/main" val="92321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AF06-E5EF-E6C9-B484-188A1B563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1204C-658E-ED3B-4462-BB420AA84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EF79A-3758-97DE-2707-A04BA0BADF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42AB3D-1CCD-FEA7-1363-DFAFAE12649D}"/>
              </a:ext>
            </a:extLst>
          </p:cNvPr>
          <p:cNvSpPr>
            <a:spLocks noGrp="1"/>
          </p:cNvSpPr>
          <p:nvPr>
            <p:ph type="sldNum" sz="quarter" idx="5"/>
          </p:nvPr>
        </p:nvSpPr>
        <p:spPr/>
        <p:txBody>
          <a:bodyPr/>
          <a:lstStyle/>
          <a:p>
            <a:fld id="{9A329B76-0F1B-4445-A785-BD3B2CCC6C9B}" type="slidenum">
              <a:rPr lang="en-US" smtClean="0"/>
              <a:t>7</a:t>
            </a:fld>
            <a:endParaRPr lang="en-US"/>
          </a:p>
        </p:txBody>
      </p:sp>
    </p:spTree>
    <p:extLst>
      <p:ext uri="{BB962C8B-B14F-4D97-AF65-F5344CB8AC3E}">
        <p14:creationId xmlns:p14="http://schemas.microsoft.com/office/powerpoint/2010/main" val="350728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9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92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46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639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77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644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464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46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27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7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17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361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59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0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26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3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3/6/2024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338778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i.org/10.3109/0284186X.2014.99577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3109/0284186X.2014.9957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3109/0284186X.2014.9957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hyperlink" Target="https://doi.org/10.3109/0284186X.2014.9957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109/0284186X.2014.9957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hyperlink" Target="https://doi.org/10.3109/0284186X.2014.99577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109/0284186X.2014.99577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3B3FF-62B3-2C26-74CB-53A0F532074F}"/>
              </a:ext>
            </a:extLst>
          </p:cNvPr>
          <p:cNvSpPr>
            <a:spLocks noGrp="1"/>
          </p:cNvSpPr>
          <p:nvPr>
            <p:ph idx="1"/>
          </p:nvPr>
        </p:nvSpPr>
        <p:spPr>
          <a:xfrm>
            <a:off x="4395537" y="1432975"/>
            <a:ext cx="7307179" cy="3243933"/>
          </a:xfrm>
        </p:spPr>
        <p:txBody>
          <a:bodyPr anchor="ctr">
            <a:normAutofit/>
          </a:bodyPr>
          <a:lstStyle/>
          <a:p>
            <a:pPr marL="0" indent="-457200" algn="ctr">
              <a:lnSpc>
                <a:spcPct val="100000"/>
              </a:lnSpc>
              <a:spcBef>
                <a:spcPts val="0"/>
              </a:spcBef>
              <a:spcAft>
                <a:spcPts val="0"/>
              </a:spcAft>
              <a:buNone/>
            </a:pPr>
            <a:r>
              <a:rPr lang="en-US" sz="2800" dirty="0">
                <a:solidFill>
                  <a:schemeClr val="tx1"/>
                </a:solidFill>
                <a:latin typeface="Times New Roman" panose="02020603050405020304" pitchFamily="18" charset="0"/>
                <a:cs typeface="Times New Roman" panose="02020603050405020304" pitchFamily="18" charset="0"/>
              </a:rPr>
              <a:t>Family psychosocial risk screening guided by</a:t>
            </a:r>
          </a:p>
          <a:p>
            <a:pPr marL="0" indent="-457200" algn="ctr">
              <a:lnSpc>
                <a:spcPct val="100000"/>
              </a:lnSpc>
              <a:spcBef>
                <a:spcPts val="0"/>
              </a:spcBef>
              <a:spcAft>
                <a:spcPts val="0"/>
              </a:spcAft>
              <a:buNone/>
            </a:pPr>
            <a:r>
              <a:rPr lang="en-US" sz="2800" dirty="0">
                <a:solidFill>
                  <a:schemeClr val="tx1"/>
                </a:solidFill>
                <a:latin typeface="Times New Roman" panose="02020603050405020304" pitchFamily="18" charset="0"/>
                <a:cs typeface="Times New Roman" panose="02020603050405020304" pitchFamily="18" charset="0"/>
              </a:rPr>
              <a:t> the Pediatric Psychosocial Preventative </a:t>
            </a:r>
          </a:p>
          <a:p>
            <a:pPr marL="0" indent="-457200" algn="ctr">
              <a:lnSpc>
                <a:spcPct val="100000"/>
              </a:lnSpc>
              <a:spcBef>
                <a:spcPts val="0"/>
              </a:spcBef>
              <a:spcAft>
                <a:spcPts val="0"/>
              </a:spcAft>
              <a:buNone/>
            </a:pPr>
            <a:r>
              <a:rPr lang="en-US" sz="2800" dirty="0">
                <a:solidFill>
                  <a:schemeClr val="tx1"/>
                </a:solidFill>
                <a:latin typeface="Times New Roman" panose="02020603050405020304" pitchFamily="18" charset="0"/>
                <a:cs typeface="Times New Roman" panose="02020603050405020304" pitchFamily="18" charset="0"/>
              </a:rPr>
              <a:t>Health Model(PPPHM) using the </a:t>
            </a:r>
          </a:p>
          <a:p>
            <a:pPr marL="0" indent="-457200" algn="ctr">
              <a:lnSpc>
                <a:spcPct val="100000"/>
              </a:lnSpc>
              <a:spcBef>
                <a:spcPts val="0"/>
              </a:spcBef>
              <a:spcAft>
                <a:spcPts val="0"/>
              </a:spcAft>
              <a:buNone/>
            </a:pPr>
            <a:r>
              <a:rPr lang="en-US" sz="2800" dirty="0">
                <a:solidFill>
                  <a:schemeClr val="tx1"/>
                </a:solidFill>
                <a:latin typeface="Times New Roman" panose="02020603050405020304" pitchFamily="18" charset="0"/>
                <a:cs typeface="Times New Roman" panose="02020603050405020304" pitchFamily="18" charset="0"/>
              </a:rPr>
              <a:t>Psychosocial Assessment Tool (PAT)</a:t>
            </a:r>
          </a:p>
        </p:txBody>
      </p:sp>
      <p:sp>
        <p:nvSpPr>
          <p:cNvPr id="6" name="TextBox 5">
            <a:extLst>
              <a:ext uri="{FF2B5EF4-FFF2-40B4-BE49-F238E27FC236}">
                <a16:creationId xmlns:a16="http://schemas.microsoft.com/office/drawing/2014/main" id="{222AE07A-856C-353A-AA3C-8C866EC15602}"/>
              </a:ext>
            </a:extLst>
          </p:cNvPr>
          <p:cNvSpPr txBox="1"/>
          <p:nvPr/>
        </p:nvSpPr>
        <p:spPr>
          <a:xfrm>
            <a:off x="267893" y="1659285"/>
            <a:ext cx="4243939" cy="3416320"/>
          </a:xfrm>
          <a:prstGeom prst="rect">
            <a:avLst/>
          </a:prstGeom>
          <a:noFill/>
        </p:spPr>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Research Corner</a:t>
            </a:r>
          </a:p>
          <a:p>
            <a:pPr algn="ctr"/>
            <a:r>
              <a:rPr lang="en-US" sz="2400" dirty="0">
                <a:latin typeface="Times New Roman" panose="02020603050405020304" pitchFamily="18" charset="0"/>
                <a:cs typeface="Times New Roman" panose="02020603050405020304" pitchFamily="18" charset="0"/>
              </a:rPr>
              <a:t>3/4/2024</a:t>
            </a:r>
          </a:p>
        </p:txBody>
      </p:sp>
      <p:pic>
        <p:nvPicPr>
          <p:cNvPr id="2050" name="x_imageSelected0">
            <a:extLst>
              <a:ext uri="{FF2B5EF4-FFF2-40B4-BE49-F238E27FC236}">
                <a16:creationId xmlns:a16="http://schemas.microsoft.com/office/drawing/2014/main" id="{16440E7C-1913-7C53-A49A-4B8C1F490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389" y="2085173"/>
            <a:ext cx="1939539" cy="193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95FD30-87E7-9C73-A913-94C5EC198C19}"/>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dirty="0">
                <a:effectLst/>
                <a:latin typeface="Times New Roman" panose="02020603050405020304" pitchFamily="18" charset="0"/>
                <a:cs typeface="Times New Roman" panose="02020603050405020304" pitchFamily="18" charset="0"/>
              </a:rPr>
              <a:t>Kazak, A. E., Schneider, S., </a:t>
            </a:r>
            <a:r>
              <a:rPr lang="en-US" sz="1050" b="0" i="0" dirty="0" err="1">
                <a:effectLst/>
                <a:latin typeface="Times New Roman" panose="02020603050405020304" pitchFamily="18" charset="0"/>
                <a:cs typeface="Times New Roman" panose="02020603050405020304" pitchFamily="18" charset="0"/>
              </a:rPr>
              <a:t>Didonato</a:t>
            </a:r>
            <a:r>
              <a:rPr lang="en-US" sz="1050" b="0" i="0" dirty="0">
                <a:effectLst/>
                <a:latin typeface="Times New Roman" panose="02020603050405020304" pitchFamily="18" charset="0"/>
                <a:cs typeface="Times New Roman" panose="02020603050405020304" pitchFamily="18" charset="0"/>
              </a:rPr>
              <a:t>, S., &amp; Pai, A. L. (2015). Family psychosocial risk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using the Psychosocial Assessment Tool (PAT). </a:t>
            </a:r>
            <a:r>
              <a:rPr lang="en-US" sz="1050" b="0" i="1" dirty="0">
                <a:effectLst/>
                <a:latin typeface="Times New Roman" panose="02020603050405020304" pitchFamily="18" charset="0"/>
                <a:cs typeface="Times New Roman" panose="02020603050405020304" pitchFamily="18" charset="0"/>
              </a:rPr>
              <a:t>Acta </a:t>
            </a:r>
            <a:r>
              <a:rPr lang="en-US" sz="1050" b="0" i="1" dirty="0" err="1">
                <a:effectLst/>
                <a:latin typeface="Times New Roman" panose="02020603050405020304" pitchFamily="18" charset="0"/>
                <a:cs typeface="Times New Roman" panose="02020603050405020304" pitchFamily="18" charset="0"/>
              </a:rPr>
              <a:t>Oncologica</a:t>
            </a:r>
            <a:r>
              <a:rPr lang="en-US" sz="1050" dirty="0">
                <a:latin typeface="Times New Roman" panose="02020603050405020304" pitchFamily="18" charset="0"/>
                <a:cs typeface="Times New Roman" panose="02020603050405020304" pitchFamily="18" charset="0"/>
              </a:rPr>
              <a:t>, </a:t>
            </a:r>
            <a:r>
              <a:rPr lang="en-US" sz="1050" b="0" i="1" dirty="0">
                <a:effectLst/>
                <a:latin typeface="Times New Roman" panose="02020603050405020304" pitchFamily="18" charset="0"/>
                <a:cs typeface="Times New Roman" panose="02020603050405020304" pitchFamily="18" charset="0"/>
              </a:rPr>
              <a:t>54</a:t>
            </a:r>
            <a:r>
              <a:rPr lang="en-US" sz="1050" b="0" i="0" dirty="0">
                <a:effectLst/>
                <a:latin typeface="Times New Roman" panose="02020603050405020304" pitchFamily="18" charset="0"/>
                <a:cs typeface="Times New Roman" panose="02020603050405020304" pitchFamily="18" charset="0"/>
              </a:rPr>
              <a:t>(5), 574–580.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hlinkClick r:id="rId4"/>
              </a:rPr>
              <a:t>https://doi.org/10.3109/0284186X.2014.995774</a:t>
            </a:r>
            <a:r>
              <a:rPr lang="en-US" sz="105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9916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E6E36EF-A5A7-4AB9-97AF-2FD5012E9D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CB564-F26A-E739-0047-9B40BC6082A5}"/>
              </a:ext>
            </a:extLst>
          </p:cNvPr>
          <p:cNvSpPr>
            <a:spLocks noGrp="1"/>
          </p:cNvSpPr>
          <p:nvPr>
            <p:ph idx="1"/>
          </p:nvPr>
        </p:nvSpPr>
        <p:spPr>
          <a:xfrm>
            <a:off x="947289" y="1490800"/>
            <a:ext cx="10297419" cy="4892040"/>
          </a:xfrm>
        </p:spPr>
        <p:txBody>
          <a:bodyPr anchor="t">
            <a:norm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While the psychosocial needs of families with children facing life threatening pediatric illnesses are well-documented, effectively identifying these needs and providing evidence-based care remains a challenge.</a:t>
            </a:r>
          </a:p>
          <a:p>
            <a:r>
              <a:rPr lang="en-US" dirty="0">
                <a:latin typeface="Times New Roman" panose="02020603050405020304" pitchFamily="18" charset="0"/>
                <a:cs typeface="Times New Roman" panose="02020603050405020304" pitchFamily="18" charset="0"/>
              </a:rPr>
              <a:t>Systematically screening for various family psychosocial risks can effectively identify treatment needs for patients and families.</a:t>
            </a: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C287756-369D-A1A2-A51D-0A0D0977F614}"/>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Background</a:t>
            </a:r>
          </a:p>
        </p:txBody>
      </p:sp>
      <p:sp>
        <p:nvSpPr>
          <p:cNvPr id="7" name="TextBox 6">
            <a:extLst>
              <a:ext uri="{FF2B5EF4-FFF2-40B4-BE49-F238E27FC236}">
                <a16:creationId xmlns:a16="http://schemas.microsoft.com/office/drawing/2014/main" id="{EF4F1A47-F2BF-8CA1-1EF8-B990E0C98EF4}"/>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dirty="0">
                <a:effectLst/>
                <a:latin typeface="Times New Roman" panose="02020603050405020304" pitchFamily="18" charset="0"/>
                <a:cs typeface="Times New Roman" panose="02020603050405020304" pitchFamily="18" charset="0"/>
              </a:rPr>
              <a:t>Kazak, A. E., Schneider, S., </a:t>
            </a:r>
            <a:r>
              <a:rPr lang="en-US" sz="1050" b="0" i="0" dirty="0" err="1">
                <a:effectLst/>
                <a:latin typeface="Times New Roman" panose="02020603050405020304" pitchFamily="18" charset="0"/>
                <a:cs typeface="Times New Roman" panose="02020603050405020304" pitchFamily="18" charset="0"/>
              </a:rPr>
              <a:t>Didonato</a:t>
            </a:r>
            <a:r>
              <a:rPr lang="en-US" sz="1050" b="0" i="0" dirty="0">
                <a:effectLst/>
                <a:latin typeface="Times New Roman" panose="02020603050405020304" pitchFamily="18" charset="0"/>
                <a:cs typeface="Times New Roman" panose="02020603050405020304" pitchFamily="18" charset="0"/>
              </a:rPr>
              <a:t>, S., &amp; Pai, A. L. (2015). Family psychosocial risk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using the Psychosocial Assessment Tool (PAT). </a:t>
            </a:r>
            <a:r>
              <a:rPr lang="en-US" sz="1050" b="0" i="1" dirty="0">
                <a:effectLst/>
                <a:latin typeface="Times New Roman" panose="02020603050405020304" pitchFamily="18" charset="0"/>
                <a:cs typeface="Times New Roman" panose="02020603050405020304" pitchFamily="18" charset="0"/>
              </a:rPr>
              <a:t>Acta </a:t>
            </a:r>
            <a:r>
              <a:rPr lang="en-US" sz="1050" b="0" i="1" dirty="0" err="1">
                <a:effectLst/>
                <a:latin typeface="Times New Roman" panose="02020603050405020304" pitchFamily="18" charset="0"/>
                <a:cs typeface="Times New Roman" panose="02020603050405020304" pitchFamily="18" charset="0"/>
              </a:rPr>
              <a:t>Oncologica</a:t>
            </a:r>
            <a:r>
              <a:rPr lang="en-US" sz="1050" dirty="0">
                <a:latin typeface="Times New Roman" panose="02020603050405020304" pitchFamily="18" charset="0"/>
                <a:cs typeface="Times New Roman" panose="02020603050405020304" pitchFamily="18" charset="0"/>
              </a:rPr>
              <a:t>, </a:t>
            </a:r>
            <a:r>
              <a:rPr lang="en-US" sz="1050" b="0" i="1" dirty="0">
                <a:effectLst/>
                <a:latin typeface="Times New Roman" panose="02020603050405020304" pitchFamily="18" charset="0"/>
                <a:cs typeface="Times New Roman" panose="02020603050405020304" pitchFamily="18" charset="0"/>
              </a:rPr>
              <a:t>54</a:t>
            </a:r>
            <a:r>
              <a:rPr lang="en-US" sz="1050" b="0" i="0" dirty="0">
                <a:effectLst/>
                <a:latin typeface="Times New Roman" panose="02020603050405020304" pitchFamily="18" charset="0"/>
                <a:cs typeface="Times New Roman" panose="02020603050405020304" pitchFamily="18" charset="0"/>
              </a:rPr>
              <a:t>(5), 574–580.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hlinkClick r:id="rId3"/>
              </a:rPr>
              <a:t>https://doi.org/10.3109/0284186X.2014.995774</a:t>
            </a:r>
            <a:r>
              <a:rPr lang="en-US" sz="105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4074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07EA7AC-F2E2-DCAE-105D-B200300238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84CDE-B6B8-7E3D-CE33-D41ED87ECB7E}"/>
              </a:ext>
            </a:extLst>
          </p:cNvPr>
          <p:cNvSpPr>
            <a:spLocks noGrp="1"/>
          </p:cNvSpPr>
          <p:nvPr>
            <p:ph idx="1"/>
          </p:nvPr>
        </p:nvSpPr>
        <p:spPr>
          <a:xfrm>
            <a:off x="947290" y="1140042"/>
            <a:ext cx="10297419" cy="4892040"/>
          </a:xfrm>
        </p:spPr>
        <p:txBody>
          <a:bodyPr anchor="t">
            <a:normAutofit/>
          </a:bodyPr>
          <a:lstStyle/>
          <a:p>
            <a:r>
              <a:rPr lang="en-US" dirty="0">
                <a:latin typeface="Times New Roman" panose="02020603050405020304" pitchFamily="18" charset="0"/>
                <a:cs typeface="Times New Roman" panose="02020603050405020304" pitchFamily="18" charset="0"/>
              </a:rPr>
              <a:t>The Pediatric Psychosocial Preventative Health Model (PPPHM):</a:t>
            </a:r>
          </a:p>
        </p:txBody>
      </p:sp>
      <p:sp>
        <p:nvSpPr>
          <p:cNvPr id="6" name="TextBox 5">
            <a:extLst>
              <a:ext uri="{FF2B5EF4-FFF2-40B4-BE49-F238E27FC236}">
                <a16:creationId xmlns:a16="http://schemas.microsoft.com/office/drawing/2014/main" id="{85EC6684-CBE9-A12E-9C12-26B8C8A38326}"/>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sp>
        <p:nvSpPr>
          <p:cNvPr id="2" name="TextBox 1">
            <a:extLst>
              <a:ext uri="{FF2B5EF4-FFF2-40B4-BE49-F238E27FC236}">
                <a16:creationId xmlns:a16="http://schemas.microsoft.com/office/drawing/2014/main" id="{115AA048-7AF6-176B-56D8-36CB4462F343}"/>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dirty="0">
                <a:effectLst/>
                <a:latin typeface="Times New Roman" panose="02020603050405020304" pitchFamily="18" charset="0"/>
                <a:cs typeface="Times New Roman" panose="02020603050405020304" pitchFamily="18" charset="0"/>
              </a:rPr>
              <a:t>Kazak, A. E., Schneider, S., </a:t>
            </a:r>
            <a:r>
              <a:rPr lang="en-US" sz="1050" b="0" i="0" dirty="0" err="1">
                <a:effectLst/>
                <a:latin typeface="Times New Roman" panose="02020603050405020304" pitchFamily="18" charset="0"/>
                <a:cs typeface="Times New Roman" panose="02020603050405020304" pitchFamily="18" charset="0"/>
              </a:rPr>
              <a:t>Didonato</a:t>
            </a:r>
            <a:r>
              <a:rPr lang="en-US" sz="1050" b="0" i="0" dirty="0">
                <a:effectLst/>
                <a:latin typeface="Times New Roman" panose="02020603050405020304" pitchFamily="18" charset="0"/>
                <a:cs typeface="Times New Roman" panose="02020603050405020304" pitchFamily="18" charset="0"/>
              </a:rPr>
              <a:t>, S., &amp; Pai, A. L. (2015). Family psychosocial risk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using the Psychosocial Assessment Tool (PAT). </a:t>
            </a:r>
            <a:r>
              <a:rPr lang="en-US" sz="1050" b="0" i="1" dirty="0">
                <a:effectLst/>
                <a:latin typeface="Times New Roman" panose="02020603050405020304" pitchFamily="18" charset="0"/>
                <a:cs typeface="Times New Roman" panose="02020603050405020304" pitchFamily="18" charset="0"/>
              </a:rPr>
              <a:t>Acta </a:t>
            </a:r>
            <a:r>
              <a:rPr lang="en-US" sz="1050" b="0" i="1" dirty="0" err="1">
                <a:effectLst/>
                <a:latin typeface="Times New Roman" panose="02020603050405020304" pitchFamily="18" charset="0"/>
                <a:cs typeface="Times New Roman" panose="02020603050405020304" pitchFamily="18" charset="0"/>
              </a:rPr>
              <a:t>Oncologica</a:t>
            </a:r>
            <a:r>
              <a:rPr lang="en-US" sz="1050" dirty="0">
                <a:latin typeface="Times New Roman" panose="02020603050405020304" pitchFamily="18" charset="0"/>
                <a:cs typeface="Times New Roman" panose="02020603050405020304" pitchFamily="18" charset="0"/>
              </a:rPr>
              <a:t>, </a:t>
            </a:r>
            <a:r>
              <a:rPr lang="en-US" sz="1050" b="0" i="1" dirty="0">
                <a:effectLst/>
                <a:latin typeface="Times New Roman" panose="02020603050405020304" pitchFamily="18" charset="0"/>
                <a:cs typeface="Times New Roman" panose="02020603050405020304" pitchFamily="18" charset="0"/>
              </a:rPr>
              <a:t>54</a:t>
            </a:r>
            <a:r>
              <a:rPr lang="en-US" sz="1050" b="0" i="0" dirty="0">
                <a:effectLst/>
                <a:latin typeface="Times New Roman" panose="02020603050405020304" pitchFamily="18" charset="0"/>
                <a:cs typeface="Times New Roman" panose="02020603050405020304" pitchFamily="18" charset="0"/>
              </a:rPr>
              <a:t>(5), 574–580.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hlinkClick r:id="rId3"/>
              </a:rPr>
              <a:t>https://doi.org/10.3109/0284186X.2014.995774</a:t>
            </a:r>
            <a:r>
              <a:rPr lang="en-US" sz="1050" b="0" i="0" dirty="0">
                <a:effectLst/>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9722AC5E-B9A1-AB37-037D-E83E91853BE0}"/>
              </a:ext>
            </a:extLst>
          </p:cNvPr>
          <p:cNvPicPr>
            <a:picLocks noChangeAspect="1"/>
          </p:cNvPicPr>
          <p:nvPr/>
        </p:nvPicPr>
        <p:blipFill rotWithShape="1">
          <a:blip r:embed="rId4"/>
          <a:srcRect t="9140"/>
          <a:stretch/>
        </p:blipFill>
        <p:spPr>
          <a:xfrm>
            <a:off x="1895151" y="1685831"/>
            <a:ext cx="5878700" cy="4154823"/>
          </a:xfrm>
          <a:prstGeom prst="rect">
            <a:avLst/>
          </a:prstGeom>
        </p:spPr>
      </p:pic>
      <p:sp>
        <p:nvSpPr>
          <p:cNvPr id="5" name="TextBox 4">
            <a:extLst>
              <a:ext uri="{FF2B5EF4-FFF2-40B4-BE49-F238E27FC236}">
                <a16:creationId xmlns:a16="http://schemas.microsoft.com/office/drawing/2014/main" id="{0AA347B3-C0F8-A635-72A2-73E163B1454D}"/>
              </a:ext>
            </a:extLst>
          </p:cNvPr>
          <p:cNvSpPr txBox="1"/>
          <p:nvPr/>
        </p:nvSpPr>
        <p:spPr>
          <a:xfrm>
            <a:off x="1895151" y="5797869"/>
            <a:ext cx="6094476" cy="276999"/>
          </a:xfrm>
          <a:prstGeom prst="rect">
            <a:avLst/>
          </a:prstGeom>
          <a:noFill/>
        </p:spPr>
        <p:txBody>
          <a:bodyPr wrap="square">
            <a:spAutoFit/>
          </a:bodyPr>
          <a:lstStyle/>
          <a:p>
            <a:r>
              <a:rPr lang="en-US" sz="1200" b="0" i="0" u="none" strike="noStrike" baseline="0" dirty="0">
                <a:latin typeface="Times New Roman" panose="02020603050405020304" pitchFamily="18" charset="0"/>
                <a:cs typeface="Times New Roman" panose="02020603050405020304" pitchFamily="18" charset="0"/>
              </a:rPr>
              <a:t>Figure 1. Pediatric Psychosocial Preventative Health Model (PPPHM).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45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2BB18D65-F256-DCB1-9FBA-6245B78D89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9CA68-8B1C-4050-8FB9-F29FED85E1E5}"/>
              </a:ext>
            </a:extLst>
          </p:cNvPr>
          <p:cNvSpPr>
            <a:spLocks noGrp="1"/>
          </p:cNvSpPr>
          <p:nvPr>
            <p:ph idx="1"/>
          </p:nvPr>
        </p:nvSpPr>
        <p:spPr>
          <a:xfrm>
            <a:off x="947290" y="1140042"/>
            <a:ext cx="10297419" cy="4892040"/>
          </a:xfrm>
        </p:spPr>
        <p:txBody>
          <a:bodyPr anchor="t">
            <a:normAutofit/>
          </a:bodyPr>
          <a:lstStyle/>
          <a:p>
            <a:r>
              <a:rPr lang="en-US" dirty="0">
                <a:latin typeface="Times New Roman" panose="02020603050405020304" pitchFamily="18" charset="0"/>
                <a:cs typeface="Times New Roman" panose="02020603050405020304" pitchFamily="18" charset="0"/>
              </a:rPr>
              <a:t>The Psychosocial Assessment Tool (PAT):</a:t>
            </a:r>
          </a:p>
          <a:p>
            <a:pPr lvl="1"/>
            <a:r>
              <a:rPr lang="en-US" dirty="0">
                <a:latin typeface="Times New Roman" panose="02020603050405020304" pitchFamily="18" charset="0"/>
                <a:cs typeface="Times New Roman" panose="02020603050405020304" pitchFamily="18" charset="0"/>
              </a:rPr>
              <a:t>A brief (5-10 minutes) parent report screener of psychosocial risk for use in pediatrics</a:t>
            </a:r>
          </a:p>
          <a:p>
            <a:pPr lvl="1"/>
            <a:r>
              <a:rPr lang="en-US" dirty="0">
                <a:latin typeface="Times New Roman" panose="02020603050405020304" pitchFamily="18" charset="0"/>
                <a:cs typeface="Times New Roman" panose="02020603050405020304" pitchFamily="18" charset="0"/>
              </a:rPr>
              <a:t>Response format(s): Yes/No, Likert ratings, fill-in-the-blank questions, checkboxes</a:t>
            </a:r>
          </a:p>
          <a:p>
            <a:pPr lvl="1"/>
            <a:r>
              <a:rPr lang="en-US" dirty="0">
                <a:latin typeface="Times New Roman" panose="02020603050405020304" pitchFamily="18" charset="0"/>
                <a:cs typeface="Times New Roman" panose="02020603050405020304" pitchFamily="18" charset="0"/>
              </a:rPr>
              <a:t>Number of items varies depending on the age of child and of siblings (if any) and also the version used (e.g. adaptations for different diseases may result in additional items):</a:t>
            </a:r>
          </a:p>
          <a:p>
            <a:pPr lvl="2"/>
            <a:r>
              <a:rPr lang="en-US" dirty="0">
                <a:latin typeface="Times New Roman" panose="02020603050405020304" pitchFamily="18" charset="0"/>
                <a:cs typeface="Times New Roman" panose="02020603050405020304" pitchFamily="18" charset="0"/>
              </a:rPr>
              <a:t>demographic characteristics, diagnosis, family structure, family resources, social support, child knowledge of disease, school enrollment, school placement, child problems (internalizing, externalizing, social, cognitive), sibling problems, family problems, family beliefs, and stress responses.</a:t>
            </a:r>
          </a:p>
          <a:p>
            <a:pPr lvl="1"/>
            <a:r>
              <a:rPr lang="en-US" dirty="0">
                <a:latin typeface="Times New Roman" panose="02020603050405020304" pitchFamily="18" charset="0"/>
                <a:cs typeface="Times New Roman" panose="02020603050405020304" pitchFamily="18" charset="0"/>
              </a:rPr>
              <a:t>Has been used for families across a broad range of age, from infants to adolescents.</a:t>
            </a:r>
          </a:p>
          <a:p>
            <a:pPr lvl="1"/>
            <a:r>
              <a:rPr lang="en-US" dirty="0">
                <a:latin typeface="Times New Roman" panose="02020603050405020304" pitchFamily="18" charset="0"/>
                <a:cs typeface="Times New Roman" panose="02020603050405020304" pitchFamily="18" charset="0"/>
              </a:rPr>
              <a:t>Has been translated and validated into many languages for use in the United States and internationally.</a:t>
            </a:r>
          </a:p>
          <a:p>
            <a:pPr lvl="1"/>
            <a:r>
              <a:rPr lang="en-US" dirty="0">
                <a:latin typeface="Times New Roman" panose="02020603050405020304" pitchFamily="18" charset="0"/>
                <a:cs typeface="Times New Roman" panose="02020603050405020304" pitchFamily="18" charset="0"/>
              </a:rPr>
              <a:t>Can be administered via a web-based format or </a:t>
            </a:r>
            <a:r>
              <a:rPr lang="en-US" dirty="0" err="1">
                <a:latin typeface="Times New Roman" panose="02020603050405020304" pitchFamily="18" charset="0"/>
                <a:cs typeface="Times New Roman" panose="02020603050405020304" pitchFamily="18" charset="0"/>
              </a:rPr>
              <a:t>REDCap</a:t>
            </a:r>
            <a:r>
              <a:rPr lang="en-US" dirty="0">
                <a:latin typeface="Times New Roman" panose="02020603050405020304" pitchFamily="18" charset="0"/>
                <a:cs typeface="Times New Roman" panose="02020603050405020304" pitchFamily="18" charset="0"/>
              </a:rPr>
              <a:t>, but also paper and pencil format. </a:t>
            </a:r>
          </a:p>
        </p:txBody>
      </p:sp>
      <p:sp>
        <p:nvSpPr>
          <p:cNvPr id="6" name="TextBox 5">
            <a:extLst>
              <a:ext uri="{FF2B5EF4-FFF2-40B4-BE49-F238E27FC236}">
                <a16:creationId xmlns:a16="http://schemas.microsoft.com/office/drawing/2014/main" id="{C536412B-5687-78F3-8911-87524F405B27}"/>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Method</a:t>
            </a:r>
          </a:p>
        </p:txBody>
      </p:sp>
      <p:sp>
        <p:nvSpPr>
          <p:cNvPr id="2" name="TextBox 1">
            <a:extLst>
              <a:ext uri="{FF2B5EF4-FFF2-40B4-BE49-F238E27FC236}">
                <a16:creationId xmlns:a16="http://schemas.microsoft.com/office/drawing/2014/main" id="{645B0904-3232-5BB1-5934-C304BAC6EA5D}"/>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dirty="0">
                <a:effectLst/>
                <a:latin typeface="Times New Roman" panose="02020603050405020304" pitchFamily="18" charset="0"/>
                <a:cs typeface="Times New Roman" panose="02020603050405020304" pitchFamily="18" charset="0"/>
              </a:rPr>
              <a:t>Kazak, A. E., Schneider, S., </a:t>
            </a:r>
            <a:r>
              <a:rPr lang="en-US" sz="1050" b="0" i="0" dirty="0" err="1">
                <a:effectLst/>
                <a:latin typeface="Times New Roman" panose="02020603050405020304" pitchFamily="18" charset="0"/>
                <a:cs typeface="Times New Roman" panose="02020603050405020304" pitchFamily="18" charset="0"/>
              </a:rPr>
              <a:t>Didonato</a:t>
            </a:r>
            <a:r>
              <a:rPr lang="en-US" sz="1050" b="0" i="0" dirty="0">
                <a:effectLst/>
                <a:latin typeface="Times New Roman" panose="02020603050405020304" pitchFamily="18" charset="0"/>
                <a:cs typeface="Times New Roman" panose="02020603050405020304" pitchFamily="18" charset="0"/>
              </a:rPr>
              <a:t>, S., &amp; Pai, A. L. (2015). Family psychosocial risk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using the Psychosocial Assessment Tool (PAT). </a:t>
            </a:r>
            <a:r>
              <a:rPr lang="en-US" sz="1050" b="0" i="1" dirty="0">
                <a:effectLst/>
                <a:latin typeface="Times New Roman" panose="02020603050405020304" pitchFamily="18" charset="0"/>
                <a:cs typeface="Times New Roman" panose="02020603050405020304" pitchFamily="18" charset="0"/>
              </a:rPr>
              <a:t>Acta </a:t>
            </a:r>
            <a:r>
              <a:rPr lang="en-US" sz="1050" b="0" i="1" dirty="0" err="1">
                <a:effectLst/>
                <a:latin typeface="Times New Roman" panose="02020603050405020304" pitchFamily="18" charset="0"/>
                <a:cs typeface="Times New Roman" panose="02020603050405020304" pitchFamily="18" charset="0"/>
              </a:rPr>
              <a:t>Oncologica</a:t>
            </a:r>
            <a:r>
              <a:rPr lang="en-US" sz="1050" dirty="0">
                <a:latin typeface="Times New Roman" panose="02020603050405020304" pitchFamily="18" charset="0"/>
                <a:cs typeface="Times New Roman" panose="02020603050405020304" pitchFamily="18" charset="0"/>
              </a:rPr>
              <a:t>, </a:t>
            </a:r>
            <a:r>
              <a:rPr lang="en-US" sz="1050" b="0" i="1" dirty="0">
                <a:effectLst/>
                <a:latin typeface="Times New Roman" panose="02020603050405020304" pitchFamily="18" charset="0"/>
                <a:cs typeface="Times New Roman" panose="02020603050405020304" pitchFamily="18" charset="0"/>
              </a:rPr>
              <a:t>54</a:t>
            </a:r>
            <a:r>
              <a:rPr lang="en-US" sz="1050" b="0" i="0" dirty="0">
                <a:effectLst/>
                <a:latin typeface="Times New Roman" panose="02020603050405020304" pitchFamily="18" charset="0"/>
                <a:cs typeface="Times New Roman" panose="02020603050405020304" pitchFamily="18" charset="0"/>
              </a:rPr>
              <a:t>(5), 574–580.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hlinkClick r:id="rId3"/>
              </a:rPr>
              <a:t>https://doi.org/10.3109/0284186X.2014.995774</a:t>
            </a:r>
            <a:r>
              <a:rPr lang="en-US" sz="105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359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98BEC592-930F-C176-FC3F-95718E7FC0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29ADE-577F-2F41-B254-00017222B222}"/>
              </a:ext>
            </a:extLst>
          </p:cNvPr>
          <p:cNvSpPr>
            <a:spLocks noGrp="1"/>
          </p:cNvSpPr>
          <p:nvPr>
            <p:ph idx="1"/>
          </p:nvPr>
        </p:nvSpPr>
        <p:spPr>
          <a:xfrm>
            <a:off x="947289" y="1490800"/>
            <a:ext cx="10297419" cy="4892040"/>
          </a:xfrm>
        </p:spPr>
        <p:txBody>
          <a:bodyPr anchor="t">
            <a:normAutofit/>
          </a:bodyPr>
          <a:lstStyle/>
          <a:p>
            <a:r>
              <a:rPr lang="en-US" dirty="0">
                <a:latin typeface="Times New Roman" panose="02020603050405020304" pitchFamily="18" charset="0"/>
                <a:cs typeface="Times New Roman" panose="02020603050405020304" pitchFamily="18" charset="0"/>
              </a:rPr>
              <a:t>The PAT is a validated measure of psychosocial risk. </a:t>
            </a:r>
          </a:p>
          <a:p>
            <a:pPr lvl="1"/>
            <a:r>
              <a:rPr lang="en-US" dirty="0">
                <a:latin typeface="Times New Roman" panose="02020603050405020304" pitchFamily="18" charset="0"/>
                <a:cs typeface="Times New Roman" panose="02020603050405020304" pitchFamily="18" charset="0"/>
              </a:rPr>
              <a:t>Internal consistency = .81</a:t>
            </a:r>
          </a:p>
          <a:p>
            <a:pPr lvl="1"/>
            <a:r>
              <a:rPr lang="en-US" dirty="0">
                <a:latin typeface="Times New Roman" panose="02020603050405020304" pitchFamily="18" charset="0"/>
                <a:cs typeface="Times New Roman" panose="02020603050405020304" pitchFamily="18" charset="0"/>
              </a:rPr>
              <a:t>Two-week test-retest reliability among mothers (r =.78) and fathers (r =87). </a:t>
            </a:r>
          </a:p>
          <a:p>
            <a:pPr lvl="1"/>
            <a:r>
              <a:rPr lang="en-US" dirty="0">
                <a:latin typeface="Times New Roman" panose="02020603050405020304" pitchFamily="18" charset="0"/>
                <a:cs typeface="Times New Roman" panose="02020603050405020304" pitchFamily="18" charset="0"/>
              </a:rPr>
              <a:t>Significantly correlated with measures of acute stress and child behavior symptoms (Pai et al., 2008).</a:t>
            </a:r>
          </a:p>
          <a:p>
            <a:r>
              <a:rPr lang="en-US" dirty="0">
                <a:latin typeface="Times New Roman" panose="02020603050405020304" pitchFamily="18" charset="0"/>
                <a:cs typeface="Times New Roman" panose="02020603050405020304" pitchFamily="18" charset="0"/>
              </a:rPr>
              <a:t>Scores on the PAT, derived from multiple sites and disease conditions, mapped onto the PPPHM:</a:t>
            </a:r>
          </a:p>
          <a:p>
            <a:pPr lvl="1"/>
            <a:r>
              <a:rPr lang="en-US" dirty="0">
                <a:latin typeface="Times New Roman" panose="02020603050405020304" pitchFamily="18" charset="0"/>
                <a:cs typeface="Times New Roman" panose="02020603050405020304" pitchFamily="18" charset="0"/>
              </a:rPr>
              <a:t>15% of families scored in the Clinical/Treatment tier</a:t>
            </a:r>
          </a:p>
          <a:p>
            <a:pPr lvl="1"/>
            <a:r>
              <a:rPr lang="en-US" dirty="0">
                <a:latin typeface="Times New Roman" panose="02020603050405020304" pitchFamily="18" charset="0"/>
                <a:cs typeface="Times New Roman" panose="02020603050405020304" pitchFamily="18" charset="0"/>
              </a:rPr>
              <a:t>25% to 33% of families scored in the Targeted tier</a:t>
            </a:r>
          </a:p>
          <a:p>
            <a:pPr lvl="1"/>
            <a:r>
              <a:rPr lang="en-US" dirty="0">
                <a:latin typeface="Times New Roman" panose="02020603050405020304" pitchFamily="18" charset="0"/>
                <a:cs typeface="Times New Roman" panose="02020603050405020304" pitchFamily="18" charset="0"/>
              </a:rPr>
              <a:t>50% to 66% of families scored in the Universal tier</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792587-FAE9-E271-260B-4DDE28089D68}"/>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Results</a:t>
            </a:r>
          </a:p>
        </p:txBody>
      </p:sp>
      <p:sp>
        <p:nvSpPr>
          <p:cNvPr id="2" name="TextBox 1">
            <a:extLst>
              <a:ext uri="{FF2B5EF4-FFF2-40B4-BE49-F238E27FC236}">
                <a16:creationId xmlns:a16="http://schemas.microsoft.com/office/drawing/2014/main" id="{4E85E03C-A88D-8E3C-7C0D-74ABA73D54CE}"/>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dirty="0">
                <a:effectLst/>
                <a:latin typeface="Times New Roman" panose="02020603050405020304" pitchFamily="18" charset="0"/>
                <a:cs typeface="Times New Roman" panose="02020603050405020304" pitchFamily="18" charset="0"/>
              </a:rPr>
              <a:t>Kazak, A. E., Schneider, S., </a:t>
            </a:r>
            <a:r>
              <a:rPr lang="en-US" sz="1050" b="0" i="0" dirty="0" err="1">
                <a:effectLst/>
                <a:latin typeface="Times New Roman" panose="02020603050405020304" pitchFamily="18" charset="0"/>
                <a:cs typeface="Times New Roman" panose="02020603050405020304" pitchFamily="18" charset="0"/>
              </a:rPr>
              <a:t>Didonato</a:t>
            </a:r>
            <a:r>
              <a:rPr lang="en-US" sz="1050" b="0" i="0" dirty="0">
                <a:effectLst/>
                <a:latin typeface="Times New Roman" panose="02020603050405020304" pitchFamily="18" charset="0"/>
                <a:cs typeface="Times New Roman" panose="02020603050405020304" pitchFamily="18" charset="0"/>
              </a:rPr>
              <a:t>, S., &amp; Pai, A. L. (2015). Family psychosocial risk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using the Psychosocial Assessment Tool (PAT). </a:t>
            </a:r>
            <a:r>
              <a:rPr lang="en-US" sz="1050" b="0" i="1" dirty="0">
                <a:effectLst/>
                <a:latin typeface="Times New Roman" panose="02020603050405020304" pitchFamily="18" charset="0"/>
                <a:cs typeface="Times New Roman" panose="02020603050405020304" pitchFamily="18" charset="0"/>
              </a:rPr>
              <a:t>Acta </a:t>
            </a:r>
            <a:r>
              <a:rPr lang="en-US" sz="1050" b="0" i="1" dirty="0" err="1">
                <a:effectLst/>
                <a:latin typeface="Times New Roman" panose="02020603050405020304" pitchFamily="18" charset="0"/>
                <a:cs typeface="Times New Roman" panose="02020603050405020304" pitchFamily="18" charset="0"/>
              </a:rPr>
              <a:t>Oncologica</a:t>
            </a:r>
            <a:r>
              <a:rPr lang="en-US" sz="1050" dirty="0">
                <a:latin typeface="Times New Roman" panose="02020603050405020304" pitchFamily="18" charset="0"/>
                <a:cs typeface="Times New Roman" panose="02020603050405020304" pitchFamily="18" charset="0"/>
              </a:rPr>
              <a:t>, </a:t>
            </a:r>
            <a:r>
              <a:rPr lang="en-US" sz="1050" b="0" i="1" dirty="0">
                <a:effectLst/>
                <a:latin typeface="Times New Roman" panose="02020603050405020304" pitchFamily="18" charset="0"/>
                <a:cs typeface="Times New Roman" panose="02020603050405020304" pitchFamily="18" charset="0"/>
              </a:rPr>
              <a:t>54</a:t>
            </a:r>
            <a:r>
              <a:rPr lang="en-US" sz="1050" b="0" i="0" dirty="0">
                <a:effectLst/>
                <a:latin typeface="Times New Roman" panose="02020603050405020304" pitchFamily="18" charset="0"/>
                <a:cs typeface="Times New Roman" panose="02020603050405020304" pitchFamily="18" charset="0"/>
              </a:rPr>
              <a:t>(5), 574–580.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hlinkClick r:id="rId3"/>
              </a:rPr>
              <a:t>https://doi.org/10.3109/0284186X.2014.995774</a:t>
            </a:r>
            <a:r>
              <a:rPr lang="en-US" sz="1050" b="0" i="0" dirty="0">
                <a:effectLst/>
                <a:latin typeface="Times New Roman" panose="02020603050405020304" pitchFamily="18" charset="0"/>
                <a:cs typeface="Times New Roman" panose="02020603050405020304" pitchFamily="18" charset="0"/>
              </a:rPr>
              <a:t> </a:t>
            </a:r>
          </a:p>
        </p:txBody>
      </p:sp>
      <p:sp>
        <p:nvSpPr>
          <p:cNvPr id="4" name="AutoShape 2" descr="{\displaystyle \alpha }">
            <a:extLst>
              <a:ext uri="{FF2B5EF4-FFF2-40B4-BE49-F238E27FC236}">
                <a16:creationId xmlns:a16="http://schemas.microsoft.com/office/drawing/2014/main" id="{FF1747E4-6DE6-33EE-2A2F-5D12F87A76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64A5C581-E21B-38B6-5FA8-71923AE4BE91}"/>
              </a:ext>
            </a:extLst>
          </p:cNvPr>
          <p:cNvPicPr>
            <a:picLocks noChangeAspect="1"/>
          </p:cNvPicPr>
          <p:nvPr/>
        </p:nvPicPr>
        <p:blipFill rotWithShape="1">
          <a:blip r:embed="rId4"/>
          <a:srcRect t="509"/>
          <a:stretch/>
        </p:blipFill>
        <p:spPr>
          <a:xfrm>
            <a:off x="7902919" y="3665621"/>
            <a:ext cx="2867518" cy="2219149"/>
          </a:xfrm>
          <a:prstGeom prst="rect">
            <a:avLst/>
          </a:prstGeom>
        </p:spPr>
      </p:pic>
    </p:spTree>
    <p:extLst>
      <p:ext uri="{BB962C8B-B14F-4D97-AF65-F5344CB8AC3E}">
        <p14:creationId xmlns:p14="http://schemas.microsoft.com/office/powerpoint/2010/main" val="40204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752BDAD-C8BC-965D-CEE7-37BD960AD80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182D481-88A3-4C83-28AA-3CFAE9ED3C7E}"/>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Results</a:t>
            </a:r>
          </a:p>
        </p:txBody>
      </p:sp>
      <p:sp>
        <p:nvSpPr>
          <p:cNvPr id="2" name="TextBox 1">
            <a:extLst>
              <a:ext uri="{FF2B5EF4-FFF2-40B4-BE49-F238E27FC236}">
                <a16:creationId xmlns:a16="http://schemas.microsoft.com/office/drawing/2014/main" id="{D4A73998-D206-2B2B-80D0-E7369E1D26B0}"/>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a:effectLst/>
                <a:latin typeface="Times New Roman" panose="02020603050405020304" pitchFamily="18" charset="0"/>
                <a:cs typeface="Times New Roman" panose="02020603050405020304" pitchFamily="18" charset="0"/>
              </a:rPr>
              <a:t>Kazak, A. E., Schneider, S., Didonato, S., &amp; Pai, A. L. (2015). Family psychosocial risk </a:t>
            </a:r>
          </a:p>
          <a:p>
            <a:pPr indent="-457200"/>
            <a:r>
              <a:rPr lang="en-US" sz="1050">
                <a:latin typeface="Times New Roman" panose="02020603050405020304" pitchFamily="18" charset="0"/>
                <a:cs typeface="Times New Roman" panose="02020603050405020304" pitchFamily="18" charset="0"/>
              </a:rPr>
              <a:t>     </a:t>
            </a:r>
            <a:r>
              <a:rPr lang="en-US" sz="1050" b="0" i="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a:latin typeface="Times New Roman" panose="02020603050405020304" pitchFamily="18" charset="0"/>
                <a:cs typeface="Times New Roman" panose="02020603050405020304" pitchFamily="18" charset="0"/>
              </a:rPr>
              <a:t>     </a:t>
            </a:r>
            <a:r>
              <a:rPr lang="en-US" sz="1050" b="0" i="0">
                <a:effectLst/>
                <a:latin typeface="Times New Roman" panose="02020603050405020304" pitchFamily="18" charset="0"/>
                <a:cs typeface="Times New Roman" panose="02020603050405020304" pitchFamily="18" charset="0"/>
              </a:rPr>
              <a:t>using the Psychosocial Assessment Tool (PAT). </a:t>
            </a:r>
            <a:r>
              <a:rPr lang="en-US" sz="1050" b="0" i="1">
                <a:effectLst/>
                <a:latin typeface="Times New Roman" panose="02020603050405020304" pitchFamily="18" charset="0"/>
                <a:cs typeface="Times New Roman" panose="02020603050405020304" pitchFamily="18" charset="0"/>
              </a:rPr>
              <a:t>Acta Oncologica</a:t>
            </a:r>
            <a:r>
              <a:rPr lang="en-US" sz="1050">
                <a:latin typeface="Times New Roman" panose="02020603050405020304" pitchFamily="18" charset="0"/>
                <a:cs typeface="Times New Roman" panose="02020603050405020304" pitchFamily="18" charset="0"/>
              </a:rPr>
              <a:t>, </a:t>
            </a:r>
            <a:r>
              <a:rPr lang="en-US" sz="1050" b="0" i="1">
                <a:effectLst/>
                <a:latin typeface="Times New Roman" panose="02020603050405020304" pitchFamily="18" charset="0"/>
                <a:cs typeface="Times New Roman" panose="02020603050405020304" pitchFamily="18" charset="0"/>
              </a:rPr>
              <a:t>54</a:t>
            </a:r>
            <a:r>
              <a:rPr lang="en-US" sz="1050" b="0" i="0">
                <a:effectLst/>
                <a:latin typeface="Times New Roman" panose="02020603050405020304" pitchFamily="18" charset="0"/>
                <a:cs typeface="Times New Roman" panose="02020603050405020304" pitchFamily="18" charset="0"/>
              </a:rPr>
              <a:t>(5), 574–580. </a:t>
            </a:r>
          </a:p>
          <a:p>
            <a:pPr indent="-457200"/>
            <a:r>
              <a:rPr lang="en-US" sz="1050">
                <a:latin typeface="Times New Roman" panose="02020603050405020304" pitchFamily="18" charset="0"/>
                <a:cs typeface="Times New Roman" panose="02020603050405020304" pitchFamily="18" charset="0"/>
              </a:rPr>
              <a:t>     </a:t>
            </a:r>
            <a:r>
              <a:rPr lang="en-US" sz="1050" b="0" i="0">
                <a:effectLst/>
                <a:latin typeface="Times New Roman" panose="02020603050405020304" pitchFamily="18" charset="0"/>
                <a:cs typeface="Times New Roman" panose="02020603050405020304" pitchFamily="18" charset="0"/>
                <a:hlinkClick r:id="rId3"/>
              </a:rPr>
              <a:t>https://doi.org/10.3109/0284186X.2014.995774</a:t>
            </a:r>
            <a:r>
              <a:rPr lang="en-US" sz="1050" b="0" i="0">
                <a:effectLst/>
                <a:latin typeface="Times New Roman" panose="02020603050405020304" pitchFamily="18" charset="0"/>
                <a:cs typeface="Times New Roman" panose="02020603050405020304" pitchFamily="18" charset="0"/>
              </a:rPr>
              <a:t> </a:t>
            </a:r>
            <a:endParaRPr lang="en-US" sz="1050" b="0" i="0" dirty="0">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1D32EB0-43EC-4F14-E762-638C8AA9E513}"/>
              </a:ext>
            </a:extLst>
          </p:cNvPr>
          <p:cNvPicPr>
            <a:picLocks noChangeAspect="1"/>
          </p:cNvPicPr>
          <p:nvPr/>
        </p:nvPicPr>
        <p:blipFill>
          <a:blip r:embed="rId4"/>
          <a:stretch>
            <a:fillRect/>
          </a:stretch>
        </p:blipFill>
        <p:spPr>
          <a:xfrm>
            <a:off x="1804806" y="1168177"/>
            <a:ext cx="8774802" cy="4695745"/>
          </a:xfrm>
          <a:prstGeom prst="rect">
            <a:avLst/>
          </a:prstGeom>
        </p:spPr>
      </p:pic>
    </p:spTree>
    <p:extLst>
      <p:ext uri="{BB962C8B-B14F-4D97-AF65-F5344CB8AC3E}">
        <p14:creationId xmlns:p14="http://schemas.microsoft.com/office/powerpoint/2010/main" val="214929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bg1"/>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C8B8754-F4B8-1CEB-1D92-C3D5E92490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1A587-CB0B-24F6-D0F7-86223B09F6D3}"/>
              </a:ext>
            </a:extLst>
          </p:cNvPr>
          <p:cNvSpPr>
            <a:spLocks noGrp="1"/>
          </p:cNvSpPr>
          <p:nvPr>
            <p:ph idx="1"/>
          </p:nvPr>
        </p:nvSpPr>
        <p:spPr>
          <a:xfrm>
            <a:off x="947289" y="1490800"/>
            <a:ext cx="10297419" cy="4892040"/>
          </a:xfrm>
        </p:spPr>
        <p:txBody>
          <a:bodyPr anchor="t">
            <a:normAutofit/>
          </a:bodyPr>
          <a:lstStyle/>
          <a:p>
            <a:r>
              <a:rPr lang="en-US" dirty="0">
                <a:latin typeface="Times New Roman" panose="02020603050405020304" pitchFamily="18" charset="0"/>
                <a:cs typeface="Times New Roman" panose="02020603050405020304" pitchFamily="18" charset="0"/>
              </a:rPr>
              <a:t>Screening is the first step to assure psychosocial risks and resiliencies of families are detected early on in the course of care.</a:t>
            </a:r>
          </a:p>
          <a:p>
            <a:r>
              <a:rPr lang="en-US" dirty="0">
                <a:latin typeface="Times New Roman" panose="02020603050405020304" pitchFamily="18" charset="0"/>
                <a:cs typeface="Times New Roman" panose="02020603050405020304" pitchFamily="18" charset="0"/>
              </a:rPr>
              <a:t>The PAT was found to be a brief and validated measure of psychosocial risk, available in various formats and languages.</a:t>
            </a:r>
          </a:p>
          <a:p>
            <a:r>
              <a:rPr lang="en-US" dirty="0">
                <a:latin typeface="Times New Roman" panose="02020603050405020304" pitchFamily="18" charset="0"/>
                <a:cs typeface="Times New Roman" panose="02020603050405020304" pitchFamily="18" charset="0"/>
              </a:rPr>
              <a:t>PAT scores, and its corresponding links to PPPHM tiers (e.g. Universal, Targeted, Clinical/Treatment), can provide direction for the delivery of evidence-based psychosocial care.</a:t>
            </a:r>
          </a:p>
        </p:txBody>
      </p:sp>
      <p:sp>
        <p:nvSpPr>
          <p:cNvPr id="6" name="TextBox 5">
            <a:extLst>
              <a:ext uri="{FF2B5EF4-FFF2-40B4-BE49-F238E27FC236}">
                <a16:creationId xmlns:a16="http://schemas.microsoft.com/office/drawing/2014/main" id="{A5B90F37-2590-E426-E0FD-4E4E01196402}"/>
              </a:ext>
            </a:extLst>
          </p:cNvPr>
          <p:cNvSpPr txBox="1"/>
          <p:nvPr/>
        </p:nvSpPr>
        <p:spPr>
          <a:xfrm>
            <a:off x="552092" y="302283"/>
            <a:ext cx="1129197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Conclusion</a:t>
            </a:r>
          </a:p>
        </p:txBody>
      </p:sp>
      <p:sp>
        <p:nvSpPr>
          <p:cNvPr id="2" name="TextBox 1">
            <a:extLst>
              <a:ext uri="{FF2B5EF4-FFF2-40B4-BE49-F238E27FC236}">
                <a16:creationId xmlns:a16="http://schemas.microsoft.com/office/drawing/2014/main" id="{21504F2F-C59B-7154-7FC5-1B5A10FE79C5}"/>
              </a:ext>
            </a:extLst>
          </p:cNvPr>
          <p:cNvSpPr txBox="1"/>
          <p:nvPr/>
        </p:nvSpPr>
        <p:spPr>
          <a:xfrm>
            <a:off x="7130717" y="6032082"/>
            <a:ext cx="5670884" cy="738664"/>
          </a:xfrm>
          <a:prstGeom prst="rect">
            <a:avLst/>
          </a:prstGeom>
          <a:noFill/>
        </p:spPr>
        <p:txBody>
          <a:bodyPr wrap="square" rtlCol="0">
            <a:spAutoFit/>
          </a:bodyPr>
          <a:lstStyle/>
          <a:p>
            <a:pPr indent="-457200"/>
            <a:r>
              <a:rPr lang="en-US" sz="1050" b="0" i="0" dirty="0">
                <a:effectLst/>
                <a:latin typeface="Times New Roman" panose="02020603050405020304" pitchFamily="18" charset="0"/>
                <a:cs typeface="Times New Roman" panose="02020603050405020304" pitchFamily="18" charset="0"/>
              </a:rPr>
              <a:t>Kazak, A. E., Schneider, S., </a:t>
            </a:r>
            <a:r>
              <a:rPr lang="en-US" sz="1050" b="0" i="0" dirty="0" err="1">
                <a:effectLst/>
                <a:latin typeface="Times New Roman" panose="02020603050405020304" pitchFamily="18" charset="0"/>
                <a:cs typeface="Times New Roman" panose="02020603050405020304" pitchFamily="18" charset="0"/>
              </a:rPr>
              <a:t>Didonato</a:t>
            </a:r>
            <a:r>
              <a:rPr lang="en-US" sz="1050" b="0" i="0" dirty="0">
                <a:effectLst/>
                <a:latin typeface="Times New Roman" panose="02020603050405020304" pitchFamily="18" charset="0"/>
                <a:cs typeface="Times New Roman" panose="02020603050405020304" pitchFamily="18" charset="0"/>
              </a:rPr>
              <a:t>, S., &amp; Pai, A. L. (2015). Family psychosocial risk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screening guided by the Pediatric Psychosocial Preventative Health Model (PPPHM)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rPr>
              <a:t>using the Psychosocial Assessment Tool (PAT). </a:t>
            </a:r>
            <a:r>
              <a:rPr lang="en-US" sz="1050" b="0" i="1" dirty="0">
                <a:effectLst/>
                <a:latin typeface="Times New Roman" panose="02020603050405020304" pitchFamily="18" charset="0"/>
                <a:cs typeface="Times New Roman" panose="02020603050405020304" pitchFamily="18" charset="0"/>
              </a:rPr>
              <a:t>Acta </a:t>
            </a:r>
            <a:r>
              <a:rPr lang="en-US" sz="1050" b="0" i="1" dirty="0" err="1">
                <a:effectLst/>
                <a:latin typeface="Times New Roman" panose="02020603050405020304" pitchFamily="18" charset="0"/>
                <a:cs typeface="Times New Roman" panose="02020603050405020304" pitchFamily="18" charset="0"/>
              </a:rPr>
              <a:t>Oncologica</a:t>
            </a:r>
            <a:r>
              <a:rPr lang="en-US" sz="1050" dirty="0">
                <a:latin typeface="Times New Roman" panose="02020603050405020304" pitchFamily="18" charset="0"/>
                <a:cs typeface="Times New Roman" panose="02020603050405020304" pitchFamily="18" charset="0"/>
              </a:rPr>
              <a:t>, </a:t>
            </a:r>
            <a:r>
              <a:rPr lang="en-US" sz="1050" b="0" i="1" dirty="0">
                <a:effectLst/>
                <a:latin typeface="Times New Roman" panose="02020603050405020304" pitchFamily="18" charset="0"/>
                <a:cs typeface="Times New Roman" panose="02020603050405020304" pitchFamily="18" charset="0"/>
              </a:rPr>
              <a:t>54</a:t>
            </a:r>
            <a:r>
              <a:rPr lang="en-US" sz="1050" b="0" i="0" dirty="0">
                <a:effectLst/>
                <a:latin typeface="Times New Roman" panose="02020603050405020304" pitchFamily="18" charset="0"/>
                <a:cs typeface="Times New Roman" panose="02020603050405020304" pitchFamily="18" charset="0"/>
              </a:rPr>
              <a:t>(5), 574–580. </a:t>
            </a:r>
          </a:p>
          <a:p>
            <a:pPr indent="-457200"/>
            <a:r>
              <a:rPr lang="en-US" sz="1050" dirty="0">
                <a:latin typeface="Times New Roman" panose="02020603050405020304" pitchFamily="18" charset="0"/>
                <a:cs typeface="Times New Roman" panose="02020603050405020304" pitchFamily="18" charset="0"/>
              </a:rPr>
              <a:t>     </a:t>
            </a:r>
            <a:r>
              <a:rPr lang="en-US" sz="1050" b="0" i="0" dirty="0">
                <a:effectLst/>
                <a:latin typeface="Times New Roman" panose="02020603050405020304" pitchFamily="18" charset="0"/>
                <a:cs typeface="Times New Roman" panose="02020603050405020304" pitchFamily="18" charset="0"/>
                <a:hlinkClick r:id="rId3"/>
              </a:rPr>
              <a:t>https://doi.org/10.3109/0284186X.2014.995774</a:t>
            </a:r>
            <a:r>
              <a:rPr lang="en-US" sz="105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8135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11055</TotalTime>
  <Words>1427</Words>
  <Application>Microsoft Office PowerPoint</Application>
  <PresentationFormat>Widescreen</PresentationFormat>
  <Paragraphs>94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Bookman Old Style</vt:lpstr>
      <vt:lpstr>Calibri</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Larson</dc:creator>
  <cp:lastModifiedBy>Jameel Smith</cp:lastModifiedBy>
  <cp:revision>105</cp:revision>
  <dcterms:created xsi:type="dcterms:W3CDTF">2023-01-18T17:52:53Z</dcterms:created>
  <dcterms:modified xsi:type="dcterms:W3CDTF">2024-03-06T15:54:43Z</dcterms:modified>
</cp:coreProperties>
</file>