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57" r:id="rId2"/>
    <p:sldId id="273" r:id="rId3"/>
    <p:sldId id="270" r:id="rId4"/>
    <p:sldId id="263" r:id="rId5"/>
    <p:sldId id="276" r:id="rId6"/>
    <p:sldId id="275" r:id="rId7"/>
    <p:sldId id="268" r:id="rId8"/>
    <p:sldId id="279" r:id="rId9"/>
    <p:sldId id="277" r:id="rId10"/>
    <p:sldId id="278" r:id="rId11"/>
    <p:sldId id="28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52" autoAdjust="0"/>
    <p:restoredTop sz="86265" autoAdjust="0"/>
  </p:normalViewPr>
  <p:slideViewPr>
    <p:cSldViewPr snapToGrid="0">
      <p:cViewPr varScale="1">
        <p:scale>
          <a:sx n="138" d="100"/>
          <a:sy n="138" d="100"/>
        </p:scale>
        <p:origin x="67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0C8E37-9E9C-4940-8656-8FFEFE65CF13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29B76-0F1B-4445-A785-BD3B2CCC6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690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29B76-0F1B-4445-A785-BD3B2CCC6C9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8828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29B76-0F1B-4445-A785-BD3B2CCC6C9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1495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29B76-0F1B-4445-A785-BD3B2CCC6C9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256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29B76-0F1B-4445-A785-BD3B2CCC6C9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4772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 algn="l">
              <a:buFont typeface="Arial" panose="020B0604020202020204" pitchFamily="34" charset="0"/>
              <a:buChar char="•"/>
            </a:pPr>
            <a:endParaRPr lang="en-US" sz="1200" b="0" i="0" u="none" strike="noStrike" baseline="0" dirty="0">
              <a:latin typeface="STIX-Regular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29B76-0F1B-4445-A785-BD3B2CCC6C9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0780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29B76-0F1B-4445-A785-BD3B2CCC6C9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7697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29B76-0F1B-4445-A785-BD3B2CCC6C9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1515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29B76-0F1B-4445-A785-BD3B2CCC6C9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599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29B76-0F1B-4445-A785-BD3B2CCC6C9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2708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29B76-0F1B-4445-A785-BD3B2CCC6C9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3066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29B76-0F1B-4445-A785-BD3B2CCC6C9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101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chemeClr val="bg1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7">
            <a:extLst>
              <a:ext uri="{FF2B5EF4-FFF2-40B4-BE49-F238E27FC236}">
                <a16:creationId xmlns:a16="http://schemas.microsoft.com/office/drawing/2014/main" id="{290FE681-1E05-478A-89DC-5F7AB37CF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9">
            <a:extLst>
              <a:ext uri="{FF2B5EF4-FFF2-40B4-BE49-F238E27FC236}">
                <a16:creationId xmlns:a16="http://schemas.microsoft.com/office/drawing/2014/main" id="{2E2F21DC-5F0E-42CF-B89C-C1E25E175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0783" y="1532373"/>
            <a:ext cx="0" cy="3198892"/>
          </a:xfrm>
          <a:prstGeom prst="line">
            <a:avLst/>
          </a:prstGeom>
          <a:ln w="1905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A3B3FF-62B3-2C26-74CB-53A0F53207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9962" y="498763"/>
            <a:ext cx="6288260" cy="4892040"/>
          </a:xfrm>
        </p:spPr>
        <p:txBody>
          <a:bodyPr>
            <a:normAutofit/>
          </a:bodyPr>
          <a:lstStyle/>
          <a:p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systematic review of pediatric primary care screening measures</a:t>
            </a:r>
          </a:p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 accuracy was measured by sensitivity and specificity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22AE07A-856C-353A-AA3C-8C866EC15602}"/>
              </a:ext>
            </a:extLst>
          </p:cNvPr>
          <p:cNvSpPr txBox="1"/>
          <p:nvPr/>
        </p:nvSpPr>
        <p:spPr>
          <a:xfrm>
            <a:off x="242255" y="1920545"/>
            <a:ext cx="424393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 Accuracy of Behavioral Screening Measures for Pediatric Integrated Primary </a:t>
            </a:r>
          </a:p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Care Settings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A2A9CC9-A99F-4D22-C0A7-8EA10125EF75}"/>
              </a:ext>
            </a:extLst>
          </p:cNvPr>
          <p:cNvSpPr txBox="1"/>
          <p:nvPr/>
        </p:nvSpPr>
        <p:spPr>
          <a:xfrm>
            <a:off x="4979961" y="5047183"/>
            <a:ext cx="628826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/>
            <a:r>
              <a:rPr lang="en-US" sz="1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Lavigne, J. V., Meyers, K. M., &amp; Feldman, M. (2016). Systematic review: 	Classification accuracy of behavioral screening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1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easures for use in 	integrated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rimary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ettings. </a:t>
            </a:r>
            <a:r>
              <a:rPr lang="en-US" sz="1600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Journal of Pediatric Psychology</a:t>
            </a:r>
            <a:r>
              <a:rPr lang="en-US" sz="1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	</a:t>
            </a:r>
            <a:r>
              <a:rPr lang="en-US" sz="1600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41</a:t>
            </a:r>
            <a:r>
              <a:rPr lang="en-US" sz="1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(10), 1091–1109. doi:10.1093/</a:t>
            </a:r>
            <a:r>
              <a:rPr lang="en-US" sz="16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jpepsy</a:t>
            </a:r>
            <a:r>
              <a:rPr lang="en-US" sz="1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/jsw049 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7822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7">
            <a:extLst>
              <a:ext uri="{FF2B5EF4-FFF2-40B4-BE49-F238E27FC236}">
                <a16:creationId xmlns:a16="http://schemas.microsoft.com/office/drawing/2014/main" id="{290FE681-1E05-478A-89DC-5F7AB37CF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9">
            <a:extLst>
              <a:ext uri="{FF2B5EF4-FFF2-40B4-BE49-F238E27FC236}">
                <a16:creationId xmlns:a16="http://schemas.microsoft.com/office/drawing/2014/main" id="{2E2F21DC-5F0E-42CF-B89C-C1E25E175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0783" y="1532373"/>
            <a:ext cx="0" cy="3198892"/>
          </a:xfrm>
          <a:prstGeom prst="line">
            <a:avLst/>
          </a:prstGeom>
          <a:ln w="1905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A3B3FF-62B3-2C26-74CB-53A0F53207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3818" y="1288472"/>
            <a:ext cx="6288260" cy="489204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Screening measure recommendations: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 not require special training to administer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 require less than 15 min to complete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 be available in the public domain (no cost)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 carefully consider the purpose of the screening process to decide what sensitivity and specificity values are acceptable</a:t>
            </a:r>
          </a:p>
          <a:p>
            <a:pPr lvl="2"/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22AE07A-856C-353A-AA3C-8C866EC15602}"/>
              </a:ext>
            </a:extLst>
          </p:cNvPr>
          <p:cNvSpPr txBox="1"/>
          <p:nvPr/>
        </p:nvSpPr>
        <p:spPr>
          <a:xfrm>
            <a:off x="0" y="2536420"/>
            <a:ext cx="46507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23544785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7">
            <a:extLst>
              <a:ext uri="{FF2B5EF4-FFF2-40B4-BE49-F238E27FC236}">
                <a16:creationId xmlns:a16="http://schemas.microsoft.com/office/drawing/2014/main" id="{290FE681-1E05-478A-89DC-5F7AB37CF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9">
            <a:extLst>
              <a:ext uri="{FF2B5EF4-FFF2-40B4-BE49-F238E27FC236}">
                <a16:creationId xmlns:a16="http://schemas.microsoft.com/office/drawing/2014/main" id="{2E2F21DC-5F0E-42CF-B89C-C1E25E175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0783" y="1532373"/>
            <a:ext cx="0" cy="3198892"/>
          </a:xfrm>
          <a:prstGeom prst="line">
            <a:avLst/>
          </a:prstGeom>
          <a:ln w="1905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A3B3FF-62B3-2C26-74CB-53A0F53207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3818" y="1288472"/>
            <a:ext cx="6288260" cy="489204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screening measures do you use?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22AE07A-856C-353A-AA3C-8C866EC15602}"/>
              </a:ext>
            </a:extLst>
          </p:cNvPr>
          <p:cNvSpPr txBox="1"/>
          <p:nvPr/>
        </p:nvSpPr>
        <p:spPr>
          <a:xfrm>
            <a:off x="0" y="2536420"/>
            <a:ext cx="46507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3686459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7">
            <a:extLst>
              <a:ext uri="{FF2B5EF4-FFF2-40B4-BE49-F238E27FC236}">
                <a16:creationId xmlns:a16="http://schemas.microsoft.com/office/drawing/2014/main" id="{290FE681-1E05-478A-89DC-5F7AB37CF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9">
            <a:extLst>
              <a:ext uri="{FF2B5EF4-FFF2-40B4-BE49-F238E27FC236}">
                <a16:creationId xmlns:a16="http://schemas.microsoft.com/office/drawing/2014/main" id="{2E2F21DC-5F0E-42CF-B89C-C1E25E175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0783" y="1532373"/>
            <a:ext cx="0" cy="3198892"/>
          </a:xfrm>
          <a:prstGeom prst="line">
            <a:avLst/>
          </a:prstGeom>
          <a:ln w="1905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A3B3FF-62B3-2C26-74CB-53A0F53207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9962" y="879763"/>
            <a:ext cx="6288260" cy="489204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Searched across three databases: 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Ovid Medline, Embase, and PsycINFO</a:t>
            </a:r>
          </a:p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Search terms included: 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Screening, primary care, behavior problems, emotional problems, psychopathology, behavioral screening, children, and adolescents</a:t>
            </a:r>
          </a:p>
          <a:p>
            <a:pPr lvl="2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Also, conducted some additional supplementary searches to capture other screeners: CAT, DIAMOND, and PROMIS</a:t>
            </a:r>
          </a:p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 accuracy was measured by: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Sensitivity – the percent of individuals with a disorder who are correctly identified (true positives)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Specificity – the percent of individuals without a disorder correctly identified (true negatives)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22AE07A-856C-353A-AA3C-8C866EC15602}"/>
              </a:ext>
            </a:extLst>
          </p:cNvPr>
          <p:cNvSpPr txBox="1"/>
          <p:nvPr/>
        </p:nvSpPr>
        <p:spPr>
          <a:xfrm>
            <a:off x="0" y="2536420"/>
            <a:ext cx="46507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</a:p>
        </p:txBody>
      </p:sp>
    </p:spTree>
    <p:extLst>
      <p:ext uri="{BB962C8B-B14F-4D97-AF65-F5344CB8AC3E}">
        <p14:creationId xmlns:p14="http://schemas.microsoft.com/office/powerpoint/2010/main" val="2174805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7">
            <a:extLst>
              <a:ext uri="{FF2B5EF4-FFF2-40B4-BE49-F238E27FC236}">
                <a16:creationId xmlns:a16="http://schemas.microsoft.com/office/drawing/2014/main" id="{290FE681-1E05-478A-89DC-5F7AB37CF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9">
            <a:extLst>
              <a:ext uri="{FF2B5EF4-FFF2-40B4-BE49-F238E27FC236}">
                <a16:creationId xmlns:a16="http://schemas.microsoft.com/office/drawing/2014/main" id="{2E2F21DC-5F0E-42CF-B89C-C1E25E175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0783" y="1532373"/>
            <a:ext cx="0" cy="3198892"/>
          </a:xfrm>
          <a:prstGeom prst="line">
            <a:avLst/>
          </a:prstGeom>
          <a:ln w="1905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222AE07A-856C-353A-AA3C-8C866EC15602}"/>
              </a:ext>
            </a:extLst>
          </p:cNvPr>
          <p:cNvSpPr txBox="1"/>
          <p:nvPr/>
        </p:nvSpPr>
        <p:spPr>
          <a:xfrm>
            <a:off x="0" y="2536420"/>
            <a:ext cx="46507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36E73C9-A51D-E54B-5AAA-DA9DED1517D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494"/>
          <a:stretch/>
        </p:blipFill>
        <p:spPr>
          <a:xfrm>
            <a:off x="5596930" y="348649"/>
            <a:ext cx="5313523" cy="6160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708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7">
            <a:extLst>
              <a:ext uri="{FF2B5EF4-FFF2-40B4-BE49-F238E27FC236}">
                <a16:creationId xmlns:a16="http://schemas.microsoft.com/office/drawing/2014/main" id="{290FE681-1E05-478A-89DC-5F7AB37CF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9">
            <a:extLst>
              <a:ext uri="{FF2B5EF4-FFF2-40B4-BE49-F238E27FC236}">
                <a16:creationId xmlns:a16="http://schemas.microsoft.com/office/drawing/2014/main" id="{2E2F21DC-5F0E-42CF-B89C-C1E25E175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0783" y="1532373"/>
            <a:ext cx="0" cy="3198892"/>
          </a:xfrm>
          <a:prstGeom prst="line">
            <a:avLst/>
          </a:prstGeom>
          <a:ln w="1905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A3B3FF-62B3-2C26-74CB-53A0F53207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2308" y="1219199"/>
            <a:ext cx="6288260" cy="4892040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Child Behavior Checklist (CBCL)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113-item parent-report measure for children aged 6–18</a:t>
            </a:r>
          </a:p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Pediatric Symptom Checklist (PSC)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35-item parent-report scale for children aged 4 years and above</a:t>
            </a:r>
          </a:p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Strengths and Difficulties Questionnaire (SDQ)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25-item parent-report questionnaire for youth aged 3–16 years</a:t>
            </a:r>
          </a:p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Brief Infant-Toddler Social Emotional Assessment (BITSEA)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31-item parent-report measure for children aged 1–3 years</a:t>
            </a:r>
          </a:p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Ages and Stages Questionnaire: Social-Emotional scale (ASQ:SE)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19-33 item parent-report measure for children between 6 months to 60 months</a:t>
            </a:r>
          </a:p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 screeners (e.g., CAT, DIAMOND, and PROMIS)</a:t>
            </a:r>
          </a:p>
          <a:p>
            <a:pPr lvl="1"/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22AE07A-856C-353A-AA3C-8C866EC15602}"/>
              </a:ext>
            </a:extLst>
          </p:cNvPr>
          <p:cNvSpPr txBox="1"/>
          <p:nvPr/>
        </p:nvSpPr>
        <p:spPr>
          <a:xfrm>
            <a:off x="0" y="2536420"/>
            <a:ext cx="46507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</a:p>
        </p:txBody>
      </p:sp>
    </p:spTree>
    <p:extLst>
      <p:ext uri="{BB962C8B-B14F-4D97-AF65-F5344CB8AC3E}">
        <p14:creationId xmlns:p14="http://schemas.microsoft.com/office/powerpoint/2010/main" val="3918011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7">
            <a:extLst>
              <a:ext uri="{FF2B5EF4-FFF2-40B4-BE49-F238E27FC236}">
                <a16:creationId xmlns:a16="http://schemas.microsoft.com/office/drawing/2014/main" id="{290FE681-1E05-478A-89DC-5F7AB37CF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9">
            <a:extLst>
              <a:ext uri="{FF2B5EF4-FFF2-40B4-BE49-F238E27FC236}">
                <a16:creationId xmlns:a16="http://schemas.microsoft.com/office/drawing/2014/main" id="{2E2F21DC-5F0E-42CF-B89C-C1E25E175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0783" y="1532373"/>
            <a:ext cx="0" cy="3198892"/>
          </a:xfrm>
          <a:prstGeom prst="line">
            <a:avLst/>
          </a:prstGeom>
          <a:ln w="1905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A3B3FF-62B3-2C26-74CB-53A0F53207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745" y="1323110"/>
            <a:ext cx="6288260" cy="4892040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Child Behavior Checklist (CBCL)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 (&gt; .70) sensitivity and specificity criterion: 50% 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Widely used, but tended to not be effective in identifying high sensitivity and specificity simultaneously</a:t>
            </a:r>
          </a:p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Strengths and Difficulties Questionnaire (SDQ)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 (&gt; .70) sensitivity and specificity criterion: 30.8% 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Few studies found high sensitivity and specificity </a:t>
            </a:r>
          </a:p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Brief Infant-Toddler Social Emotional Assessment (BITSEA)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 (&gt; .70) sensitivity and specificity criterion: 85.7% 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 sensitivity and specificity, but few studies</a:t>
            </a:r>
          </a:p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Ages and Stages Questionnaire: Social-Emotional scale (ASQ:SE)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 (&gt; .70) sensitivity and specificity criterion: 100% 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 sensitivity and specificity, but with few studies, and some limitations</a:t>
            </a:r>
          </a:p>
          <a:p>
            <a:pPr lvl="2"/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22AE07A-856C-353A-AA3C-8C866EC15602}"/>
              </a:ext>
            </a:extLst>
          </p:cNvPr>
          <p:cNvSpPr txBox="1"/>
          <p:nvPr/>
        </p:nvSpPr>
        <p:spPr>
          <a:xfrm>
            <a:off x="0" y="2536420"/>
            <a:ext cx="46507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2059993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7">
            <a:extLst>
              <a:ext uri="{FF2B5EF4-FFF2-40B4-BE49-F238E27FC236}">
                <a16:creationId xmlns:a16="http://schemas.microsoft.com/office/drawing/2014/main" id="{290FE681-1E05-478A-89DC-5F7AB37CF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9">
            <a:extLst>
              <a:ext uri="{FF2B5EF4-FFF2-40B4-BE49-F238E27FC236}">
                <a16:creationId xmlns:a16="http://schemas.microsoft.com/office/drawing/2014/main" id="{2E2F21DC-5F0E-42CF-B89C-C1E25E175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0783" y="1532373"/>
            <a:ext cx="0" cy="3198892"/>
          </a:xfrm>
          <a:prstGeom prst="line">
            <a:avLst/>
          </a:prstGeom>
          <a:ln w="1905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A3B3FF-62B3-2C26-74CB-53A0F53207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3818" y="1288472"/>
            <a:ext cx="6288260" cy="4892040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Pediatric Symptom Checklist (PSC)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 (&gt; .70) sensitivity and specificity criterion: 55.6% 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 sensitivity and specificity </a:t>
            </a:r>
          </a:p>
          <a:p>
            <a:pPr lvl="2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Pediatric Symptom Checklist-17 (PSC-17)</a:t>
            </a:r>
          </a:p>
          <a:p>
            <a:pPr lvl="3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Also, high sensitivity and specificity, but with some limitations</a:t>
            </a:r>
          </a:p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 screeners: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 of PSC</a:t>
            </a:r>
          </a:p>
          <a:p>
            <a:pPr marL="914400" lvl="2" indent="0">
              <a:buNone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 sensitivity and specificity, but with some limitations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DIAMOND</a:t>
            </a:r>
          </a:p>
          <a:p>
            <a:pPr lvl="2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Promising sensitivity and specificity, but with some limitations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PROMIS</a:t>
            </a:r>
          </a:p>
          <a:p>
            <a:pPr lvl="2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 accuracy has not been examined</a:t>
            </a:r>
          </a:p>
          <a:p>
            <a:pPr lvl="2"/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22AE07A-856C-353A-AA3C-8C866EC15602}"/>
              </a:ext>
            </a:extLst>
          </p:cNvPr>
          <p:cNvSpPr txBox="1"/>
          <p:nvPr/>
        </p:nvSpPr>
        <p:spPr>
          <a:xfrm>
            <a:off x="0" y="2536420"/>
            <a:ext cx="46507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1348677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7">
            <a:extLst>
              <a:ext uri="{FF2B5EF4-FFF2-40B4-BE49-F238E27FC236}">
                <a16:creationId xmlns:a16="http://schemas.microsoft.com/office/drawing/2014/main" id="{290FE681-1E05-478A-89DC-5F7AB37CF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9">
            <a:extLst>
              <a:ext uri="{FF2B5EF4-FFF2-40B4-BE49-F238E27FC236}">
                <a16:creationId xmlns:a16="http://schemas.microsoft.com/office/drawing/2014/main" id="{2E2F21DC-5F0E-42CF-B89C-C1E25E175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0783" y="1532373"/>
            <a:ext cx="0" cy="3198892"/>
          </a:xfrm>
          <a:prstGeom prst="line">
            <a:avLst/>
          </a:prstGeom>
          <a:ln w="1905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222AE07A-856C-353A-AA3C-8C866EC15602}"/>
              </a:ext>
            </a:extLst>
          </p:cNvPr>
          <p:cNvSpPr txBox="1"/>
          <p:nvPr/>
        </p:nvSpPr>
        <p:spPr>
          <a:xfrm>
            <a:off x="0" y="2536420"/>
            <a:ext cx="46507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30763B2-8AD5-805A-30EB-EF23E2053BE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988"/>
          <a:stretch/>
        </p:blipFill>
        <p:spPr>
          <a:xfrm>
            <a:off x="5464552" y="152399"/>
            <a:ext cx="5778412" cy="6386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357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7">
            <a:extLst>
              <a:ext uri="{FF2B5EF4-FFF2-40B4-BE49-F238E27FC236}">
                <a16:creationId xmlns:a16="http://schemas.microsoft.com/office/drawing/2014/main" id="{290FE681-1E05-478A-89DC-5F7AB37CF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9">
            <a:extLst>
              <a:ext uri="{FF2B5EF4-FFF2-40B4-BE49-F238E27FC236}">
                <a16:creationId xmlns:a16="http://schemas.microsoft.com/office/drawing/2014/main" id="{2E2F21DC-5F0E-42CF-B89C-C1E25E175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0783" y="1532373"/>
            <a:ext cx="0" cy="3198892"/>
          </a:xfrm>
          <a:prstGeom prst="line">
            <a:avLst/>
          </a:prstGeom>
          <a:ln w="1905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A3B3FF-62B3-2C26-74CB-53A0F53207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3818" y="1288472"/>
            <a:ext cx="6288260" cy="489204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CBCL, SDQ, and PSC were most popular, however only met (&gt; 70) sensitivity and specificity criterion: 30.8–55.6% </a:t>
            </a:r>
          </a:p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were relatively few studies of the ASQ:SE and BITSEA, and/or of relatively new measures</a:t>
            </a:r>
          </a:p>
          <a:p>
            <a:pPr lvl="2"/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22AE07A-856C-353A-AA3C-8C866EC15602}"/>
              </a:ext>
            </a:extLst>
          </p:cNvPr>
          <p:cNvSpPr txBox="1"/>
          <p:nvPr/>
        </p:nvSpPr>
        <p:spPr>
          <a:xfrm>
            <a:off x="0" y="2536420"/>
            <a:ext cx="46507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1181940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7">
            <a:extLst>
              <a:ext uri="{FF2B5EF4-FFF2-40B4-BE49-F238E27FC236}">
                <a16:creationId xmlns:a16="http://schemas.microsoft.com/office/drawing/2014/main" id="{290FE681-1E05-478A-89DC-5F7AB37CF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9">
            <a:extLst>
              <a:ext uri="{FF2B5EF4-FFF2-40B4-BE49-F238E27FC236}">
                <a16:creationId xmlns:a16="http://schemas.microsoft.com/office/drawing/2014/main" id="{2E2F21DC-5F0E-42CF-B89C-C1E25E175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0783" y="1532373"/>
            <a:ext cx="0" cy="3198892"/>
          </a:xfrm>
          <a:prstGeom prst="line">
            <a:avLst/>
          </a:prstGeom>
          <a:ln w="1905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A3B3FF-62B3-2C26-74CB-53A0F53207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3818" y="1288472"/>
            <a:ext cx="6288260" cy="489204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Takeaways: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Achieving high sensitivity and specificity was found to be inconsistent across studies, therefore, it is difficult to suggest one measure over another at this time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number of other clinical and practical considerations will play an important role in developing a screening process that is useful and can be maintained over time</a:t>
            </a:r>
          </a:p>
          <a:p>
            <a:pPr lvl="2"/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22AE07A-856C-353A-AA3C-8C866EC15602}"/>
              </a:ext>
            </a:extLst>
          </p:cNvPr>
          <p:cNvSpPr txBox="1"/>
          <p:nvPr/>
        </p:nvSpPr>
        <p:spPr>
          <a:xfrm>
            <a:off x="0" y="2536420"/>
            <a:ext cx="46507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1586750205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2018</TotalTime>
  <Words>649</Words>
  <Application>Microsoft Office PowerPoint</Application>
  <PresentationFormat>Widescreen</PresentationFormat>
  <Paragraphs>87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Century Gothic</vt:lpstr>
      <vt:lpstr>STIX-Regular</vt:lpstr>
      <vt:lpstr>Times New Roman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Larson</dc:creator>
  <cp:lastModifiedBy>Jonathan Larson</cp:lastModifiedBy>
  <cp:revision>39</cp:revision>
  <dcterms:created xsi:type="dcterms:W3CDTF">2023-01-18T17:52:53Z</dcterms:created>
  <dcterms:modified xsi:type="dcterms:W3CDTF">2023-02-06T18:01:46Z</dcterms:modified>
</cp:coreProperties>
</file>